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5"/>
  </p:notesMasterIdLst>
  <p:sldIdLst>
    <p:sldId id="256" r:id="rId2"/>
    <p:sldId id="283" r:id="rId3"/>
    <p:sldId id="279" r:id="rId4"/>
    <p:sldId id="280" r:id="rId5"/>
    <p:sldId id="257" r:id="rId6"/>
    <p:sldId id="258" r:id="rId7"/>
    <p:sldId id="261" r:id="rId8"/>
    <p:sldId id="275" r:id="rId9"/>
    <p:sldId id="282" r:id="rId10"/>
    <p:sldId id="262" r:id="rId11"/>
    <p:sldId id="281" r:id="rId12"/>
    <p:sldId id="286" r:id="rId13"/>
    <p:sldId id="278" r:id="rId14"/>
    <p:sldId id="264" r:id="rId15"/>
    <p:sldId id="270" r:id="rId16"/>
    <p:sldId id="271" r:id="rId17"/>
    <p:sldId id="272" r:id="rId18"/>
    <p:sldId id="273" r:id="rId19"/>
    <p:sldId id="274" r:id="rId20"/>
    <p:sldId id="284" r:id="rId21"/>
    <p:sldId id="287" r:id="rId22"/>
    <p:sldId id="285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30" autoAdjust="0"/>
    <p:restoredTop sz="94660"/>
  </p:normalViewPr>
  <p:slideViewPr>
    <p:cSldViewPr>
      <p:cViewPr varScale="1">
        <p:scale>
          <a:sx n="104" d="100"/>
          <a:sy n="104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EF3681-2288-413A-BB83-0A0DE846E42A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CC938-60E4-4FEA-A8F7-FD648966D3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TEMP\&#1056;&#1072;&#1073;&#1086;&#1095;&#1080;&#1081;%20&#1089;&#1090;&#1086;&#1083;\12%20&#1092;&#1077;&#1074;&#1088;&#1072;&#1083;&#1103;%202016%20&#1052;&#1072;&#1090;&#1077;&#1084;&#1072;&#1090;-&#1081;%20&#1084;&#1072;&#1088;&#1072;&#1092;&#1086;&#1085;%20&#1091;&#1088;&#1086;&#1082;%20&#1053;&#1086;&#1074;&#1072;&#1103;%20&#1087;&#1072;&#1087;&#1082;&#1072;\Orkest.mp3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TEMP\&#1056;&#1072;&#1073;&#1086;&#1095;&#1080;&#1081;%20&#1089;&#1090;&#1086;&#1083;\12%20&#1092;&#1077;&#1074;&#1088;&#1072;&#1083;&#1103;%202016%20&#1052;&#1072;&#1090;&#1077;&#1084;&#1072;&#1090;-&#1081;%20&#1084;&#1072;&#1088;&#1072;&#1092;&#1086;&#1085;%20&#1091;&#1088;&#1086;&#1082;%20&#1053;&#1086;&#1074;&#1072;&#1103;%20&#1087;&#1072;&#1087;&#1082;&#1072;\Mocart.mp3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TEMP\&#1056;&#1072;&#1073;&#1086;&#1095;&#1080;&#1081;%20&#1089;&#1090;&#1086;&#1083;\12%20&#1092;&#1077;&#1074;&#1088;&#1072;&#1083;&#1103;%202016%20&#1052;&#1072;&#1090;&#1077;&#1084;&#1072;&#1090;-&#1081;%20&#1084;&#1072;&#1088;&#1072;&#1092;&#1086;&#1085;%20&#1091;&#1088;&#1086;&#1082;%20&#1053;&#1086;&#1074;&#1072;&#1103;%20&#1087;&#1072;&#1087;&#1082;&#1072;\&#1055;&#1072;&#1088;&#1072;&#1083;&#1080;&#1084;&#1087;&#1080;&#1072;&#1076;&#1072;.wmv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260648"/>
            <a:ext cx="6120680" cy="1512168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br>
              <a:rPr lang="ru-RU" sz="6000" dirty="0">
                <a:latin typeface="Times New Roman" pitchFamily="18" charset="0"/>
                <a:cs typeface="Times New Roman" pitchFamily="18" charset="0"/>
              </a:rPr>
            </a:b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0"/>
            <a:ext cx="7776864" cy="5877272"/>
          </a:xfrm>
        </p:spPr>
        <p:txBody>
          <a:bodyPr>
            <a:normAutofit/>
          </a:bodyPr>
          <a:lstStyle/>
          <a:p>
            <a:endParaRPr lang="ru-RU" dirty="0"/>
          </a:p>
          <a:p>
            <a:pPr algn="ctr"/>
            <a:r>
              <a:rPr lang="ru-RU" sz="5400" b="1" dirty="0">
                <a:solidFill>
                  <a:srgbClr val="002060"/>
                </a:solidFill>
                <a:latin typeface="Book Antiqua" pitchFamily="18" charset="0"/>
                <a:cs typeface="Times New Roman" pitchFamily="18" charset="0"/>
              </a:rPr>
              <a:t>МАТЕМАТИЧЕСКИЙ МАРАФОН </a:t>
            </a:r>
          </a:p>
          <a:p>
            <a:pPr algn="ctr"/>
            <a:endParaRPr lang="ru-RU" sz="4800" dirty="0">
              <a:latin typeface="Book Antiqua" pitchFamily="18" charset="0"/>
              <a:cs typeface="Times New Roman" pitchFamily="18" charset="0"/>
            </a:endParaRPr>
          </a:p>
          <a:p>
            <a:pPr algn="ctr"/>
            <a:endParaRPr lang="ru-RU" sz="4800" dirty="0">
              <a:solidFill>
                <a:srgbClr val="FF0000"/>
              </a:solidFill>
              <a:latin typeface="Book Antiqua" pitchFamily="18" charset="0"/>
              <a:cs typeface="Times New Roman" pitchFamily="18" charset="0"/>
            </a:endParaRPr>
          </a:p>
        </p:txBody>
      </p:sp>
      <p:pic>
        <p:nvPicPr>
          <p:cNvPr id="6" name="Orkes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956376" y="6021288"/>
            <a:ext cx="304800" cy="304800"/>
          </a:xfrm>
          <a:prstGeom prst="rect">
            <a:avLst/>
          </a:prstGeom>
        </p:spPr>
      </p:pic>
      <p:pic>
        <p:nvPicPr>
          <p:cNvPr id="7" name="Рисунок 6" descr="http://lifeandtrendz.com/wp-content/uploads/2015/06/0Ebd6BFOVclq82L-1400x65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2996952"/>
            <a:ext cx="532859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7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ЦИТАТЫ   ИЗВЕСТНЫХ   ЛЮДЕЙ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Полёт – это математика</a:t>
            </a:r>
          </a:p>
          <a:p>
            <a:pPr>
              <a:buNone/>
            </a:pPr>
            <a:endParaRPr lang="ru-RU" sz="9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  В. Чкалов- легендарный советский лётчик-испытатель</a:t>
            </a:r>
            <a:r>
              <a:rPr lang="ru-RU" sz="4000" dirty="0"/>
              <a:t>.</a:t>
            </a:r>
          </a:p>
          <a:p>
            <a:endParaRPr lang="ru-RU" sz="9600" dirty="0"/>
          </a:p>
        </p:txBody>
      </p:sp>
      <p:pic>
        <p:nvPicPr>
          <p:cNvPr id="4" name="Рисунок 3" descr="http://balalaikanews.ru/sites/default/files/articles/1387426966_91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492896"/>
            <a:ext cx="288032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7200" u="sng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Спринт эрудитов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412776"/>
            <a:ext cx="7602048" cy="48356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Каждой команде будет предложено по </a:t>
            </a:r>
          </a:p>
          <a:p>
            <a:pPr algn="ctr">
              <a:buNone/>
            </a:pP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5вопросов. За каждый правильный ответ – </a:t>
            </a:r>
          </a:p>
          <a:p>
            <a:pPr algn="ctr">
              <a:buNone/>
            </a:pP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 балл.</a:t>
            </a:r>
          </a:p>
          <a:p>
            <a:pPr algn="ctr">
              <a:buNone/>
            </a:pP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Какой знак надо поставить между 2 и 3,чтобы получить число больше 2 и меньше 3?</a:t>
            </a:r>
          </a:p>
          <a:p>
            <a:pPr algn="ctr">
              <a:buNone/>
            </a:pPr>
            <a:r>
              <a:rPr lang="ru-RU" sz="8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2,3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14290"/>
            <a:ext cx="7147770" cy="654032"/>
          </a:xfrm>
        </p:spPr>
        <p:txBody>
          <a:bodyPr>
            <a:normAutofit/>
          </a:bodyPr>
          <a:lstStyle/>
          <a:p>
            <a:pPr algn="ctr"/>
            <a:r>
              <a:rPr lang="ru-RU" sz="3600" b="1" u="sng" dirty="0">
                <a:solidFill>
                  <a:schemeClr val="accent5">
                    <a:lumMod val="60000"/>
                    <a:lumOff val="40000"/>
                  </a:schemeClr>
                </a:solidFill>
                <a:effectLst/>
              </a:rPr>
              <a:t>Математический салон красоты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857232"/>
            <a:ext cx="5572164" cy="5391168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ru-RU" sz="3100" dirty="0"/>
              <a:t>    </a:t>
            </a:r>
            <a:r>
              <a:rPr lang="ru-RU" sz="31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Математик, оказавшись  в небольшом городе, решил постричься. В городе имелось лишь два мастера. Заглянув к одному мастеру, математик увидел, что в салоне грязно, сам мастер неряшливо одет и небрежно подстрижен. В салоне другого мастера было идеально чисто, а владелец был безукоризненно одет и пострижен. Поразмыслив, математик отправился стричься к первому мастеру. Не могли бы вы объяснить причину столь странного, на первый взгляд, поведения математика?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modny.spb.ru/sites/default/files/images/auto/userdata_user_49626_img2613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2857496"/>
            <a:ext cx="278605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528880" cy="16421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  <a:effectLst/>
              </a:rPr>
              <a:t>Конкурс  капитанов + поддержка команды</a:t>
            </a:r>
          </a:p>
        </p:txBody>
      </p:sp>
      <p:pic>
        <p:nvPicPr>
          <p:cNvPr id="4" name="Содержимое 3" descr="http://serpantinidey.ru/uploads/e07amjnmjfjp8y6e8t9ltclttyqxfk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420888"/>
            <a:ext cx="518457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708392" cy="14261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effectLst/>
              </a:rPr>
              <a:t>Теория без практики мертва, а практика без теории слепа.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sin x =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1/2</a:t>
            </a:r>
          </a:p>
          <a:p>
            <a:pPr lvl="0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√3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x=1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os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- √2/2 = 0</a:t>
            </a:r>
          </a:p>
          <a:p>
            <a:pPr lvl="0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de-DE" sz="4400" dirty="0"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de-DE" sz="44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de-DE" sz="4400" dirty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– 6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ctg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x +5=0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sin</a:t>
            </a:r>
            <a:r>
              <a:rPr lang="en-US" sz="44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x + sin x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x =0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4400" u="sng" dirty="0" err="1">
                <a:latin typeface="Times New Roman" pitchFamily="18" charset="0"/>
                <a:cs typeface="Times New Roman" pitchFamily="18" charset="0"/>
              </a:rPr>
              <a:t>Допол-но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: с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os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x=(2-4,8)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:0,4</a:t>
            </a:r>
          </a:p>
        </p:txBody>
      </p:sp>
      <p:pic>
        <p:nvPicPr>
          <p:cNvPr id="5" name="Mocar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8424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4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effectLst/>
                <a:latin typeface="Times New Roman" pitchFamily="18" charset="0"/>
                <a:cs typeface="Times New Roman" pitchFamily="18" charset="0"/>
              </a:rPr>
              <a:t>УРАВНЕНИЕ 1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sin x =1/2</a:t>
            </a:r>
          </a:p>
          <a:p>
            <a:pPr algn="ctr">
              <a:buNone/>
            </a:pPr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X= (-1)</a:t>
            </a: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</a:t>
            </a:r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 arcsin1/2+</a:t>
            </a:r>
            <a:r>
              <a:rPr lang="el-GR" sz="6000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n, </a:t>
            </a:r>
          </a:p>
          <a:p>
            <a:pPr algn="ctr">
              <a:buNone/>
            </a:pP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X= (-1) </a:t>
            </a:r>
            <a:r>
              <a:rPr lang="el-GR" sz="6000" b="1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/6+</a:t>
            </a:r>
            <a:r>
              <a:rPr lang="el-GR" sz="6000" b="1" dirty="0">
                <a:latin typeface="Times New Roman" pitchFamily="18" charset="0"/>
                <a:cs typeface="Times New Roman" pitchFamily="18" charset="0"/>
              </a:rPr>
              <a:t> π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n,</a:t>
            </a:r>
            <a:r>
              <a:rPr lang="de-DE" sz="6000" b="1" dirty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Z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>
                <a:effectLst/>
                <a:latin typeface="Times New Roman" pitchFamily="18" charset="0"/>
                <a:cs typeface="Times New Roman" pitchFamily="18" charset="0"/>
              </a:rPr>
              <a:t>УРАВНЕНИЕ 2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√3 </a:t>
            </a:r>
            <a:r>
              <a:rPr lang="en-US" sz="6000" dirty="0" err="1"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 x=1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6000" dirty="0" err="1"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=1/</a:t>
            </a:r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 √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ctr">
              <a:buNone/>
            </a:pPr>
            <a:r>
              <a:rPr lang="ru-RU" sz="6000" dirty="0" err="1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de-DE" sz="6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de-DE" sz="6000" dirty="0" err="1">
                <a:latin typeface="Times New Roman" pitchFamily="18" charset="0"/>
                <a:cs typeface="Times New Roman" pitchFamily="18" charset="0"/>
              </a:rPr>
              <a:t>rctg</a:t>
            </a:r>
            <a:r>
              <a:rPr lang="de-DE" sz="6000" dirty="0">
                <a:latin typeface="Times New Roman" pitchFamily="18" charset="0"/>
                <a:cs typeface="Times New Roman" pitchFamily="18" charset="0"/>
              </a:rPr>
              <a:t> 1/</a:t>
            </a:r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 √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3+</a:t>
            </a:r>
            <a:r>
              <a:rPr lang="el-GR" sz="6000" dirty="0">
                <a:latin typeface="Times New Roman" pitchFamily="18" charset="0"/>
                <a:cs typeface="Times New Roman" pitchFamily="18" charset="0"/>
              </a:rPr>
              <a:t> π</a:t>
            </a:r>
            <a:r>
              <a:rPr lang="en-US" sz="6000" dirty="0">
                <a:latin typeface="Times New Roman" pitchFamily="18" charset="0"/>
                <a:cs typeface="Times New Roman" pitchFamily="18" charset="0"/>
              </a:rPr>
              <a:t>n</a:t>
            </a:r>
          </a:p>
          <a:p>
            <a:pPr algn="ctr">
              <a:buNone/>
            </a:pPr>
            <a:r>
              <a:rPr lang="ru-RU" sz="6000" b="1" dirty="0" err="1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el-GR" sz="6000" b="1" dirty="0">
                <a:latin typeface="Times New Roman" pitchFamily="18" charset="0"/>
                <a:cs typeface="Times New Roman" pitchFamily="18" charset="0"/>
              </a:rPr>
              <a:t> π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/6 +</a:t>
            </a:r>
            <a:r>
              <a:rPr lang="el-GR" sz="6000" b="1" dirty="0">
                <a:latin typeface="Times New Roman" pitchFamily="18" charset="0"/>
                <a:cs typeface="Times New Roman" pitchFamily="18" charset="0"/>
              </a:rPr>
              <a:t> π</a:t>
            </a:r>
            <a:r>
              <a:rPr lang="en-US" sz="6000" b="1" dirty="0">
                <a:latin typeface="Times New Roman" pitchFamily="18" charset="0"/>
                <a:cs typeface="Times New Roman" pitchFamily="18" charset="0"/>
              </a:rPr>
              <a:t>n,</a:t>
            </a:r>
            <a:r>
              <a:rPr lang="de-DE" sz="6000" b="1" dirty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Z</a:t>
            </a:r>
            <a:endParaRPr lang="ru-RU" sz="60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effectLst/>
                <a:latin typeface="Times New Roman" pitchFamily="18" charset="0"/>
                <a:cs typeface="Times New Roman" pitchFamily="18" charset="0"/>
              </a:rPr>
              <a:t>УРАВНЕНИЕ 3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os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- √2/2 = 0</a:t>
            </a:r>
          </a:p>
          <a:p>
            <a:pPr algn="ctr">
              <a:buNone/>
            </a:pP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800" dirty="0" err="1">
                <a:latin typeface="Times New Roman" pitchFamily="18" charset="0"/>
                <a:cs typeface="Times New Roman" pitchFamily="18" charset="0"/>
              </a:rPr>
              <a:t>os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= √2/2 </a:t>
            </a:r>
          </a:p>
          <a:p>
            <a:pPr algn="ctr">
              <a:buNone/>
            </a:pP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= +</a:t>
            </a:r>
            <a:r>
              <a:rPr lang="de-DE" sz="4800" dirty="0" err="1">
                <a:latin typeface="Times New Roman" pitchFamily="18" charset="0"/>
                <a:cs typeface="Times New Roman" pitchFamily="18" charset="0"/>
              </a:rPr>
              <a:t>arccos</a:t>
            </a:r>
            <a:r>
              <a:rPr lang="de-DE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√2/2+ 2</a:t>
            </a:r>
            <a:r>
              <a:rPr lang="el-GR" sz="4800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>
              <a:buNone/>
            </a:pP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el-GR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l-GR" sz="4800" b="1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/4 + 2</a:t>
            </a:r>
            <a:r>
              <a:rPr lang="el-GR" sz="4800" b="1" dirty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4800" b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Z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419872" y="3717032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707904" y="4509120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effectLst/>
                <a:latin typeface="Times New Roman" pitchFamily="18" charset="0"/>
                <a:cs typeface="Times New Roman" pitchFamily="18" charset="0"/>
              </a:rPr>
              <a:t>УРАВНЕНИЕ 4:</a:t>
            </a:r>
            <a:endParaRPr lang="ru-RU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de-DE" dirty="0"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de-DE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de-DE" dirty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– 6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ctg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x +5=0</a:t>
            </a:r>
          </a:p>
          <a:p>
            <a:pPr>
              <a:buNone/>
            </a:pP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ctg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x= t</a:t>
            </a:r>
          </a:p>
          <a:p>
            <a:pPr>
              <a:buNone/>
            </a:pPr>
            <a:r>
              <a:rPr lang="de-DE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de-DE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de-DE" dirty="0">
                <a:latin typeface="Times New Roman" pitchFamily="18" charset="0"/>
                <a:cs typeface="Times New Roman" pitchFamily="18" charset="0"/>
              </a:rPr>
              <a:t> - 6t+5=0</a:t>
            </a:r>
          </a:p>
          <a:p>
            <a:pPr>
              <a:buNone/>
            </a:pPr>
            <a:r>
              <a:rPr lang="de-DE" dirty="0">
                <a:latin typeface="Times New Roman" pitchFamily="18" charset="0"/>
                <a:cs typeface="Times New Roman" pitchFamily="18" charset="0"/>
              </a:rPr>
              <a:t>D=(-6)²-4*1*5=16</a:t>
            </a:r>
          </a:p>
          <a:p>
            <a:pPr>
              <a:buNone/>
            </a:pPr>
            <a:r>
              <a:rPr lang="de-DE" dirty="0">
                <a:latin typeface="Times New Roman" pitchFamily="18" charset="0"/>
                <a:cs typeface="Times New Roman" pitchFamily="18" charset="0"/>
              </a:rPr>
              <a:t>t= (6+4)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:2=5</a:t>
            </a:r>
            <a:endParaRPr lang="de-DE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de-DE" dirty="0">
                <a:latin typeface="Times New Roman" pitchFamily="18" charset="0"/>
                <a:cs typeface="Times New Roman" pitchFamily="18" charset="0"/>
              </a:rPr>
              <a:t>t= (6-4)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:2=1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x=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x= 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arcctg5+</a:t>
            </a:r>
            <a:r>
              <a:rPr lang="el-GR" b="1" dirty="0">
                <a:latin typeface="Times New Roman" pitchFamily="18" charset="0"/>
                <a:cs typeface="Times New Roman" pitchFamily="18" charset="0"/>
              </a:rPr>
              <a:t> π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n, </a:t>
            </a:r>
            <a:r>
              <a:rPr lang="de-DE" b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el-GR" b="1" dirty="0">
                <a:latin typeface="Times New Roman" pitchFamily="18" charset="0"/>
                <a:cs typeface="Times New Roman" pitchFamily="18" charset="0"/>
              </a:rPr>
              <a:t> 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4+</a:t>
            </a:r>
            <a:r>
              <a:rPr lang="el-GR" b="1" dirty="0">
                <a:latin typeface="Times New Roman" pitchFamily="18" charset="0"/>
                <a:cs typeface="Times New Roman" pitchFamily="18" charset="0"/>
              </a:rPr>
              <a:t> π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n,</a:t>
            </a:r>
            <a:r>
              <a:rPr lang="de-DE" b="1" dirty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Z</a:t>
            </a:r>
            <a:endParaRPr lang="ru-RU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УРАВНЕНИЕ 5: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5)   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sz="400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x + sin x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x =0</a:t>
            </a:r>
          </a:p>
          <a:p>
            <a:pPr algn="ctr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sin x(sin x +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x )=0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sin x=0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или 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sin x +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x =0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: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x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el-GR" sz="3600" b="1" dirty="0">
                <a:latin typeface="Times New Roman" pitchFamily="18" charset="0"/>
                <a:cs typeface="Times New Roman" pitchFamily="18" charset="0"/>
              </a:rPr>
              <a:t> π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n,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600" b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+1=0</a:t>
            </a:r>
          </a:p>
          <a:p>
            <a:pPr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=-1</a:t>
            </a:r>
          </a:p>
          <a:p>
            <a:pPr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x=-</a:t>
            </a:r>
            <a:r>
              <a:rPr lang="el-GR" sz="3600" b="1" dirty="0">
                <a:latin typeface="Times New Roman" pitchFamily="18" charset="0"/>
                <a:cs typeface="Times New Roman" pitchFamily="18" charset="0"/>
              </a:rPr>
              <a:t> π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el-GR" sz="3600" b="1" dirty="0">
                <a:latin typeface="Times New Roman" pitchFamily="18" charset="0"/>
                <a:cs typeface="Times New Roman" pitchFamily="18" charset="0"/>
              </a:rPr>
              <a:t> π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n,</a:t>
            </a:r>
            <a:r>
              <a:rPr lang="de-DE" sz="3600" b="1" dirty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Z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Цель марафона:</a:t>
            </a:r>
            <a:endParaRPr lang="ru-RU" sz="7200" b="1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>
                <a:solidFill>
                  <a:srgbClr val="00B050"/>
                </a:solidFill>
                <a:latin typeface="Book Antiqua" pitchFamily="18" charset="0"/>
                <a:cs typeface="Times New Roman" pitchFamily="18" charset="0"/>
              </a:rPr>
              <a:t>Не сойти </a:t>
            </a:r>
          </a:p>
          <a:p>
            <a:pPr algn="ctr">
              <a:buNone/>
            </a:pPr>
            <a:r>
              <a:rPr lang="ru-RU" sz="5400" b="1" dirty="0">
                <a:solidFill>
                  <a:srgbClr val="00B050"/>
                </a:solidFill>
                <a:latin typeface="Book Antiqua" pitchFamily="18" charset="0"/>
                <a:cs typeface="Times New Roman" pitchFamily="18" charset="0"/>
              </a:rPr>
              <a:t>с дистанции и </a:t>
            </a:r>
          </a:p>
          <a:p>
            <a:pPr algn="ctr">
              <a:buNone/>
            </a:pPr>
            <a:r>
              <a:rPr lang="ru-RU" sz="5400" b="1" dirty="0">
                <a:solidFill>
                  <a:srgbClr val="00B050"/>
                </a:solidFill>
                <a:latin typeface="Book Antiqua" pitchFamily="18" charset="0"/>
                <a:cs typeface="Times New Roman" pitchFamily="18" charset="0"/>
              </a:rPr>
              <a:t>дойти до финиша, помогая друг другу 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effectLst/>
              </a:rPr>
              <a:t>Дополнительное уравнение: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x = (2-4,8)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:0,4</a:t>
            </a:r>
          </a:p>
          <a:p>
            <a:pPr>
              <a:buNone/>
            </a:pP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x =-2,8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: 0,4</a:t>
            </a:r>
          </a:p>
          <a:p>
            <a:pPr>
              <a:buNone/>
            </a:pP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x =-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7</a:t>
            </a:r>
          </a:p>
          <a:p>
            <a:pPr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Нет решений!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0"/>
            <a:ext cx="7712394" cy="1428728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dirty="0">
                <a:solidFill>
                  <a:srgbClr val="002060"/>
                </a:solidFill>
                <a:effectLst/>
              </a:rPr>
            </a:br>
            <a:r>
              <a:rPr lang="ru-RU" b="1" u="sng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Домашнее задание </a:t>
            </a:r>
            <a:br>
              <a:rPr lang="ru-RU" b="1" u="sng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Оформить на отдельном листе )</a:t>
            </a:r>
            <a:br>
              <a:rPr lang="ru-RU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u="sng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Составить тригонометрические уравнения по степени возрастания сложности, а затем каждое решить. </a:t>
            </a:r>
          </a:p>
          <a:p>
            <a:pPr algn="ctr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уравнений – «5»;</a:t>
            </a:r>
          </a:p>
          <a:p>
            <a:pPr algn="ctr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уравнения – «4»;</a:t>
            </a:r>
          </a:p>
          <a:p>
            <a:pPr algn="ctr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уравнения – «3».</a:t>
            </a:r>
          </a:p>
          <a:p>
            <a:pPr algn="ctr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Использовать все известные формулы и способы решения тригонометрических уравнений.</a:t>
            </a:r>
          </a:p>
        </p:txBody>
      </p:sp>
      <p:pic>
        <p:nvPicPr>
          <p:cNvPr id="5" name="Рисунок 4" descr="http://www.topnews.ru/upload/news/2011/03/3284f20f/3284f20f_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000372"/>
            <a:ext cx="185738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аралимпиад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43000" y="714375"/>
            <a:ext cx="7697788" cy="5773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1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15616" y="1124744"/>
            <a:ext cx="7772400" cy="3311326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7000" dirty="0">
                <a:solidFill>
                  <a:srgbClr val="CC0000"/>
                </a:solidFill>
                <a:latin typeface="Comic Sans MS" pitchFamily="66" charset="0"/>
              </a:rPr>
            </a:br>
            <a:br>
              <a:rPr lang="ru-RU" sz="7000" dirty="0">
                <a:solidFill>
                  <a:srgbClr val="CC0000"/>
                </a:solidFill>
                <a:latin typeface="Comic Sans MS" pitchFamily="66" charset="0"/>
              </a:rPr>
            </a:br>
            <a:br>
              <a:rPr lang="ru-RU" sz="7000" dirty="0">
                <a:solidFill>
                  <a:srgbClr val="CC0000"/>
                </a:solidFill>
                <a:latin typeface="Comic Sans MS" pitchFamily="66" charset="0"/>
              </a:rPr>
            </a:br>
            <a:br>
              <a:rPr lang="ru-RU" sz="7000" dirty="0">
                <a:solidFill>
                  <a:srgbClr val="CC0000"/>
                </a:solidFill>
                <a:latin typeface="Comic Sans MS" pitchFamily="66" charset="0"/>
              </a:rPr>
            </a:br>
            <a:br>
              <a:rPr lang="ru-RU" sz="7000" dirty="0">
                <a:solidFill>
                  <a:srgbClr val="CC0000"/>
                </a:solidFill>
                <a:latin typeface="Comic Sans MS" pitchFamily="66" charset="0"/>
              </a:rPr>
            </a:br>
            <a:r>
              <a:rPr lang="ru-RU" sz="44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Благодарю всех за участие в марафоне! </a:t>
            </a:r>
            <a:br>
              <a:rPr lang="ru-RU" sz="44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Желаю веры в себя и помнить, что в единстве наша сила! А математика нам в </a:t>
            </a:r>
            <a:r>
              <a:rPr lang="ru-RU" sz="4400" b="1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этом поможет!</a:t>
            </a:r>
            <a:endParaRPr lang="ru-RU" sz="4400" b="1" dirty="0"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://media.moyareklama.ru/afisha/3917_%D0%92%D0%BC%D0%B5%D1%81%D1%82%D0%B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4357694"/>
            <a:ext cx="350046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Задачи математического марафона: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Проверить теоретические знания по теме “Тригонометрические уравнения” и их умение применять на практике. </a:t>
            </a:r>
          </a:p>
          <a:p>
            <a:pPr lvl="0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математическую речь, логическое мышление, внимательность, познавательную активность.</a:t>
            </a:r>
          </a:p>
          <a:p>
            <a:pPr lvl="0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Воспитывать уважение и чувство товарищества.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sz="4000" dirty="0">
                <a:effectLst/>
                <a:latin typeface="Book Antiqua" pitchFamily="18" charset="0"/>
                <a:cs typeface="Times New Roman" pitchFamily="18" charset="0"/>
              </a:rPr>
            </a:br>
            <a:r>
              <a:rPr lang="ru-RU" sz="4400" b="1" u="sng" dirty="0">
                <a:solidFill>
                  <a:srgbClr val="FF0000"/>
                </a:solidFill>
                <a:effectLst/>
                <a:latin typeface="Book Antiqua" pitchFamily="18" charset="0"/>
                <a:cs typeface="Times New Roman" pitchFamily="18" charset="0"/>
              </a:rPr>
              <a:t>Основные заповеди математического марафона:</a:t>
            </a:r>
            <a:br>
              <a:rPr lang="ru-RU" sz="4400" b="1" u="sng" dirty="0">
                <a:effectLst/>
                <a:latin typeface="Book Antiqua" pitchFamily="18" charset="0"/>
                <a:cs typeface="Times New Roman" pitchFamily="18" charset="0"/>
              </a:rPr>
            </a:br>
            <a:endParaRPr lang="ru-RU" sz="4400" b="1" u="sng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447800"/>
            <a:ext cx="7674056" cy="50775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>
                <a:solidFill>
                  <a:srgbClr val="00B050"/>
                </a:solidFill>
                <a:latin typeface="Book Antiqua" pitchFamily="18" charset="0"/>
              </a:rPr>
              <a:t>Уважительно  относиться к товарищам.</a:t>
            </a:r>
          </a:p>
          <a:p>
            <a:pPr algn="ctr">
              <a:buNone/>
            </a:pPr>
            <a:r>
              <a:rPr lang="ru-RU" sz="4400" dirty="0">
                <a:solidFill>
                  <a:srgbClr val="FF0000"/>
                </a:solidFill>
                <a:latin typeface="Book Antiqua" pitchFamily="18" charset="0"/>
              </a:rPr>
              <a:t>Каждый член команды должен работать в полную меру своих сил и способностей.</a:t>
            </a:r>
          </a:p>
          <a:p>
            <a:pPr algn="ctr">
              <a:buNone/>
            </a:pPr>
            <a:r>
              <a:rPr lang="ru-RU" sz="4400" dirty="0">
                <a:solidFill>
                  <a:srgbClr val="00B050"/>
                </a:solidFill>
                <a:latin typeface="Book Antiqua" pitchFamily="18" charset="0"/>
              </a:rPr>
              <a:t>Соблюдать дисциплину!</a:t>
            </a:r>
          </a:p>
          <a:p>
            <a:pPr algn="ctr">
              <a:buNone/>
            </a:pPr>
            <a:endParaRPr lang="ru-RU" sz="4000" b="1" u="sng" dirty="0">
              <a:solidFill>
                <a:srgbClr val="00B050"/>
              </a:solidFill>
              <a:latin typeface="Book Antiqua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>
              <a:solidFill>
                <a:srgbClr val="00B050"/>
              </a:solidFill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Историческая справка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Марафо́н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— дисциплина </a:t>
            </a: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лёгкой атлетики,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представляющая собой забег на дистанцию 42 километра 195 метров </a:t>
            </a:r>
          </a:p>
        </p:txBody>
      </p:sp>
      <p:pic>
        <p:nvPicPr>
          <p:cNvPr id="4" name="Рисунок 3" descr="http://media.publika.md/ru/image/201503/oar_full/47039_origin_673150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717032"/>
            <a:ext cx="4104456" cy="2634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764704"/>
            <a:ext cx="3909120" cy="48965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692696"/>
            <a:ext cx="2952328" cy="543346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500" b="1" dirty="0" err="1">
                <a:latin typeface="Times New Roman" pitchFamily="18" charset="0"/>
                <a:cs typeface="Times New Roman" pitchFamily="18" charset="0"/>
              </a:rPr>
              <a:t>Фидиппид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  — </a:t>
            </a:r>
          </a:p>
          <a:p>
            <a:pPr>
              <a:buNone/>
            </a:pP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   греческий воин, принесший весть в Афины о победе греков над персами в битве при    Марафоне.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/>
          </a:p>
        </p:txBody>
      </p:sp>
      <p:pic>
        <p:nvPicPr>
          <p:cNvPr id="4" name="Рисунок 3" descr="https://upload.wikimedia.org/wikipedia/commons/thumb/8/8a/Statue_of_Pheidippides_along_the_Marathon_Road.jpg/250px-Statue_of_Pheidippides_along_the_Marathon_Roa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764704"/>
            <a:ext cx="453650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ЦИТАТЫ   ИЗВЕСТНЫХ   ЛЮДЕЙ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1447800"/>
            <a:ext cx="5933324" cy="4767282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buNone/>
            </a:pP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Математику уже затем учить надо, что она ум в порядок приводит.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dirty="0"/>
              <a:t>М.В. Ломоносов- первый  русский учёный мирового значения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Рисунок 3" descr="http://www.taday.ru/data/917/657/1234/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214554"/>
            <a:ext cx="207170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ЦИТАТЫ   ИЗВЕСТНЫХ  ЛЮДЕЙ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5400" b="1" dirty="0">
                <a:latin typeface="Arial Black" pitchFamily="34" charset="0"/>
              </a:rPr>
              <a:t>Математика - гимнастика ума</a:t>
            </a:r>
          </a:p>
          <a:p>
            <a:pPr algn="ctr">
              <a:buNone/>
            </a:pPr>
            <a:endParaRPr lang="ru-RU" b="1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dirty="0"/>
              <a:t>А.В. Суворов- великий русский полководец, военный теоретик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cont.ws/uploads/posts/9748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212976"/>
            <a:ext cx="3217333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ЦИТАТЫ  ИЗВЕСТНЫХ ЛЮДЕЙ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Математика – самый короткий путь к самостоятельному мышлению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В. Каверин- русский советский писатель и сценарист</a:t>
            </a:r>
            <a:endParaRPr lang="ru-RU" dirty="0"/>
          </a:p>
        </p:txBody>
      </p:sp>
      <p:pic>
        <p:nvPicPr>
          <p:cNvPr id="4" name="Рисунок 3" descr="https://upload.wikimedia.org/wikipedia/ru/thumb/7/70/VAKaverin.jpg/267px-VAKaveri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852936"/>
            <a:ext cx="216024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916</TotalTime>
  <Words>763</Words>
  <Application>Microsoft Office PowerPoint</Application>
  <PresentationFormat>Экран (4:3)</PresentationFormat>
  <Paragraphs>104</Paragraphs>
  <Slides>23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3" baseType="lpstr">
      <vt:lpstr>Arial Black</vt:lpstr>
      <vt:lpstr>Book Antiqua</vt:lpstr>
      <vt:lpstr>Calibri</vt:lpstr>
      <vt:lpstr>Comic Sans MS</vt:lpstr>
      <vt:lpstr>Corbel</vt:lpstr>
      <vt:lpstr>Gill Sans MT</vt:lpstr>
      <vt:lpstr>Times New Roman</vt:lpstr>
      <vt:lpstr>Verdana</vt:lpstr>
      <vt:lpstr>Wingdings 2</vt:lpstr>
      <vt:lpstr>Солнцестояние</vt:lpstr>
      <vt:lpstr>       </vt:lpstr>
      <vt:lpstr>Цель марафона:</vt:lpstr>
      <vt:lpstr>Задачи математического марафона:</vt:lpstr>
      <vt:lpstr> Основные заповеди математического марафона: </vt:lpstr>
      <vt:lpstr>Историческая справка</vt:lpstr>
      <vt:lpstr>Презентация PowerPoint</vt:lpstr>
      <vt:lpstr>ЦИТАТЫ   ИЗВЕСТНЫХ   ЛЮДЕЙ</vt:lpstr>
      <vt:lpstr>ЦИТАТЫ   ИЗВЕСТНЫХ  ЛЮДЕЙ</vt:lpstr>
      <vt:lpstr>ЦИТАТЫ  ИЗВЕСТНЫХ ЛЮДЕЙ</vt:lpstr>
      <vt:lpstr>ЦИТАТЫ   ИЗВЕСТНЫХ   ЛЮДЕЙ</vt:lpstr>
      <vt:lpstr>Спринт эрудитов</vt:lpstr>
      <vt:lpstr>Математический салон красоты</vt:lpstr>
      <vt:lpstr>Конкурс  капитанов + поддержка команды</vt:lpstr>
      <vt:lpstr>Теория без практики мертва, а практика без теории слепа.</vt:lpstr>
      <vt:lpstr>УРАВНЕНИЕ 1:</vt:lpstr>
      <vt:lpstr>УРАВНЕНИЕ 2:</vt:lpstr>
      <vt:lpstr>УРАВНЕНИЕ 3:</vt:lpstr>
      <vt:lpstr>УРАВНЕНИЕ 4:</vt:lpstr>
      <vt:lpstr>УРАВНЕНИЕ 5:</vt:lpstr>
      <vt:lpstr>Дополнительное уравнение:</vt:lpstr>
      <vt:lpstr> Домашнее задание  (Оформить на отдельном листе ) </vt:lpstr>
      <vt:lpstr>Презентация PowerPoint</vt:lpstr>
      <vt:lpstr>     Благодарю всех за участие в марафоне!  Желаю веры в себя и помнить, что в единстве наша сила! А математика нам в этом поможет!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95</cp:revision>
  <dcterms:modified xsi:type="dcterms:W3CDTF">2024-11-07T13:15:51Z</dcterms:modified>
</cp:coreProperties>
</file>