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21"/>
  </p:notesMasterIdLst>
  <p:sldIdLst>
    <p:sldId id="264" r:id="rId2"/>
    <p:sldId id="256" r:id="rId3"/>
    <p:sldId id="276" r:id="rId4"/>
    <p:sldId id="265" r:id="rId5"/>
    <p:sldId id="266" r:id="rId6"/>
    <p:sldId id="258" r:id="rId7"/>
    <p:sldId id="267" r:id="rId8"/>
    <p:sldId id="268" r:id="rId9"/>
    <p:sldId id="269" r:id="rId10"/>
    <p:sldId id="270" r:id="rId11"/>
    <p:sldId id="271" r:id="rId12"/>
    <p:sldId id="259" r:id="rId13"/>
    <p:sldId id="260" r:id="rId14"/>
    <p:sldId id="261" r:id="rId15"/>
    <p:sldId id="262" r:id="rId16"/>
    <p:sldId id="274" r:id="rId17"/>
    <p:sldId id="273" r:id="rId18"/>
    <p:sldId id="275" r:id="rId19"/>
    <p:sldId id="263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200" y="2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-327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70DD3B2-1A1A-4CEA-BCED-59A84749367E}" type="datetimeFigureOut">
              <a:rPr lang="ru-RU"/>
              <a:pPr>
                <a:defRPr/>
              </a:pPr>
              <a:t>11.02.2020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277AD81-C10C-46C9-90E9-5DB5676053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0309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6AED6AD-A623-4B28-B1C1-1EA7E099D1AC}" type="slidenum">
              <a:rPr lang="ru-RU" altLang="ru-RU" smtClean="0"/>
              <a:pPr eaLnBrk="1" hangingPunct="1"/>
              <a:t>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CFA1FFF-A4E5-450C-8CA5-A9703631A418}" type="slidenum">
              <a:rPr lang="ru-RU" altLang="ru-RU" smtClean="0"/>
              <a:pPr eaLnBrk="1" hangingPunct="1"/>
              <a:t>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77AD81-C10C-46C9-90E9-5DB567605301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63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0F6744A-C79C-4E41-8EB4-1A32EADF72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84E106-FB3C-4252-B5D3-5B6801B5FF6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3DFA8D8B-9489-4501-8A40-F71465E726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0F05D-1526-4023-8167-29133941B8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4062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F0150-83DE-4CB6-8E4A-01239F0416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5409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CC6F6E-89A1-46B7-91F7-91804A997C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370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3FB85C-30FF-45F4-8886-BF17268FC46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D4236C6B-8511-4F7B-940F-2D186103D2F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5F8932-E801-42CB-A5FC-9E529817ABE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EC6C13-E5B2-472A-AF78-33E0CEB14E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DF2053-F9C2-4DFB-897C-4B63EF2E38F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310BB5-5AD7-4D44-AC56-1C1E8FDEAD6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03DC60D-D27A-4E1C-8EF3-F2D205B9C6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1AFD17-3265-40BA-A1F9-08A386A4271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44892B4-017F-4DC3-B9F0-1313E844E1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images.yandex.ru/yandsearch?source=wiz&amp;text=%D0%9D%D0%BE%D1%87%D0%BD%D1%8B%D0%B5%20%D0%B2%D0%B5%D0%B4%D1%8C%D0%BC%D1%8B%20%D0%BA%D0%B0%D1%80%D1%82%D0%B8%D0%BD%D0%BA%D0%B8&amp;noreask=1&amp;img_url=http%3A%2F%2Fstatic.ozone.ru%2Fmultimedia%2Fbooks_covers%2F1003180411.jpg&amp;pos=26&amp;rpt=simage&amp;lr=213" TargetMode="External"/><Relationship Id="rId5" Type="http://schemas.openxmlformats.org/officeDocument/2006/relationships/image" Target="../media/image19.jpeg"/><Relationship Id="rId4" Type="http://schemas.openxmlformats.org/officeDocument/2006/relationships/hyperlink" Target="http://images.yandex.ru/yandsearch?source=wiz&amp;img_url=http%3A%2F%2Fstatic.kinokopilka.tv%2Fsystem%2Fimages%2Fmovies%2Fcovers%2F000%2F014%2F928%2F14928_tiny.jpg&amp;p=4&amp;text=%D0%9D%D0%BE%D1%87%D0%BD%D1%8B%D0%B5%20%D0%B2%D0%B5%D0%B4%D1%8C%D0%BC%D1%8B%20%D0%BA%D0%B0%D1%80%D1%82%D0%B8%D0%BD%D0%BA%D0%B8&amp;noreask=1&amp;pos=133&amp;lr=213&amp;rpt=simage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ru.wikipedia.org/wiki/%D0%A4%D0%B0%D0%B9%D0%BB:Nosal_EI.jpg" TargetMode="Externa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tamanskipolk46.narod.ru/images/p300_090.jpg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0%D0%B9%D0%BB:Kravcova_nataliya.jpg" TargetMode="Externa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//commons.wikimedia.org/wiki/File:Po-2LNB_PICT0044.jpg?uselang=ru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images.yandex.ru/yandsearch?source=wiz&amp;text=%D1%81%D0%B0%D0%BC%D0%BE%D0%BB%D1%91%D1%82%20%D0%9F%D0%9E-%202%20%D0%BA%D0%B0%D1%80%D1%82%D0%B8%D0%BD%D0%BA%D0%B8&amp;noreask=1&amp;img_url=http%3A%2F%2Fwww.icm.com.ua%2Fuploads%2Fposts%2F2011-05%2F1305281586_72241_u-2vs-2.jpg&amp;pos=2&amp;rpt=simage&amp;lr=213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jpeg"/><Relationship Id="rId4" Type="http://schemas.openxmlformats.org/officeDocument/2006/relationships/hyperlink" Target="http://images.yandex.ru/yandsearch?source=wiz&amp;text=%D1%81%D0%B0%D0%BC%D0%BE%D0%BB%D1%91%D1%82%20%D0%9F%D0%9E-%202%20%D0%BA%D0%B0%D1%80%D1%82%D0%B8%D0%BD%D0%BA%D0%B8&amp;noreask=1&amp;img_url=http%3A%2F%2Fwww.airforce.ru%2Fshow%2Fmaks99%2Fpictures%2Fpo2.jpg&amp;pos=4&amp;rpt=simage&amp;lr=21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tamanskipolk46.narod.ru/images/p29_p77_yeskpostroenadok-etamosova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jpeg"/><Relationship Id="rId5" Type="http://schemas.openxmlformats.org/officeDocument/2006/relationships/hyperlink" Target="http://tamanskipolk46.narod.ru/images/p29_154.jpg" TargetMode="Externa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525109"/>
            <a:ext cx="4702255" cy="4527862"/>
          </a:xfrm>
        </p:spPr>
        <p:txBody>
          <a:bodyPr>
            <a:normAutofit/>
          </a:bodyPr>
          <a:lstStyle/>
          <a:p>
            <a:pPr algn="just"/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Такое зловещее прозвище получили девушки из единственного в истории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войны женского полка бомбардировщиков</a:t>
            </a:r>
          </a:p>
          <a:p>
            <a:pPr algn="just" eaLnBrk="1" hangingPunct="1"/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Они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стали легендой и для своих, и для чужих. Ни в люфтваффе, ни в военно-воздушных силах других государств не было женских подразделений, а у нас девушки сражались в воздухе и погибали наравне с мужчинами. </a:t>
            </a:r>
          </a:p>
          <a:p>
            <a:pPr algn="just" eaLnBrk="1" hangingPunct="1"/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Произведено 23 672 боевых вылета, иногда перерывы между ними составляли 5 минут. </a:t>
            </a:r>
          </a:p>
          <a:p>
            <a:pPr eaLnBrk="1" hangingPunct="1"/>
            <a:endParaRPr lang="ru-RU" altLang="ru-RU" sz="2000" dirty="0" smtClean="0"/>
          </a:p>
        </p:txBody>
      </p:sp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-575798" y="341214"/>
            <a:ext cx="7486600" cy="783530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«Ночные ведьмы»</a:t>
            </a:r>
          </a:p>
        </p:txBody>
      </p:sp>
      <p:pic>
        <p:nvPicPr>
          <p:cNvPr id="2052" name="Picture 2" descr="http://pressa.irk.ru/images/editions/kop/2005/n1/5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24744"/>
            <a:ext cx="3600400" cy="2412268"/>
          </a:xfrm>
          <a:prstGeom prst="rect">
            <a:avLst/>
          </a:prstGeom>
          <a:ln w="12700">
            <a:solidFill>
              <a:srgbClr val="000000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4" descr="http://pressa.irk.ru/images/editions/kop/2005/n1/5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270" y="3717031"/>
            <a:ext cx="3611202" cy="2792663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571500"/>
          </a:xfrm>
        </p:spPr>
        <p:txBody>
          <a:bodyPr/>
          <a:lstStyle/>
          <a:p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Знаки отличия</a:t>
            </a:r>
          </a:p>
        </p:txBody>
      </p:sp>
      <p:sp>
        <p:nvSpPr>
          <p:cNvPr id="12291" name="Текст 4"/>
          <p:cNvSpPr>
            <a:spLocks noGrp="1"/>
          </p:cNvSpPr>
          <p:nvPr>
            <p:ph type="body" sz="half" idx="3"/>
          </p:nvPr>
        </p:nvSpPr>
        <p:spPr>
          <a:xfrm>
            <a:off x="357188" y="3500438"/>
            <a:ext cx="8329612" cy="3357562"/>
          </a:xfrm>
        </p:spPr>
        <p:txBody>
          <a:bodyPr>
            <a:normAutofit lnSpcReduction="10000"/>
          </a:bodyPr>
          <a:lstStyle/>
          <a:p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Почётное звание «Гвардейский»</a:t>
            </a:r>
          </a:p>
          <a:p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9 октября 1943 года за отличия в боях за освобождение Таманского полуострова полку присвоено почётное звание Таманского.</a:t>
            </a:r>
          </a:p>
          <a:p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24 апреля 1944 года за участие в освобождении Феодосии полк был награждён орденом Красного Знамени.</a:t>
            </a:r>
          </a:p>
          <a:p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За освобождение Белоруссии полк был награждён орденом Суворова </a:t>
            </a:r>
            <a:r>
              <a:rPr lang="en-US" altLang="ru-RU" sz="1600" dirty="0" smtClean="0"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степени</a:t>
            </a:r>
          </a:p>
          <a:p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Более 250 девушек были награждены  орденами и медалями.</a:t>
            </a:r>
          </a:p>
          <a:p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За годы войны 23 военнослужащим полка было присвоено звание Героя Советского Союза.</a:t>
            </a:r>
          </a:p>
          <a:p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В 1995 году звание Героя России получили ещё два штурмана полка</a:t>
            </a:r>
          </a:p>
          <a:p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Звания Герой Республики Казахстан удостоилась одна лётчица</a:t>
            </a:r>
          </a:p>
          <a:p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2" descr="http://topwar.ru/uploads/posts/2012-04/1334544468_i8_1499-16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785813"/>
            <a:ext cx="4176713" cy="2649537"/>
          </a:xfrm>
          <a:prstGeom prst="rect">
            <a:avLst/>
          </a:prstGeom>
          <a:solidFill>
            <a:srgbClr val="000000">
              <a:shade val="95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10" descr="http://img-fotki.yandex.ru/get/6108/121447594.e3/0_873eb_6618ac21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785813"/>
            <a:ext cx="4075113" cy="2643187"/>
          </a:xfrm>
          <a:prstGeom prst="rect">
            <a:avLst/>
          </a:prstGeom>
          <a:solidFill>
            <a:srgbClr val="000000">
              <a:shade val="95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857250"/>
          </a:xfrm>
        </p:spPr>
        <p:txBody>
          <a:bodyPr/>
          <a:lstStyle/>
          <a:p>
            <a:r>
              <a:rPr lang="ru-RU" altLang="ru-RU" sz="3600" smtClean="0">
                <a:latin typeface="Times New Roman" pitchFamily="18" charset="0"/>
                <a:cs typeface="Times New Roman" pitchFamily="18" charset="0"/>
              </a:rPr>
              <a:t>Полк в Искусстве</a:t>
            </a:r>
          </a:p>
        </p:txBody>
      </p:sp>
      <p:sp>
        <p:nvSpPr>
          <p:cNvPr id="13315" name="Текст 4"/>
          <p:cNvSpPr>
            <a:spLocks noGrp="1"/>
          </p:cNvSpPr>
          <p:nvPr>
            <p:ph type="body" sz="half" idx="3"/>
          </p:nvPr>
        </p:nvSpPr>
        <p:spPr>
          <a:xfrm>
            <a:off x="3491880" y="1604609"/>
            <a:ext cx="5509245" cy="525339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Такое уникальное формирование как полностью женский авиаполк не осталось незамеченным в истории. Ещё в 1961 году Семён 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Аранович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снял документальный фильм о лётчицах полка «1100 ночей».</a:t>
            </a:r>
          </a:p>
          <a:p>
            <a:pPr algn="just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В 1981 году в СССР был снят фильм: В небе «Ночные ведьмы», посвящённый истории полка.</a:t>
            </a:r>
          </a:p>
          <a:p>
            <a:pPr algn="just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В фильме В бой идут одни «старики» в основу любовной линии сюжета была положена реальная история лётчицы 46-го полка Героя Советского Союза Надежды Поповой и лётчика 821-го истребительного полка Героя Советского Союза Семёна Харламова.</a:t>
            </a:r>
          </a:p>
          <a:p>
            <a:pPr algn="just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После окончания войны многими из девушек были написаны книги  о своём боевом пути.</a:t>
            </a:r>
          </a:p>
          <a:p>
            <a:pPr algn="just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Голландская рок-группа 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Hail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Bullets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, посвятила  авиаполку одну из своих композиций.</a:t>
            </a:r>
          </a:p>
          <a:p>
            <a:pPr algn="just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В 2008-2010 годах издавался французский комикс "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Grand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Duc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", героями которого являются летчицы полка "Ночные ведьмы".</a:t>
            </a:r>
          </a:p>
          <a:p>
            <a:pPr algn="just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В 2013 году на Первом канале вышел сериал "Ночные ласточки", посвященный лётчицам 46-го полка.</a:t>
            </a:r>
          </a:p>
          <a:p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4" descr="http://content.foto.mail.ru/mail/hristuk200733/_blogs/i-11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1700" y="1895475"/>
            <a:ext cx="226695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6" descr="http://content.foto.mail.ru/mail/hristuk200733/_blogs/i-118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1700" y="1895475"/>
            <a:ext cx="226695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11" descr="http://im2-tub-ru.yandex.net/i?id=147457318-15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0762"/>
            <a:ext cx="1729611" cy="2471422"/>
          </a:xfrm>
          <a:prstGeom prst="rect">
            <a:avLst/>
          </a:prstGeom>
          <a:solidFill>
            <a:srgbClr val="000000">
              <a:shade val="95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15" descr="http://im2-tub-ru.yandex.net/i?id=486916132-03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77286"/>
            <a:ext cx="1652712" cy="2317448"/>
          </a:xfrm>
          <a:prstGeom prst="rect">
            <a:avLst/>
          </a:prstGeom>
          <a:solidFill>
            <a:srgbClr val="000000">
              <a:shade val="95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8"/>
          <p:cNvSpPr>
            <a:spLocks noGrp="1" noChangeArrowheads="1"/>
          </p:cNvSpPr>
          <p:nvPr>
            <p:ph type="title"/>
          </p:nvPr>
        </p:nvSpPr>
        <p:spPr>
          <a:xfrm>
            <a:off x="467544" y="404664"/>
            <a:ext cx="8229600" cy="576262"/>
          </a:xfrm>
        </p:spPr>
        <p:txBody>
          <a:bodyPr/>
          <a:lstStyle/>
          <a:p>
            <a:pPr eaLnBrk="1" hangingPunct="1"/>
            <a:r>
              <a:rPr lang="ru-RU" altLang="ru-RU" sz="3600" dirty="0" smtClean="0">
                <a:latin typeface="Times New Roman" pitchFamily="18" charset="0"/>
              </a:rPr>
              <a:t>Раиса </a:t>
            </a:r>
            <a:r>
              <a:rPr lang="ru-RU" altLang="ru-RU" sz="3600" dirty="0" err="1" smtClean="0">
                <a:latin typeface="Times New Roman" pitchFamily="18" charset="0"/>
              </a:rPr>
              <a:t>Ермолаевна</a:t>
            </a:r>
            <a:r>
              <a:rPr lang="ru-RU" altLang="ru-RU" sz="3600" dirty="0" smtClean="0">
                <a:latin typeface="Times New Roman" pitchFamily="18" charset="0"/>
              </a:rPr>
              <a:t> Аронова</a:t>
            </a:r>
          </a:p>
        </p:txBody>
      </p:sp>
      <p:pic>
        <p:nvPicPr>
          <p:cNvPr id="15364" name="Picture 10" descr="142px-%D0%90%D1%80%D0%BE%D0%BD%D0%BE%D0%B2%D0%B0_%D0%A0%D0%B0%D0%B8%D1%81%D0%B0_%D0%95%D1%80%D0%BC%D0%BE%D0%BB%D0%B0%D0%B5%D0%B2%D0%BD%D0%B0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1700808"/>
            <a:ext cx="2825750" cy="3960812"/>
          </a:xfrm>
          <a:prstGeom prst="rect">
            <a:avLst/>
          </a:prstGeom>
          <a:solidFill>
            <a:srgbClr val="000000">
              <a:shade val="95000"/>
            </a:srgbClr>
          </a:solidFill>
          <a:ln w="127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15362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2915817" y="1556792"/>
            <a:ext cx="6120234" cy="5112296"/>
          </a:xfrm>
          <a:noFill/>
        </p:spPr>
        <p:txBody>
          <a:bodyPr>
            <a:noAutofit/>
          </a:bodyPr>
          <a:lstStyle/>
          <a:p>
            <a:pPr algn="just" eaLnBrk="1" hangingPunct="1">
              <a:buFontTx/>
              <a:buNone/>
            </a:pPr>
            <a:r>
              <a:rPr lang="ru-RU" altLang="ru-RU" sz="1400" dirty="0" smtClean="0">
                <a:latin typeface="Times New Roman" pitchFamily="18" charset="0"/>
              </a:rPr>
              <a:t>      Каждая из девушек полка ночных бомбардировщиков уникальна. Ярким примером тому является история жизни Раисы </a:t>
            </a:r>
            <a:r>
              <a:rPr lang="ru-RU" altLang="ru-RU" sz="1400" dirty="0" err="1" smtClean="0">
                <a:latin typeface="Times New Roman" pitchFamily="18" charset="0"/>
              </a:rPr>
              <a:t>Ермолаевны</a:t>
            </a:r>
            <a:r>
              <a:rPr lang="ru-RU" altLang="ru-RU" sz="1400" dirty="0" smtClean="0">
                <a:latin typeface="Times New Roman" pitchFamily="18" charset="0"/>
              </a:rPr>
              <a:t> Ароновой. Она родилась в 1920 году в семье участника Первой мировой войны, который за годы службы получил 4 Георгиевских креста. Окончив школу, Раиса поступила в Сельскохозяйственный институт. Но хотелось романтики, потому-то она и перевелась в Московский авиационный институт. Любовь к небу взяла свое. Еще живя в Саратове, она занималась в аэроклубе, так что перед войной у нее уже было 50 часов налета. Когда же Аронова узнала, что начался набор добровольцев, она отправилась в мандатную </a:t>
            </a:r>
            <a:r>
              <a:rPr lang="ru-RU" altLang="ru-RU" sz="1400" dirty="0" err="1" smtClean="0">
                <a:latin typeface="Times New Roman" pitchFamily="18" charset="0"/>
              </a:rPr>
              <a:t>комиссию.И</a:t>
            </a:r>
            <a:r>
              <a:rPr lang="ru-RU" altLang="ru-RU" sz="1400" dirty="0" smtClean="0">
                <a:latin typeface="Times New Roman" pitchFamily="18" charset="0"/>
              </a:rPr>
              <a:t> 16 </a:t>
            </a:r>
            <a:r>
              <a:rPr lang="ru-RU" altLang="ru-RU" sz="1400" dirty="0" smtClean="0">
                <a:latin typeface="Times New Roman" pitchFamily="18" charset="0"/>
              </a:rPr>
              <a:t>октября вместе с остальными москвичками она отправилась в Энгельс на обучение. После шестимесячного ускоренного обучения ее распределили в полк «ночных ведьм», в котором она и прошла всю войну. За 3 года ею было совершено 960 боевых вылетов, за что она и была удостоена звания Героя Советского Союза.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5461892"/>
            <a:ext cx="878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buFontTx/>
              <a:buNone/>
            </a:pPr>
            <a:r>
              <a:rPr lang="ru-RU" altLang="ru-RU" sz="1400" dirty="0" smtClean="0">
                <a:latin typeface="Times New Roman" pitchFamily="18" charset="0"/>
              </a:rPr>
              <a:t>				</a:t>
            </a:r>
            <a:r>
              <a:rPr lang="ru-RU" altLang="ru-RU" sz="1400" spc="150" dirty="0">
                <a:solidFill>
                  <a:schemeClr val="tx2"/>
                </a:solidFill>
                <a:latin typeface="Times New Roman" pitchFamily="18" charset="0"/>
              </a:rPr>
              <a:t>Судьба была милостива к ней - она осталась жива, хотя и была тяжело ранена в марте 1943 года. Рядом с бортом ее самолета разорвался зенитный снаряд. В результате она получила 34 осколочных ранения. 17 крупных осколков хирургам удалось вытащить, 17 поменьше до конца жизни остались у нее в боку. А тогда, в 1943 году, она смогла восстановиться и продолжала летать, несмотря на боль. Просто всю жизнь она следовала девизу: или я первая, или никакая.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6"/>
          <p:cNvSpPr>
            <a:spLocks noGrp="1" noChangeArrowheads="1"/>
          </p:cNvSpPr>
          <p:nvPr>
            <p:ph type="title"/>
          </p:nvPr>
        </p:nvSpPr>
        <p:spPr>
          <a:xfrm>
            <a:off x="467544" y="548680"/>
            <a:ext cx="8229600" cy="642938"/>
          </a:xfrm>
        </p:spPr>
        <p:txBody>
          <a:bodyPr/>
          <a:lstStyle/>
          <a:p>
            <a:pPr eaLnBrk="1" hangingPunct="1"/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Евдокия Ивановна </a:t>
            </a:r>
            <a:r>
              <a:rPr lang="ru-RU" altLang="ru-RU" sz="3600" dirty="0" err="1" smtClean="0">
                <a:latin typeface="Times New Roman" pitchFamily="18" charset="0"/>
                <a:cs typeface="Times New Roman" pitchFamily="18" charset="0"/>
              </a:rPr>
              <a:t>Носаль</a:t>
            </a:r>
            <a:endParaRPr lang="ru-RU" alt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7" name="Rectangle 19"/>
          <p:cNvSpPr>
            <a:spLocks noGrp="1" noChangeArrowheads="1"/>
          </p:cNvSpPr>
          <p:nvPr>
            <p:ph type="body" sz="half" idx="3"/>
          </p:nvPr>
        </p:nvSpPr>
        <p:spPr>
          <a:xfrm>
            <a:off x="3131839" y="1700808"/>
            <a:ext cx="5654973" cy="4464496"/>
          </a:xfrm>
        </p:spPr>
        <p:txBody>
          <a:bodyPr>
            <a:normAutofit lnSpcReduction="10000"/>
          </a:bodyPr>
          <a:lstStyle/>
          <a:p>
            <a:pPr algn="just" eaLnBrk="1" hangingPunct="1">
              <a:buFontTx/>
              <a:buNone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     Родилась 13 марта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1918г. Заместитель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командира эскадрильи 46-го гвардейского ночного бомбардировочного авиаполка. Работала учительницей в Городе Николаеве. Окончила аэроклуб, Херсонскую  авиационную школу в 1940г. Работала инструктором-пилотом  Николаевского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аэроклуба. Евдокия совершила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354 боевых вылета на бомбардировку объектов противника, уничтожение его живой силы и техники. Погибла 23 апреля 1943 года при выполнении боевого задания юго-западнее города Новороссийска. Гвардии младшему лейтенанту 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Носаль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Евдокии Ивановне посмертно присвоено звание Героя Советского Союза. Награждена орденом Ленина, орденами Красного Знамени, Красной Звезды. Дуся 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Носаль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первой в 46-м Гвардейском Таманском полку была удостоена звания Героя Советского Союза.</a:t>
            </a:r>
          </a:p>
          <a:p>
            <a:pPr algn="just" eaLnBrk="1" hangingPunct="1">
              <a:buFontTx/>
              <a:buNone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</p:txBody>
      </p:sp>
      <p:pic>
        <p:nvPicPr>
          <p:cNvPr id="16388" name="Picture 23" descr="Nosal EI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34385"/>
            <a:ext cx="2664296" cy="3696465"/>
          </a:xfrm>
          <a:prstGeom prst="rect">
            <a:avLst/>
          </a:prstGeom>
          <a:solidFill>
            <a:srgbClr val="000000">
              <a:shade val="95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title"/>
          </p:nvPr>
        </p:nvSpPr>
        <p:spPr>
          <a:xfrm>
            <a:off x="467544" y="260648"/>
            <a:ext cx="8496944" cy="720725"/>
          </a:xfrm>
        </p:spPr>
        <p:txBody>
          <a:bodyPr/>
          <a:lstStyle/>
          <a:p>
            <a:pPr eaLnBrk="1" hangingPunct="1"/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Попова Надежда Васильевна</a:t>
            </a:r>
          </a:p>
        </p:txBody>
      </p:sp>
      <p:pic>
        <p:nvPicPr>
          <p:cNvPr id="17412" name="Picture 21" descr="4202043 (640x423, 57Kb)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2084" y="4509120"/>
            <a:ext cx="3074988" cy="2173287"/>
          </a:xfrm>
          <a:prstGeom prst="rect">
            <a:avLst/>
          </a:prstGeom>
          <a:solidFill>
            <a:srgbClr val="000000">
              <a:shade val="95000"/>
            </a:srgbClr>
          </a:solidFill>
          <a:ln w="127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17411" name="Rectangle 6"/>
          <p:cNvSpPr>
            <a:spLocks noGrp="1" noChangeArrowheads="1"/>
          </p:cNvSpPr>
          <p:nvPr>
            <p:ph type="body" sz="half" idx="3"/>
          </p:nvPr>
        </p:nvSpPr>
        <p:spPr>
          <a:xfrm>
            <a:off x="3500438" y="1628800"/>
            <a:ext cx="5643562" cy="5329337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400" b="1" dirty="0" smtClean="0">
                <a:latin typeface="Times New Roman" pitchFamily="18" charset="0"/>
              </a:rPr>
              <a:t>        Расписаны на рейхстаге</a:t>
            </a:r>
            <a:r>
              <a:rPr lang="ru-RU" altLang="ru-RU" sz="1400" dirty="0" smtClean="0">
                <a:latin typeface="Times New Roman" pitchFamily="18" charset="0"/>
              </a:rPr>
              <a:t/>
            </a:r>
            <a:br>
              <a:rPr lang="ru-RU" altLang="ru-RU" sz="1400" dirty="0" smtClean="0">
                <a:latin typeface="Times New Roman" pitchFamily="18" charset="0"/>
              </a:rPr>
            </a:br>
            <a:r>
              <a:rPr lang="ru-RU" altLang="ru-RU" sz="1400" dirty="0" smtClean="0">
                <a:latin typeface="Times New Roman" pitchFamily="18" charset="0"/>
              </a:rPr>
              <a:t>В фильме "В бой идут одни "старики" влюбленный истребитель Ромео погибает. Маэстро, </a:t>
            </a:r>
            <a:r>
              <a:rPr lang="ru-RU" altLang="ru-RU" sz="1400" dirty="0" err="1" smtClean="0">
                <a:latin typeface="Times New Roman" pitchFamily="18" charset="0"/>
              </a:rPr>
              <a:t>Макарыч</a:t>
            </a:r>
            <a:r>
              <a:rPr lang="ru-RU" altLang="ru-RU" sz="1400" dirty="0" smtClean="0">
                <a:latin typeface="Times New Roman" pitchFamily="18" charset="0"/>
              </a:rPr>
              <a:t> и Кузнечик идут на аэродром женского полка сообщить его возлюбленной Маше эту весть, но находят могилу летчиц: Маши и ее штурмана Зои.</a:t>
            </a:r>
            <a:br>
              <a:rPr lang="ru-RU" altLang="ru-RU" sz="1400" dirty="0" smtClean="0">
                <a:latin typeface="Times New Roman" pitchFamily="18" charset="0"/>
              </a:rPr>
            </a:br>
            <a:r>
              <a:rPr lang="ru-RU" altLang="ru-RU" sz="1400" dirty="0" smtClean="0">
                <a:latin typeface="Times New Roman" pitchFamily="18" charset="0"/>
              </a:rPr>
              <a:t>В реальной жизни и Ромео, и Маша выжили. В основу сюжета была положена реальная история любви: </a:t>
            </a:r>
            <a:r>
              <a:rPr lang="ru-RU" altLang="ru-RU" sz="1400" dirty="0" err="1" smtClean="0">
                <a:latin typeface="Times New Roman" pitchFamily="18" charset="0"/>
              </a:rPr>
              <a:t>замкомэска</a:t>
            </a:r>
            <a:r>
              <a:rPr lang="ru-RU" altLang="ru-RU" sz="1400" dirty="0" smtClean="0">
                <a:latin typeface="Times New Roman" pitchFamily="18" charset="0"/>
              </a:rPr>
              <a:t> 46-го гвардейского женского полка ночных бомбардировщиков Надежды Поповой и летчика-истребителя 821-го истребительного полка Семена Харламова. </a:t>
            </a:r>
            <a:r>
              <a:rPr lang="ru-RU" altLang="ru-RU" sz="1400" dirty="0" smtClean="0">
                <a:latin typeface="Times New Roman" pitchFamily="18" charset="0"/>
              </a:rPr>
              <a:t>Харламов </a:t>
            </a:r>
            <a:r>
              <a:rPr lang="ru-RU" altLang="ru-RU" sz="1400" dirty="0" smtClean="0">
                <a:latin typeface="Times New Roman" pitchFamily="18" charset="0"/>
              </a:rPr>
              <a:t>стал командиром полка в 23 года.  Его несколько раз сбивали, с Надеждой Поповой он познакомился летом 1942-го, под Майкопом, весь в бинтах, она даже его лица не видела - только глаза. В них и влюбилась.</a:t>
            </a:r>
            <a:br>
              <a:rPr lang="ru-RU" altLang="ru-RU" sz="1400" dirty="0" smtClean="0">
                <a:latin typeface="Times New Roman" pitchFamily="18" charset="0"/>
              </a:rPr>
            </a:br>
            <a:r>
              <a:rPr lang="ru-RU" altLang="ru-RU" sz="1400" dirty="0" smtClean="0">
                <a:latin typeface="Times New Roman" pitchFamily="18" charset="0"/>
              </a:rPr>
              <a:t>Осколком сержанту Харламову срезало нос, нашелся хирург, </a:t>
            </a:r>
            <a:r>
              <a:rPr lang="ru-RU" altLang="ru-RU" sz="1400" dirty="0" smtClean="0">
                <a:latin typeface="Times New Roman" pitchFamily="18" charset="0"/>
              </a:rPr>
              <a:t>сделал </a:t>
            </a:r>
            <a:r>
              <a:rPr lang="ru-RU" altLang="ru-RU" sz="1400" dirty="0" smtClean="0">
                <a:latin typeface="Times New Roman" pitchFamily="18" charset="0"/>
              </a:rPr>
              <a:t>операцию, как мог пришил нос, затем извлек пулю из щеки.</a:t>
            </a:r>
            <a:br>
              <a:rPr lang="ru-RU" altLang="ru-RU" sz="1400" dirty="0" smtClean="0">
                <a:latin typeface="Times New Roman" pitchFamily="18" charset="0"/>
              </a:rPr>
            </a:br>
            <a:r>
              <a:rPr lang="ru-RU" altLang="ru-RU" sz="1400" dirty="0" smtClean="0">
                <a:latin typeface="Times New Roman" pitchFamily="18" charset="0"/>
              </a:rPr>
              <a:t>756 </a:t>
            </a:r>
            <a:r>
              <a:rPr lang="ru-RU" altLang="ru-RU" sz="1400" dirty="0" smtClean="0">
                <a:latin typeface="Times New Roman" pitchFamily="18" charset="0"/>
              </a:rPr>
              <a:t>боевых вылетов, из них большая часть на разведку. Рокоссовский сказал о нем: глаза и уши фронта</a:t>
            </a:r>
            <a:br>
              <a:rPr lang="ru-RU" altLang="ru-RU" sz="1400" dirty="0" smtClean="0">
                <a:latin typeface="Times New Roman" pitchFamily="18" charset="0"/>
              </a:rPr>
            </a:br>
            <a:r>
              <a:rPr lang="ru-RU" altLang="ru-RU" sz="1400" dirty="0" smtClean="0">
                <a:latin typeface="Times New Roman" pitchFamily="18" charset="0"/>
              </a:rPr>
              <a:t>- </a:t>
            </a:r>
            <a:r>
              <a:rPr lang="ru-RU" altLang="ru-RU" sz="1400" dirty="0" smtClean="0">
                <a:latin typeface="Times New Roman" pitchFamily="18" charset="0"/>
              </a:rPr>
              <a:t>После встречи на фронтовом аэродроме война их разбросала, но 23 февраля 1945 года встретились заочно: в одном указе о присвоении званий Героя Советского Союза.</a:t>
            </a:r>
            <a:br>
              <a:rPr lang="ru-RU" altLang="ru-RU" sz="1400" dirty="0" smtClean="0">
                <a:latin typeface="Times New Roman" pitchFamily="18" charset="0"/>
              </a:rPr>
            </a:br>
            <a:r>
              <a:rPr lang="ru-RU" altLang="ru-RU" sz="1400" dirty="0" smtClean="0">
                <a:latin typeface="Times New Roman" pitchFamily="18" charset="0"/>
              </a:rPr>
              <a:t>А затем вместе в мае 45-го они оказались в Берлине. Осколком оставили на стене рейхстага подписи: "Надя Попова из Донбасса" и "Семен Харламов. Саратов".</a:t>
            </a:r>
            <a:br>
              <a:rPr lang="ru-RU" altLang="ru-RU" sz="1400" dirty="0" smtClean="0">
                <a:latin typeface="Times New Roman" pitchFamily="18" charset="0"/>
              </a:rPr>
            </a:br>
            <a:r>
              <a:rPr lang="ru-RU" altLang="ru-RU" sz="1400" dirty="0" smtClean="0">
                <a:latin typeface="Times New Roman" pitchFamily="18" charset="0"/>
              </a:rPr>
              <a:t/>
            </a:r>
            <a:br>
              <a:rPr lang="ru-RU" altLang="ru-RU" sz="1400" dirty="0" smtClean="0">
                <a:latin typeface="Times New Roman" pitchFamily="18" charset="0"/>
              </a:rPr>
            </a:br>
            <a:endParaRPr lang="ru-RU" altLang="ru-RU" sz="1400" dirty="0" smtClean="0">
              <a:latin typeface="Times New Roman" pitchFamily="18" charset="0"/>
            </a:endParaRPr>
          </a:p>
        </p:txBody>
      </p:sp>
      <p:pic>
        <p:nvPicPr>
          <p:cNvPr id="17413" name="Picture 11" descr="http://upload.wikimedia.org/wikipedia/commons/thumb/b/b4/Nadezhda_Popova.jpg/160px-Nadezhda_Popov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2643187" cy="3221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5"/>
          <p:cNvSpPr>
            <a:spLocks noGrp="1"/>
          </p:cNvSpPr>
          <p:nvPr>
            <p:ph type="title"/>
          </p:nvPr>
        </p:nvSpPr>
        <p:spPr>
          <a:xfrm>
            <a:off x="107504" y="404664"/>
            <a:ext cx="8784976" cy="642938"/>
          </a:xfrm>
        </p:spPr>
        <p:txBody>
          <a:bodyPr/>
          <a:lstStyle/>
          <a:p>
            <a:pPr eaLnBrk="1" hangingPunct="1"/>
            <a:r>
              <a:rPr lang="ru-RU" altLang="ru-RU" sz="4000" dirty="0" smtClean="0">
                <a:latin typeface="Times New Roman" pitchFamily="18" charset="0"/>
                <a:cs typeface="Times New Roman" pitchFamily="18" charset="0"/>
              </a:rPr>
              <a:t>Ираида Гавриловна Дерябина </a:t>
            </a:r>
          </a:p>
        </p:txBody>
      </p:sp>
      <p:pic>
        <p:nvPicPr>
          <p:cNvPr id="18436" name="Picture 4" descr="C:\Users\Инна\Desktop\5-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528" y="980728"/>
            <a:ext cx="1860962" cy="2736304"/>
          </a:xfrm>
          <a:prstGeom prst="rect">
            <a:avLst/>
          </a:prstGeom>
          <a:solidFill>
            <a:srgbClr val="000000">
              <a:shade val="95000"/>
            </a:srgbClr>
          </a:solidFill>
          <a:ln w="127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18437" name="Picture 5" descr="C:\Users\Инна\Desktop\5-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528" y="3861048"/>
            <a:ext cx="1872208" cy="2846038"/>
          </a:xfrm>
          <a:prstGeom prst="rect">
            <a:avLst/>
          </a:prstGeom>
          <a:solidFill>
            <a:srgbClr val="000000">
              <a:shade val="95000"/>
            </a:srgbClr>
          </a:solidFill>
          <a:ln w="127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18435" name="Текст 14"/>
          <p:cNvSpPr>
            <a:spLocks noGrp="1"/>
          </p:cNvSpPr>
          <p:nvPr>
            <p:ph type="body" sz="half" idx="3"/>
          </p:nvPr>
        </p:nvSpPr>
        <p:spPr>
          <a:xfrm>
            <a:off x="2051720" y="1630136"/>
            <a:ext cx="6858000" cy="5229200"/>
          </a:xfrm>
        </p:spPr>
        <p:txBody>
          <a:bodyPr>
            <a:normAutofit fontScale="92500" lnSpcReduction="20000"/>
          </a:bodyPr>
          <a:lstStyle/>
          <a:p>
            <a:pPr algn="just" eaLnBrk="1" hangingPunct="1">
              <a:buFontTx/>
              <a:buNone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      После окончания семилетки 18-летняя Ираида Кузнецова при содействии комсомольской организации поступила в аэроклуб. Полтора года изучала теорию полета, самолетостроение, устройство моторов, прыгала с парашютом.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июне 1941 года Ира Кузнецова пришла в военкомат, и ее отправили в летную школу города Троицка, перепрофилированную для подготовки технического состава. Через два месяца, пройдя курсы стрелков, она оказалась в Карелии,  в 195-м истребительном полку. Поручили ей отвечать за вооружение</a:t>
            </a:r>
            <a:r>
              <a:rPr lang="ru-RU" altLang="ru-RU" sz="1600" dirty="0" smtClean="0"/>
              <a:t>.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Но она мечтала летать, училась почти два года, а тут сиди на аэродроме и жди, когда другие вернутся с боевого задания. Поделилась своей обидой с командиром, а тот сказал: " Пиши заявление в штаб!" Ее тут же вызвали в 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Белосток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, где командир санитарного полка предложил совершить три пробных полета на У-2. Так уральская девчонка стала летчицей. Женской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 эскадрильи.</a:t>
            </a:r>
          </a:p>
          <a:p>
            <a:pPr algn="just" eaLnBrk="1" hangingPunct="1">
              <a:buFontTx/>
              <a:buNone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      В конце 1942-го начались тяжелейшие бои за Крым.— Мы летали на Тамань, Керчь, Симферополь, Севастополь, — вспоминает Ираида Гавриловна. — Поскольку почти все девчата были новичками, полк понес большие потери. Немцы хорошо подготовились: летчиц встретили лучи прожекторов и плотный огонь зениток. Над Таманью сбили самолет моей однополчанки Макаровой. Всего над полуостровом погибло 12 девчат. Весной 1944 года за мужество и героизм, проявленные в боях за освобождение Крыма, сержанта Кузнецову наградили орденом Красной Звезды</a:t>
            </a:r>
            <a:r>
              <a:rPr lang="ru-RU" altLang="ru-RU" sz="1600" dirty="0" smtClean="0"/>
              <a:t>. </a:t>
            </a: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258446" y="332656"/>
            <a:ext cx="8856984" cy="857250"/>
          </a:xfrm>
        </p:spPr>
        <p:txBody>
          <a:bodyPr/>
          <a:lstStyle/>
          <a:p>
            <a:r>
              <a:rPr lang="ru-RU" altLang="ru-RU" sz="4000" dirty="0" err="1" smtClean="0">
                <a:latin typeface="Times New Roman" pitchFamily="18" charset="0"/>
                <a:cs typeface="Times New Roman" pitchFamily="18" charset="0"/>
              </a:rPr>
              <a:t>Рокобольская</a:t>
            </a:r>
            <a:r>
              <a:rPr lang="ru-RU" altLang="ru-RU" sz="4000" dirty="0" smtClean="0">
                <a:latin typeface="Times New Roman" pitchFamily="18" charset="0"/>
                <a:cs typeface="Times New Roman" pitchFamily="18" charset="0"/>
              </a:rPr>
              <a:t> Ирина Вячеславовна</a:t>
            </a:r>
          </a:p>
        </p:txBody>
      </p:sp>
      <p:sp>
        <p:nvSpPr>
          <p:cNvPr id="19459" name="Текст 4"/>
          <p:cNvSpPr>
            <a:spLocks noGrp="1"/>
          </p:cNvSpPr>
          <p:nvPr>
            <p:ph type="body" sz="half" idx="3"/>
          </p:nvPr>
        </p:nvSpPr>
        <p:spPr>
          <a:xfrm>
            <a:off x="3059832" y="1916832"/>
            <a:ext cx="5859016" cy="5086896"/>
          </a:xfrm>
        </p:spPr>
        <p:txBody>
          <a:bodyPr>
            <a:normAutofit fontScale="92500" lnSpcReduction="20000"/>
          </a:bodyPr>
          <a:lstStyle/>
          <a:p>
            <a:pPr algn="just">
              <a:buFontTx/>
              <a:buNone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Ракобольская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И.В. родилась 22 декабря 1919 г., окончила в 1938 г. опытно-показательную школу 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им.Радищева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и поступила на физический факультет МГУ. В октябре 1941 г. добровольно ушла на фронт, окончила курсы штурманов и в феврале 1942 г. была назначена начальником штаба женского 46 Гвардейского авиаполка ночных бомбардировщиков. С мая 1942 г. до конца войны участвовала в боевых действиях на различных фронтах ВОВ. В апреле 1946 г. была демобилизована и вернулась на физический факультет, который окончила в 1949 г. С 1950 г. работает на кафедре космических лучей и физики космоса сначала в должности ассистента, с 1963 г. – доцента, а с 1977 г. – профессора. С 1977 г. является заместителем заведующего кафедрой. </a:t>
            </a:r>
          </a:p>
          <a:p>
            <a:pPr algn="just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Награждена орденами Орден Красного Знамени, Орден Красной Звезды, Орден Отечественной войны1 и 2 степеней (дважды), Орден «Знак Почёта» и многими медалями. «Заслуженный деятель науки РСФСР» (1990). «Заслуженный профессор МГУ» (1994).</a:t>
            </a:r>
          </a:p>
          <a:p>
            <a:pPr algn="just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«Заслуженный 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Соросовский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профессор» (1995).</a:t>
            </a:r>
          </a:p>
          <a:p>
            <a:pPr algn="just"/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Ракобольская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И. В., Кравцова Н. Ф.  - авторы книги «Нас называли ночными ведьмами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0" name="Picture 2" descr="http://tamanskipolk46.narod.ru/images/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635841"/>
            <a:ext cx="1944216" cy="3041060"/>
          </a:xfrm>
          <a:prstGeom prst="rect">
            <a:avLst/>
          </a:prstGeom>
          <a:solidFill>
            <a:srgbClr val="000000">
              <a:shade val="95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Picture 4" descr="http://tamanskipolk46.narod.ru/img/p300_090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3054350" cy="2000250"/>
          </a:xfrm>
          <a:prstGeom prst="rect">
            <a:avLst/>
          </a:prstGeom>
          <a:solidFill>
            <a:srgbClr val="000000">
              <a:shade val="95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785813"/>
          </a:xfrm>
        </p:spPr>
        <p:txBody>
          <a:bodyPr/>
          <a:lstStyle/>
          <a:p>
            <a:r>
              <a:rPr lang="ru-RU" altLang="ru-RU" sz="3600" dirty="0" err="1" smtClean="0">
                <a:latin typeface="Times New Roman" pitchFamily="18" charset="0"/>
                <a:cs typeface="Times New Roman" pitchFamily="18" charset="0"/>
              </a:rPr>
              <a:t>Меклин</a:t>
            </a: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 Наталья Фёдоровна</a:t>
            </a:r>
          </a:p>
        </p:txBody>
      </p:sp>
      <p:sp>
        <p:nvSpPr>
          <p:cNvPr id="20483" name="Текст 4"/>
          <p:cNvSpPr>
            <a:spLocks noGrp="1"/>
          </p:cNvSpPr>
          <p:nvPr>
            <p:ph type="body" sz="half" idx="3"/>
          </p:nvPr>
        </p:nvSpPr>
        <p:spPr>
          <a:xfrm>
            <a:off x="2555776" y="1556792"/>
            <a:ext cx="6428234" cy="5373216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Родилась 8 сентября 1922 года в городе Лубны  на Украине.</a:t>
            </a:r>
          </a:p>
          <a:p>
            <a:pPr algn="just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Школьные годы Наталья Федоровна провела в Харькове и Киеве, где в 1940 году с отличием окончила среднюю школу № 79. В старших классах увлеклась планеризмом. Записалась в планерную школу при Киевском Дворце пионеров. В 1941 году окончила 1-й курс Московского авиационного института.</a:t>
            </a:r>
          </a:p>
          <a:p>
            <a:pPr algn="just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В начале октября 1941 года была зачислена по личному заявлению в женскую авиационную часть, формируемую по инициативе Героя Советского Союза М. М. Расковой. </a:t>
            </a:r>
          </a:p>
          <a:p>
            <a:pPr algn="just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На счету командира звена Натальи Кравцовой — 980 боевых вылетов.</a:t>
            </a:r>
          </a:p>
          <a:p>
            <a:pPr algn="just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Указом от 23 февраля 1945 года ей было присвоено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звание Героя Советского Союза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. После войны Н. Кравцова окончила в 1953 году Военный институт иностранных языков.</a:t>
            </a:r>
          </a:p>
          <a:p>
            <a:pPr algn="just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Работала в информационном отделе Управления Генштаба Советской Армии переводчиком-референтом; затем в Издательстве военно-технической литературы на иностранных языках переводчиком, редактором. В отставку вышла в звании майора.</a:t>
            </a:r>
          </a:p>
          <a:p>
            <a:pPr algn="just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С 1972 года— член Союза писателей. автор большого количества очерков и рассказов. Её сборник повестей «Вернись из полёта!» был удостоен медали имени Фадеева.</a:t>
            </a:r>
          </a:p>
          <a:p>
            <a:pPr algn="just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Скончалась 5 июня 2005 года.</a:t>
            </a:r>
          </a:p>
          <a:p>
            <a:pPr algn="just"/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2" descr="Kravcova nataliya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32" y="1772816"/>
            <a:ext cx="2532252" cy="4089670"/>
          </a:xfrm>
          <a:prstGeom prst="rect">
            <a:avLst/>
          </a:prstGeom>
          <a:solidFill>
            <a:srgbClr val="000000">
              <a:shade val="95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Текст 4"/>
          <p:cNvSpPr>
            <a:spLocks noGrp="1"/>
          </p:cNvSpPr>
          <p:nvPr>
            <p:ph type="body" sz="half" idx="3"/>
          </p:nvPr>
        </p:nvSpPr>
        <p:spPr>
          <a:xfrm>
            <a:off x="107504" y="1617846"/>
            <a:ext cx="3168352" cy="5483225"/>
          </a:xfrm>
        </p:spPr>
        <p:txBody>
          <a:bodyPr>
            <a:normAutofit fontScale="92500" lnSpcReduction="20000"/>
          </a:bodyPr>
          <a:lstStyle/>
          <a:p>
            <a:pPr>
              <a:buFontTx/>
              <a:buNone/>
            </a:pPr>
            <a:r>
              <a:rPr lang="ru-RU" altLang="ru-RU" sz="1400" dirty="0" smtClean="0"/>
              <a:t>       И что с того, что звались "ведьмы", </a:t>
            </a:r>
            <a:br>
              <a:rPr lang="ru-RU" altLang="ru-RU" sz="1400" dirty="0" smtClean="0"/>
            </a:br>
            <a:r>
              <a:rPr lang="ru-RU" altLang="ru-RU" sz="1400" dirty="0" smtClean="0"/>
              <a:t>Врага крушили на "Ура". </a:t>
            </a:r>
            <a:br>
              <a:rPr lang="ru-RU" altLang="ru-RU" sz="1400" dirty="0" smtClean="0"/>
            </a:br>
            <a:r>
              <a:rPr lang="ru-RU" altLang="ru-RU" sz="1400" dirty="0" smtClean="0"/>
              <a:t>И в каждый вылет, как в последний </a:t>
            </a:r>
            <a:br>
              <a:rPr lang="ru-RU" altLang="ru-RU" sz="1400" dirty="0" smtClean="0"/>
            </a:br>
            <a:r>
              <a:rPr lang="ru-RU" altLang="ru-RU" sz="1400" dirty="0" smtClean="0"/>
              <a:t>Звала военная пора. </a:t>
            </a:r>
            <a:br>
              <a:rPr lang="ru-RU" altLang="ru-RU" sz="1400" dirty="0" smtClean="0"/>
            </a:br>
            <a:r>
              <a:rPr lang="ru-RU" altLang="ru-RU" sz="1400" dirty="0" smtClean="0"/>
              <a:t/>
            </a:r>
            <a:br>
              <a:rPr lang="ru-RU" altLang="ru-RU" sz="1400" dirty="0" smtClean="0"/>
            </a:br>
            <a:r>
              <a:rPr lang="ru-RU" altLang="ru-RU" sz="1400" dirty="0" smtClean="0"/>
              <a:t>Ваш возраст был чуть-чуть за двадцать. </a:t>
            </a:r>
            <a:br>
              <a:rPr lang="ru-RU" altLang="ru-RU" sz="1400" dirty="0" smtClean="0"/>
            </a:br>
            <a:r>
              <a:rPr lang="ru-RU" altLang="ru-RU" sz="1400" dirty="0" smtClean="0"/>
              <a:t>И все красивы и стройны. </a:t>
            </a:r>
            <a:br>
              <a:rPr lang="ru-RU" altLang="ru-RU" sz="1400" dirty="0" smtClean="0"/>
            </a:br>
            <a:r>
              <a:rPr lang="ru-RU" altLang="ru-RU" sz="1400" dirty="0" smtClean="0"/>
              <a:t>Джульеттами вам надо б зваться, </a:t>
            </a:r>
            <a:br>
              <a:rPr lang="ru-RU" altLang="ru-RU" sz="1400" dirty="0" smtClean="0"/>
            </a:br>
            <a:r>
              <a:rPr lang="ru-RU" altLang="ru-RU" sz="1400" dirty="0" smtClean="0"/>
              <a:t>А не рабочими войны. </a:t>
            </a:r>
            <a:br>
              <a:rPr lang="ru-RU" altLang="ru-RU" sz="1400" dirty="0" smtClean="0"/>
            </a:br>
            <a:r>
              <a:rPr lang="ru-RU" altLang="ru-RU" sz="1400" dirty="0" smtClean="0"/>
              <a:t/>
            </a:r>
            <a:br>
              <a:rPr lang="ru-RU" altLang="ru-RU" sz="1400" dirty="0" smtClean="0"/>
            </a:br>
            <a:r>
              <a:rPr lang="ru-RU" altLang="ru-RU" sz="1400" dirty="0" smtClean="0"/>
              <a:t>Не ждали в небе вы поблажек </a:t>
            </a:r>
            <a:br>
              <a:rPr lang="ru-RU" altLang="ru-RU" sz="1400" dirty="0" smtClean="0"/>
            </a:br>
            <a:r>
              <a:rPr lang="ru-RU" altLang="ru-RU" sz="1400" dirty="0" smtClean="0"/>
              <a:t>От смерти злобной и шальной. </a:t>
            </a:r>
            <a:br>
              <a:rPr lang="ru-RU" altLang="ru-RU" sz="1400" dirty="0" smtClean="0"/>
            </a:br>
            <a:r>
              <a:rPr lang="ru-RU" altLang="ru-RU" sz="1400" dirty="0" smtClean="0"/>
              <a:t>Порой никто и не расскажет, </a:t>
            </a:r>
            <a:br>
              <a:rPr lang="ru-RU" altLang="ru-RU" sz="1400" dirty="0" smtClean="0"/>
            </a:br>
            <a:r>
              <a:rPr lang="ru-RU" altLang="ru-RU" sz="1400" dirty="0" smtClean="0"/>
              <a:t>Каким ваш был последний бой. </a:t>
            </a:r>
            <a:br>
              <a:rPr lang="ru-RU" altLang="ru-RU" sz="1400" dirty="0" smtClean="0"/>
            </a:br>
            <a:r>
              <a:rPr lang="ru-RU" altLang="ru-RU" sz="1400" dirty="0" smtClean="0"/>
              <a:t/>
            </a:r>
            <a:br>
              <a:rPr lang="ru-RU" altLang="ru-RU" sz="1400" dirty="0" smtClean="0"/>
            </a:br>
            <a:r>
              <a:rPr lang="ru-RU" altLang="ru-RU" sz="1400" dirty="0" smtClean="0"/>
              <a:t>С собой не брали парашюты, </a:t>
            </a:r>
            <a:br>
              <a:rPr lang="ru-RU" altLang="ru-RU" sz="1400" dirty="0" smtClean="0"/>
            </a:br>
            <a:r>
              <a:rPr lang="ru-RU" altLang="ru-RU" sz="1400" dirty="0" smtClean="0"/>
              <a:t>Чтоб больше стал боезапас. </a:t>
            </a:r>
            <a:br>
              <a:rPr lang="ru-RU" altLang="ru-RU" sz="1400" dirty="0" smtClean="0"/>
            </a:br>
            <a:r>
              <a:rPr lang="ru-RU" altLang="ru-RU" sz="1400" dirty="0" smtClean="0"/>
              <a:t>Марины, Нади и Анюты </a:t>
            </a:r>
            <a:br>
              <a:rPr lang="ru-RU" altLang="ru-RU" sz="1400" dirty="0" smtClean="0"/>
            </a:br>
            <a:r>
              <a:rPr lang="ru-RU" altLang="ru-RU" sz="1400" dirty="0" smtClean="0"/>
              <a:t>Спасая мир, спасали нас. </a:t>
            </a:r>
            <a:br>
              <a:rPr lang="ru-RU" altLang="ru-RU" sz="1400" dirty="0" smtClean="0"/>
            </a:br>
            <a:r>
              <a:rPr lang="ru-RU" altLang="ru-RU" sz="1400" dirty="0" smtClean="0"/>
              <a:t/>
            </a:r>
            <a:br>
              <a:rPr lang="ru-RU" altLang="ru-RU" sz="1400" dirty="0" smtClean="0"/>
            </a:br>
            <a:r>
              <a:rPr lang="ru-RU" altLang="ru-RU" sz="1400" dirty="0" smtClean="0"/>
              <a:t>Вершины все вы покорили, </a:t>
            </a:r>
            <a:br>
              <a:rPr lang="ru-RU" altLang="ru-RU" sz="1400" dirty="0" smtClean="0"/>
            </a:br>
            <a:r>
              <a:rPr lang="ru-RU" altLang="ru-RU" sz="1400" dirty="0" smtClean="0"/>
              <a:t>Но матерями стали те, </a:t>
            </a:r>
            <a:br>
              <a:rPr lang="ru-RU" altLang="ru-RU" sz="1400" dirty="0" smtClean="0"/>
            </a:br>
            <a:r>
              <a:rPr lang="ru-RU" altLang="ru-RU" sz="1400" dirty="0" smtClean="0"/>
              <a:t>Кто до конца войны дожили, </a:t>
            </a:r>
            <a:br>
              <a:rPr lang="ru-RU" altLang="ru-RU" sz="1400" dirty="0" smtClean="0"/>
            </a:br>
            <a:r>
              <a:rPr lang="ru-RU" altLang="ru-RU" sz="1400" dirty="0" smtClean="0"/>
              <a:t>Не растворившись в пустоте</a:t>
            </a:r>
          </a:p>
          <a:p>
            <a:pPr>
              <a:buFontTx/>
              <a:buNone/>
            </a:pPr>
            <a:r>
              <a:rPr lang="ru-RU" altLang="ru-RU" sz="1400" dirty="0" smtClean="0"/>
              <a:t>                                         </a:t>
            </a:r>
            <a:endParaRPr lang="ru-RU" altLang="ru-RU" sz="1400" dirty="0"/>
          </a:p>
          <a:p>
            <a:pPr algn="r">
              <a:buFontTx/>
              <a:buNone/>
            </a:pPr>
            <a:r>
              <a:rPr lang="ru-RU" altLang="ru-RU" sz="1400" dirty="0" smtClean="0"/>
              <a:t> Серж </a:t>
            </a:r>
            <a:r>
              <a:rPr lang="ru-RU" altLang="ru-RU" sz="1400" dirty="0" smtClean="0"/>
              <a:t>Антонов</a:t>
            </a:r>
          </a:p>
          <a:p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885388"/>
            <a:ext cx="5527774" cy="4453207"/>
          </a:xfrm>
          <a:prstGeom prst="rect">
            <a:avLst/>
          </a:prstGeom>
          <a:solidFill>
            <a:srgbClr val="000000">
              <a:shade val="9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32656"/>
            <a:ext cx="771842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628800"/>
            <a:ext cx="8229600" cy="4857403"/>
          </a:xfrm>
        </p:spPr>
        <p:txBody>
          <a:bodyPr>
            <a:normAutofit lnSpcReduction="10000"/>
          </a:bodyPr>
          <a:lstStyle/>
          <a:p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Чем уникален 46 Гвардейский полк?</a:t>
            </a:r>
          </a:p>
          <a:p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Когда и в каком городе был сформирован полк?</a:t>
            </a:r>
          </a:p>
          <a:p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Чем был вооружён полк?</a:t>
            </a:r>
          </a:p>
          <a:p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Какой боевой путь прошёл полк?</a:t>
            </a:r>
          </a:p>
          <a:p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Какие звания и награды имеет полк?</a:t>
            </a:r>
          </a:p>
          <a:p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Какими качествами обладали лётчицы 46 авиационного полка?</a:t>
            </a:r>
          </a:p>
          <a:p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Что такое подвиг?</a:t>
            </a:r>
          </a:p>
          <a:p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Выведите  формулу подвига.</a:t>
            </a:r>
          </a:p>
          <a:p>
            <a:pPr eaLnBrk="1" hangingPunct="1"/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43808" y="482769"/>
            <a:ext cx="33102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ВИКТОРИНА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Grp="1" noChangeArrowheads="1"/>
          </p:cNvSpPr>
          <p:nvPr>
            <p:ph type="title"/>
          </p:nvPr>
        </p:nvSpPr>
        <p:spPr>
          <a:xfrm>
            <a:off x="467544" y="116632"/>
            <a:ext cx="8229600" cy="647402"/>
          </a:xfrm>
        </p:spPr>
        <p:txBody>
          <a:bodyPr/>
          <a:lstStyle/>
          <a:p>
            <a:pPr eaLnBrk="1" hangingPunct="1"/>
            <a:r>
              <a:rPr lang="ru-RU" altLang="ru-RU" sz="3600" dirty="0" smtClean="0">
                <a:latin typeface="Times New Roman" pitchFamily="18" charset="0"/>
              </a:rPr>
              <a:t>История полка</a:t>
            </a:r>
            <a:endParaRPr lang="ru-RU" altLang="ru-RU" sz="3600" dirty="0" smtClean="0">
              <a:latin typeface="Times New Roman" pitchFamily="18" charset="0"/>
            </a:endParaRPr>
          </a:p>
        </p:txBody>
      </p:sp>
      <p:sp>
        <p:nvSpPr>
          <p:cNvPr id="3075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3059832" y="3717032"/>
            <a:ext cx="6084168" cy="2952328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altLang="ru-RU" sz="1600" dirty="0">
                <a:latin typeface="Times New Roman" pitchFamily="18" charset="0"/>
              </a:rPr>
              <a:t>	</a:t>
            </a:r>
            <a:r>
              <a:rPr lang="ru-RU" altLang="ru-RU" sz="1600" dirty="0" smtClean="0">
                <a:latin typeface="Times New Roman" pitchFamily="18" charset="0"/>
              </a:rPr>
              <a:t>	К </a:t>
            </a:r>
            <a:r>
              <a:rPr lang="ru-RU" altLang="ru-RU" sz="1600" dirty="0" smtClean="0">
                <a:latin typeface="Times New Roman" pitchFamily="18" charset="0"/>
              </a:rPr>
              <a:t>Марине Михайловне шли девушки - пилоты гражданского флота, летчицы аэроклубов, студентки, работницы фабрик, оборонных </a:t>
            </a:r>
            <a:r>
              <a:rPr lang="ru-RU" altLang="ru-RU" sz="1600" dirty="0" smtClean="0">
                <a:latin typeface="Times New Roman" pitchFamily="18" charset="0"/>
              </a:rPr>
              <a:t>предприятий. А </a:t>
            </a:r>
            <a:r>
              <a:rPr lang="ru-RU" altLang="ru-RU" sz="1600" dirty="0" smtClean="0">
                <a:latin typeface="Times New Roman" pitchFamily="18" charset="0"/>
              </a:rPr>
              <a:t>уже 16 октября основной состав будущих женских полков (порядка 300 девушек) выехал в город Энгельс для дальнейшего формирования и обучения. </a:t>
            </a:r>
            <a:r>
              <a:rPr lang="ru-RU" altLang="ru-RU" sz="1600" dirty="0" smtClean="0">
                <a:latin typeface="Times New Roman" pitchFamily="18" charset="0"/>
              </a:rPr>
              <a:t>В </a:t>
            </a:r>
            <a:r>
              <a:rPr lang="ru-RU" altLang="ru-RU" sz="1600" dirty="0" smtClean="0">
                <a:latin typeface="Times New Roman" pitchFamily="18" charset="0"/>
              </a:rPr>
              <a:t>начале же 1942 года после ускоренного курса подготовки были сформированы 3 женских авиаполка - </a:t>
            </a:r>
            <a:r>
              <a:rPr lang="ru-RU" altLang="ru-RU" sz="1600" dirty="0" smtClean="0">
                <a:latin typeface="Times New Roman" pitchFamily="18" charset="0"/>
              </a:rPr>
              <a:t>истребительный, пикирующих </a:t>
            </a:r>
            <a:r>
              <a:rPr lang="ru-RU" altLang="ru-RU" sz="1600" dirty="0" smtClean="0">
                <a:latin typeface="Times New Roman" pitchFamily="18" charset="0"/>
              </a:rPr>
              <a:t>бомбардировщиков и ночных бомбардировщиков. Первые два в итоге стали смешанными. А третий так до конца войны и остался чисто женским. Девушки из этого полка как раз и вошли в историю как </a:t>
            </a:r>
            <a:r>
              <a:rPr lang="ru-RU" altLang="ru-RU" sz="1600" dirty="0" smtClean="0">
                <a:latin typeface="Times New Roman" pitchFamily="18" charset="0"/>
              </a:rPr>
              <a:t>«</a:t>
            </a:r>
            <a:r>
              <a:rPr lang="ru-RU" altLang="ru-RU" sz="1600" b="1" dirty="0" smtClean="0">
                <a:latin typeface="Times New Roman" pitchFamily="18" charset="0"/>
              </a:rPr>
              <a:t>Ночные Ведьмы</a:t>
            </a:r>
            <a:r>
              <a:rPr lang="ru-RU" altLang="ru-RU" sz="1600" dirty="0" smtClean="0">
                <a:latin typeface="Times New Roman" pitchFamily="18" charset="0"/>
              </a:rPr>
              <a:t>».</a:t>
            </a:r>
            <a:endParaRPr lang="ru-RU" altLang="ru-RU" sz="1600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altLang="ru-RU" sz="1600" dirty="0" smtClean="0">
              <a:latin typeface="Times New Roman" pitchFamily="18" charset="0"/>
            </a:endParaRPr>
          </a:p>
        </p:txBody>
      </p:sp>
      <p:pic>
        <p:nvPicPr>
          <p:cNvPr id="3076" name="Picture 8" descr="C:\Users\Инна\Desktop\343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99" y="764704"/>
            <a:ext cx="3639931" cy="2520280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10" descr="http://pobeda34.ru/files/343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73016"/>
            <a:ext cx="3096344" cy="2926046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1880" y="1628800"/>
            <a:ext cx="5472608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28600" algn="just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</a:pPr>
            <a:r>
              <a:rPr lang="ru-RU" altLang="ru-RU" sz="1600" spc="150" dirty="0" smtClean="0">
                <a:solidFill>
                  <a:schemeClr val="tx2"/>
                </a:solidFill>
                <a:latin typeface="Times New Roman" pitchFamily="18" charset="0"/>
              </a:rPr>
              <a:t>		В </a:t>
            </a:r>
            <a:r>
              <a:rPr lang="ru-RU" altLang="ru-RU" sz="1600" spc="150" dirty="0">
                <a:solidFill>
                  <a:schemeClr val="tx2"/>
                </a:solidFill>
                <a:latin typeface="Times New Roman" pitchFamily="18" charset="0"/>
              </a:rPr>
              <a:t>октябре 1941 года Герой Советского Союза Раскова Марина Михайловна обратилась к Сталину с предложением о формировании боевых женских авиационных полков. </a:t>
            </a:r>
            <a:r>
              <a:rPr lang="ru-RU" altLang="ru-RU" sz="1600" spc="150" dirty="0">
                <a:solidFill>
                  <a:schemeClr val="tx2"/>
                </a:solidFill>
                <a:latin typeface="Times New Roman" pitchFamily="18" charset="0"/>
              </a:rPr>
              <a:t>Сталин поддержал намерение Расковой создать женский авиаполк. И уже в первой половине октября начался набор добровольцев, девушек - добровольцев, которые наравне с мужчинами хотели защищать свою Родину.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8229600" cy="857250"/>
          </a:xfrm>
        </p:spPr>
        <p:txBody>
          <a:bodyPr/>
          <a:lstStyle/>
          <a:p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Марина Михайловна </a:t>
            </a: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Раскова</a:t>
            </a:r>
          </a:p>
        </p:txBody>
      </p:sp>
      <p:sp>
        <p:nvSpPr>
          <p:cNvPr id="5123" name="Текст 4"/>
          <p:cNvSpPr>
            <a:spLocks noGrp="1"/>
          </p:cNvSpPr>
          <p:nvPr>
            <p:ph type="body" sz="half" idx="3"/>
          </p:nvPr>
        </p:nvSpPr>
        <p:spPr>
          <a:xfrm>
            <a:off x="2214563" y="1628800"/>
            <a:ext cx="6786562" cy="522920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Родилась 28 марта 1912 года в Москве. В 1934 году окончила Ленинградский институт инженеров Гражданского воздушного флота, стала штурманом. В 1935 году окончила школу лётчиков при Центральном аэроклубе. Продолжала работу в Военно-воздушной академии имени Н. Е. Жуковского в должности инструктора-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летнаба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В 1937 году в качестве штурмана участвовала в установлении мирового авиационного рекорда дальности на самолёте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АИР-12. </a:t>
            </a: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1938 году — в установлении 2-х мировых авиационных рекордов дальности на гидросамолёте МП-1. 24-25 сентября 1938 года на самолёте АНТ-37 «Родина» совершила беспосадочный перелёт Москва — Дальний Восток (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Керби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) протяжённостью 6450 км. При вынужденной посадке в тайгу выпрыгнула с парашютом и была найдена только через 10 суток. В ходе перелёта был установлен женский мировой авиационный рекорд дальности полёта.</a:t>
            </a:r>
          </a:p>
          <a:p>
            <a:pPr algn="just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За выполнение этого перелёта и проявленные при этом мужество и героизм 2 ноября 1938 года Расковой Марине Михайловне присвоено звание Героя Советского Союза с вручением ордена Ленина, а после учреждения знака особого отличия ей была вручена медаль «Золотая Звезда».</a:t>
            </a:r>
          </a:p>
          <a:p>
            <a:pPr algn="just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января 1943 года Герой Советского Союза майор Раскова погибла в авиакатастрофе близ Саратова</a:t>
            </a:r>
          </a:p>
          <a:p>
            <a:pPr algn="just"/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2" descr="http://gallery.lumiere.ru/pics/pic3985_4242c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20"/>
            <a:ext cx="2378646" cy="3830716"/>
          </a:xfrm>
          <a:prstGeom prst="rect">
            <a:avLst/>
          </a:prstGeom>
          <a:solidFill>
            <a:srgbClr val="000000">
              <a:shade val="95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Боевой путь </a:t>
            </a: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46 полка</a:t>
            </a:r>
            <a:endParaRPr lang="ru-RU" alt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9" name="Picture 5" descr="http://www.migavia.com/images/v_nebe_frontovom/s02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6"/>
          <a:stretch/>
        </p:blipFill>
        <p:spPr bwMode="auto">
          <a:xfrm>
            <a:off x="1259632" y="1696131"/>
            <a:ext cx="6696744" cy="4956963"/>
          </a:xfrm>
          <a:prstGeom prst="rect">
            <a:avLst/>
          </a:prstGeom>
          <a:solidFill>
            <a:srgbClr val="000000">
              <a:shade val="95000"/>
            </a:srgbClr>
          </a:solidFill>
          <a:ln w="127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Текст 4"/>
          <p:cNvSpPr>
            <a:spLocks noGrp="1"/>
          </p:cNvSpPr>
          <p:nvPr>
            <p:ph type="body" sz="half" idx="3"/>
          </p:nvPr>
        </p:nvSpPr>
        <p:spPr>
          <a:xfrm>
            <a:off x="35496" y="1700808"/>
            <a:ext cx="9144000" cy="515719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12 июня 1942 года 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- первый боевой вылет полка на территории 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Сальских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степей.</a:t>
            </a:r>
          </a:p>
          <a:p>
            <a:pPr>
              <a:lnSpc>
                <a:spcPct val="150000"/>
              </a:lnSpc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августа 1942 года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полк сражался на реках 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Миус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, Дон и в пригородах Ставрополя.</a:t>
            </a:r>
          </a:p>
          <a:p>
            <a:pPr>
              <a:lnSpc>
                <a:spcPct val="150000"/>
              </a:lnSpc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С августа по декабрь 1942 года полк участвовал в обороне Владикавказа.</a:t>
            </a:r>
          </a:p>
          <a:p>
            <a:pPr>
              <a:lnSpc>
                <a:spcPct val="150000"/>
              </a:lnSpc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январе 1943 года 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- участие в прорыве оборонительных линий противника.</a:t>
            </a:r>
          </a:p>
          <a:p>
            <a:pPr>
              <a:lnSpc>
                <a:spcPct val="150000"/>
              </a:lnSpc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 марта  по сентябрь 1943 года 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лётчицы участвовали  в  прорыве обороны  «Голубой линии» на Таманском полуострове и в освобождение Новороссийска.</a:t>
            </a:r>
          </a:p>
          <a:p>
            <a:pPr>
              <a:lnSpc>
                <a:spcPct val="150000"/>
              </a:lnSpc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 ноября 1943 по 1944 года 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- освобождение Крымского полуострова и Севастополя.</a:t>
            </a:r>
          </a:p>
          <a:p>
            <a:pPr>
              <a:lnSpc>
                <a:spcPct val="150000"/>
              </a:lnSpc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В июне-июле 1944 года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– освобождение  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Могилёва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,  Минска, 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Белостока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 августа 1944 года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полк действовал на территории Польши, участвовал в освобождении Августина, Варшавы, 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Остроденка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В январе 1945 года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полк сражался в Восточной Пруссии.</a:t>
            </a:r>
          </a:p>
          <a:p>
            <a:pPr>
              <a:lnSpc>
                <a:spcPct val="150000"/>
              </a:lnSpc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В марте 1945 года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гвардейцы полка участвовали  в освобождении Гдыни и Гданьска.</a:t>
            </a:r>
          </a:p>
          <a:p>
            <a:pPr>
              <a:lnSpc>
                <a:spcPct val="150000"/>
              </a:lnSpc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В апреле 1945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года и до окончания войны полк помогал в прорыве обороны  противника на Одере.</a:t>
            </a:r>
          </a:p>
          <a:p>
            <a:pPr>
              <a:lnSpc>
                <a:spcPct val="150000"/>
              </a:lnSpc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Личный состав полка участвовал в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Параде Победы в Москве.</a:t>
            </a:r>
          </a:p>
          <a:p>
            <a:pPr>
              <a:lnSpc>
                <a:spcPct val="150000"/>
              </a:lnSpc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8 февраля 1946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года полк был расформирован.</a:t>
            </a:r>
          </a:p>
          <a:p>
            <a:pPr>
              <a:lnSpc>
                <a:spcPct val="150000"/>
              </a:lnSpc>
            </a:pP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ХРОНОЛОГИЯ СОБЫТИЙ</a:t>
            </a:r>
            <a:endParaRPr lang="ru-RU" alt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8229600" cy="576262"/>
          </a:xfrm>
        </p:spPr>
        <p:txBody>
          <a:bodyPr/>
          <a:lstStyle/>
          <a:p>
            <a:pPr eaLnBrk="1" hangingPunct="1"/>
            <a:r>
              <a:rPr lang="ru-RU" altLang="ru-RU" sz="3200" dirty="0" smtClean="0">
                <a:latin typeface="Times New Roman" pitchFamily="18" charset="0"/>
              </a:rPr>
              <a:t>ПО - 2 верный труженик войны</a:t>
            </a:r>
          </a:p>
        </p:txBody>
      </p:sp>
      <p:pic>
        <p:nvPicPr>
          <p:cNvPr id="8196" name="Picture 9" descr="u2-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6362"/>
            <a:ext cx="3744912" cy="2109787"/>
          </a:xfrm>
          <a:prstGeom prst="rect">
            <a:avLst/>
          </a:prstGeom>
          <a:solidFill>
            <a:srgbClr val="000000">
              <a:shade val="95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11" descr="Po-2LNB PICT0044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28" y="4144923"/>
            <a:ext cx="3673475" cy="2241550"/>
          </a:xfrm>
          <a:prstGeom prst="rect">
            <a:avLst/>
          </a:prstGeom>
          <a:solidFill>
            <a:srgbClr val="000000">
              <a:shade val="95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07275" y="1796588"/>
            <a:ext cx="5157213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eaLnBrk="1" hangingPunct="1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самолёт был создан под руководством </a:t>
            </a:r>
            <a:r>
              <a:rPr lang="ru-RU" altLang="ru-R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Н.Н.Поликарпова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1928 году. У-2 разрабатывался для первоначального обучения летчиков и обладал хорошими пилотажными </a:t>
            </a:r>
            <a:r>
              <a:rPr lang="ru-RU" altLang="ru-R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качествами.Самолет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применялся для различного назначения: для сельского хозяйства, связи, для аэрофотосъемки. В период Великой Отечественной войны этот самолет переделали в легкий ночной бомбардировщик (У-2ВС), который мог брать с собой до 350 кг, бомб. В задней кабине располагалась стрелковая точка с пулеметом. В 1944 году самолет переименовали в По-2. Самолет У-2, а с 1944 года По-2, широко известен у нас в стране и за рубежом. Ему суждена была долгая и славная жизнь. У-2 оказался самым лучшим в мире учебным самолетом. В годы войны он успешно использовался как ночной бомбардировщик, как</a:t>
            </a:r>
            <a:r>
              <a:rPr lang="ru-RU" altLang="ru-RU" sz="1600" spc="-150" dirty="0" smtClean="0">
                <a:solidFill>
                  <a:schemeClr val="tx2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itchFamily="18" charset="0"/>
                <a:cs typeface="Times New Roman" panose="02020603050405020304" pitchFamily="18" charset="0"/>
              </a:rPr>
              <a:t>разведчик</a:t>
            </a:r>
            <a:br>
              <a:rPr lang="ru-RU" altLang="ru-RU" sz="1600" dirty="0" smtClean="0">
                <a:solidFill>
                  <a:schemeClr val="tx2"/>
                </a:solidFill>
                <a:latin typeface="Times New Roman" pitchFamily="18" charset="0"/>
                <a:cs typeface="Times New Roman" panose="02020603050405020304" pitchFamily="18" charset="0"/>
              </a:rPr>
            </a:br>
            <a:r>
              <a:rPr lang="ru-RU" altLang="ru-RU" sz="1600" dirty="0" smtClean="0">
                <a:solidFill>
                  <a:schemeClr val="tx2"/>
                </a:solidFill>
                <a:latin typeface="Times New Roman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600" dirty="0" smtClean="0">
                <a:solidFill>
                  <a:schemeClr val="tx2"/>
                </a:solidFill>
                <a:latin typeface="Times New Roman" pitchFamily="18" charset="0"/>
                <a:cs typeface="Times New Roman" panose="02020603050405020304" pitchFamily="18" charset="0"/>
              </a:rPr>
            </a:br>
            <a:endParaRPr lang="ru-RU" altLang="ru-RU" sz="1600" dirty="0" smtClean="0">
              <a:solidFill>
                <a:schemeClr val="tx2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857250"/>
          </a:xfrm>
        </p:spPr>
        <p:txBody>
          <a:bodyPr/>
          <a:lstStyle/>
          <a:p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Вооружение полка</a:t>
            </a:r>
          </a:p>
        </p:txBody>
      </p:sp>
      <p:sp>
        <p:nvSpPr>
          <p:cNvPr id="9219" name="Текст 4"/>
          <p:cNvSpPr>
            <a:spLocks noGrp="1"/>
          </p:cNvSpPr>
          <p:nvPr>
            <p:ph type="body" sz="half" idx="3"/>
          </p:nvPr>
        </p:nvSpPr>
        <p:spPr>
          <a:xfrm>
            <a:off x="3131840" y="1547938"/>
            <a:ext cx="5787579" cy="5158904"/>
          </a:xfrm>
        </p:spPr>
        <p:txBody>
          <a:bodyPr>
            <a:noAutofit/>
          </a:bodyPr>
          <a:lstStyle/>
          <a:p>
            <a:pPr lvl="1" algn="just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Вот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что пишут о нём в своей книге «Нас называли ночными ведьмами» 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Рокобольская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И.В. и 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Кравцова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Н.Ф. «Наш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учебный самолёт создавался не для военных действий. Деревянный биплан с двумя открытыми кабинами, расположенными одна за другой, и двойным управлением — для лётчика и штурмана. Без радиосвязи и бронеспинок, способных защитить экипаж от пуль, с маломощным мотором, который мог развивать максимальную скорость 120 км/час. На самолёте не было бомбового отсека, бомбы привешивались в бомбодержатели прямо под плоскости самолёта. </a:t>
            </a: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Были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случаи, когда штурманы приводили на базу и сажали самолёты, после того, как пилот погибал. До августа 1943 года лётчицы не брали с собой парашюты, предпочитая взять вместо них ещё 20 кг бомб. Пулемёты на самолётах также появились только в 1944 году. До этого единственным вооружением на борту были пистолеты ТТ.</a:t>
            </a:r>
          </a:p>
          <a:p>
            <a:pPr algn="just"/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2" descr="http://im5-tub-ru.yandex.net/i?id=455176839-29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86" y="1484784"/>
            <a:ext cx="3357563" cy="2374900"/>
          </a:xfrm>
          <a:prstGeom prst="rect">
            <a:avLst/>
          </a:prstGeom>
          <a:solidFill>
            <a:srgbClr val="000000">
              <a:shade val="95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4" descr="http://im3-tub-ru.yandex.net/i?id=45523090-69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79" y="4365104"/>
            <a:ext cx="3524424" cy="2308249"/>
          </a:xfrm>
          <a:prstGeom prst="rect">
            <a:avLst/>
          </a:prstGeom>
          <a:solidFill>
            <a:srgbClr val="000000">
              <a:shade val="95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2" name="TextBox 5"/>
          <p:cNvSpPr txBox="1">
            <a:spLocks noChangeArrowheads="1"/>
          </p:cNvSpPr>
          <p:nvPr/>
        </p:nvSpPr>
        <p:spPr bwMode="auto">
          <a:xfrm>
            <a:off x="165773" y="3859684"/>
            <a:ext cx="3396059" cy="3385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Подпись «Мстим </a:t>
            </a: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за боевых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подруг»</a:t>
            </a: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88"/>
          </a:xfrm>
        </p:spPr>
        <p:txBody>
          <a:bodyPr/>
          <a:lstStyle/>
          <a:p>
            <a:r>
              <a:rPr lang="ru-RU" altLang="ru-RU" sz="3600" smtClean="0">
                <a:latin typeface="Times New Roman" pitchFamily="18" charset="0"/>
                <a:cs typeface="Times New Roman" pitchFamily="18" charset="0"/>
              </a:rPr>
              <a:t>Боевые действия</a:t>
            </a:r>
          </a:p>
        </p:txBody>
      </p:sp>
      <p:sp>
        <p:nvSpPr>
          <p:cNvPr id="10243" name="Текст 4"/>
          <p:cNvSpPr>
            <a:spLocks noGrp="1"/>
          </p:cNvSpPr>
          <p:nvPr>
            <p:ph type="body" sz="half" idx="3"/>
          </p:nvPr>
        </p:nvSpPr>
        <p:spPr>
          <a:xfrm>
            <a:off x="3617430" y="1628800"/>
            <a:ext cx="5357813" cy="5158333"/>
          </a:xfrm>
        </p:spPr>
        <p:txBody>
          <a:bodyPr>
            <a:normAutofit fontScale="92500" lnSpcReduction="10000"/>
          </a:bodyPr>
          <a:lstStyle/>
          <a:p>
            <a:pPr algn="just">
              <a:buFontTx/>
              <a:buNone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      В ходе  боевых действий лётчицы полка произвели 23 672 боевых вылета. Из них:</a:t>
            </a:r>
          </a:p>
          <a:p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Битва за Кавказ – 2920 вылетов</a:t>
            </a:r>
          </a:p>
          <a:p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Освобождение Кубани Тамани, Новороссийска – 4623 вылетов</a:t>
            </a:r>
          </a:p>
          <a:p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Освобождение Крыма - 6140 вылетов</a:t>
            </a:r>
          </a:p>
          <a:p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Освобождение Белоруссии – 400 вылетов</a:t>
            </a:r>
          </a:p>
          <a:p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Освобождение Польши – 5421 вылет</a:t>
            </a:r>
          </a:p>
          <a:p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Битва в Германии - 2000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вылетов</a:t>
            </a:r>
          </a:p>
          <a:p>
            <a:pPr marL="45720" indent="0" algn="just">
              <a:buNone/>
            </a:pP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None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	   За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ночь экипаж совершал по 6 – 8 вылетов летом и 10 – 12 зимой.</a:t>
            </a:r>
          </a:p>
          <a:p>
            <a:pPr algn="just">
              <a:buFontTx/>
              <a:buNone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	   Полк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уничтожил и повредил 17 переправ, 9 железнодорожных эшелонов, 2 железнодорожные станции, 46 складов, 12 цистерн с горючим, 1 самолёт, 2 баржи, 76 автомобилей, 86 огневых точек, 11 прожекторов.</a:t>
            </a:r>
          </a:p>
          <a:p>
            <a:pPr algn="just">
              <a:buFontTx/>
              <a:buNone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      Было вызвано 811 пожаров и 1092 взрыва большой мощности. Так же было сброшено 155 мешков с боеприпасами и продовольствием окружённым советским войскам.</a:t>
            </a:r>
          </a:p>
          <a:p>
            <a:pPr algn="just">
              <a:buFontTx/>
              <a:buNone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</p:txBody>
      </p:sp>
      <p:pic>
        <p:nvPicPr>
          <p:cNvPr id="10244" name="Picture 2" descr="http://tamanskipolk46.narod.ru/img/p29_p77_yeskpostroenadok-etamosova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06" y="4187584"/>
            <a:ext cx="3791073" cy="2388870"/>
          </a:xfrm>
          <a:prstGeom prst="rect">
            <a:avLst/>
          </a:prstGeom>
          <a:solidFill>
            <a:srgbClr val="000000">
              <a:shade val="95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4" descr="http://tamanskipolk46.narod.ru/img/p29_154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85" y="1772816"/>
            <a:ext cx="3357563" cy="2149475"/>
          </a:xfrm>
          <a:prstGeom prst="rect">
            <a:avLst/>
          </a:prstGeom>
          <a:solidFill>
            <a:srgbClr val="000000">
              <a:shade val="95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smtClean="0">
                <a:latin typeface="Times New Roman" pitchFamily="18" charset="0"/>
                <a:cs typeface="Times New Roman" pitchFamily="18" charset="0"/>
              </a:rPr>
              <a:t>Потери</a:t>
            </a:r>
          </a:p>
        </p:txBody>
      </p:sp>
      <p:sp>
        <p:nvSpPr>
          <p:cNvPr id="11267" name="Текст 4"/>
          <p:cNvSpPr>
            <a:spLocks noGrp="1"/>
          </p:cNvSpPr>
          <p:nvPr>
            <p:ph type="body" sz="half" idx="3"/>
          </p:nvPr>
        </p:nvSpPr>
        <p:spPr>
          <a:xfrm>
            <a:off x="468977" y="4941168"/>
            <a:ext cx="8064896" cy="1656184"/>
          </a:xfrm>
        </p:spPr>
        <p:txBody>
          <a:bodyPr/>
          <a:lstStyle/>
          <a:p>
            <a:pPr algn="just">
              <a:buFontTx/>
              <a:buNone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     Боевые  потери полка составили 32 человека. Несмотря на то, что лётчицы гибли за линией фронта, ни одна из них не считается пропавшей без вести. После войны комиссар полка  Евдокия Яковлевна 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Рачкевич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на деньги, собранные всем полком, объездила все места, где гибли самолёты, и разыскала могилы всех погибших.</a:t>
            </a: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81431"/>
            <a:ext cx="5906089" cy="3141939"/>
          </a:xfrm>
          <a:prstGeom prst="rect">
            <a:avLst/>
          </a:prstGeom>
          <a:solidFill>
            <a:srgbClr val="000000">
              <a:shade val="9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етка">
    <a:dk1>
      <a:sysClr val="windowText" lastClr="000000"/>
    </a:dk1>
    <a:lt1>
      <a:sysClr val="window" lastClr="FFFFFF"/>
    </a:lt1>
    <a:dk2>
      <a:srgbClr val="534949"/>
    </a:dk2>
    <a:lt2>
      <a:srgbClr val="CCD1B9"/>
    </a:lt2>
    <a:accent1>
      <a:srgbClr val="C66951"/>
    </a:accent1>
    <a:accent2>
      <a:srgbClr val="BF974D"/>
    </a:accent2>
    <a:accent3>
      <a:srgbClr val="928B70"/>
    </a:accent3>
    <a:accent4>
      <a:srgbClr val="87706B"/>
    </a:accent4>
    <a:accent5>
      <a:srgbClr val="94734E"/>
    </a:accent5>
    <a:accent6>
      <a:srgbClr val="6F777D"/>
    </a:accent6>
    <a:hlink>
      <a:srgbClr val="CC9900"/>
    </a:hlink>
    <a:folHlink>
      <a:srgbClr val="C0C0C0"/>
    </a:folHlink>
  </a:clrScheme>
</a:themeOverride>
</file>

<file path=ppt/theme/themeOverride2.xml><?xml version="1.0" encoding="utf-8"?>
<a:themeOverride xmlns:a="http://schemas.openxmlformats.org/drawingml/2006/main">
  <a:clrScheme name="Сетка">
    <a:dk1>
      <a:sysClr val="windowText" lastClr="000000"/>
    </a:dk1>
    <a:lt1>
      <a:sysClr val="window" lastClr="FFFFFF"/>
    </a:lt1>
    <a:dk2>
      <a:srgbClr val="534949"/>
    </a:dk2>
    <a:lt2>
      <a:srgbClr val="CCD1B9"/>
    </a:lt2>
    <a:accent1>
      <a:srgbClr val="C66951"/>
    </a:accent1>
    <a:accent2>
      <a:srgbClr val="BF974D"/>
    </a:accent2>
    <a:accent3>
      <a:srgbClr val="928B70"/>
    </a:accent3>
    <a:accent4>
      <a:srgbClr val="87706B"/>
    </a:accent4>
    <a:accent5>
      <a:srgbClr val="94734E"/>
    </a:accent5>
    <a:accent6>
      <a:srgbClr val="6F777D"/>
    </a:accent6>
    <a:hlink>
      <a:srgbClr val="CC9900"/>
    </a:hlink>
    <a:folHlink>
      <a:srgbClr val="C0C0C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2121</TotalTime>
  <Words>2072</Words>
  <Application>Microsoft Office PowerPoint</Application>
  <PresentationFormat>Экран (4:3)</PresentationFormat>
  <Paragraphs>108</Paragraphs>
  <Slides>19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Сетка</vt:lpstr>
      <vt:lpstr>«Ночные ведьмы»</vt:lpstr>
      <vt:lpstr>История полка</vt:lpstr>
      <vt:lpstr>Марина Михайловна Раскова</vt:lpstr>
      <vt:lpstr>Боевой путь 46 полка</vt:lpstr>
      <vt:lpstr>ХРОНОЛОГИЯ СОБЫТИЙ</vt:lpstr>
      <vt:lpstr>ПО - 2 верный труженик войны</vt:lpstr>
      <vt:lpstr>Вооружение полка</vt:lpstr>
      <vt:lpstr>Боевые действия</vt:lpstr>
      <vt:lpstr>Потери</vt:lpstr>
      <vt:lpstr>Знаки отличия</vt:lpstr>
      <vt:lpstr>Полк в Искусстве</vt:lpstr>
      <vt:lpstr>Раиса Ермолаевна Аронова</vt:lpstr>
      <vt:lpstr>Евдокия Ивановна Носаль</vt:lpstr>
      <vt:lpstr>Попова Надежда Васильевна</vt:lpstr>
      <vt:lpstr>Ираида Гавриловна Дерябина </vt:lpstr>
      <vt:lpstr>Рокобольская Ирина Вячеславовна</vt:lpstr>
      <vt:lpstr>Меклин Наталья Фёдоровна</vt:lpstr>
      <vt:lpstr>Презентация PowerPoint</vt:lpstr>
      <vt:lpstr>Презентация PowerPoint</vt:lpstr>
    </vt:vector>
  </TitlesOfParts>
  <Company>moskads.local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a0166</dc:creator>
  <cp:lastModifiedBy>Максим</cp:lastModifiedBy>
  <cp:revision>146</cp:revision>
  <dcterms:created xsi:type="dcterms:W3CDTF">2013-01-31T07:19:55Z</dcterms:created>
  <dcterms:modified xsi:type="dcterms:W3CDTF">2020-02-11T11:30:43Z</dcterms:modified>
</cp:coreProperties>
</file>