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7" r:id="rId10"/>
    <p:sldId id="264" r:id="rId11"/>
    <p:sldId id="265" r:id="rId12"/>
    <p:sldId id="266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44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ACB46-9860-47CF-8796-8BE0FA15FC91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35943-C541-41BF-B1D8-8CECA5187D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92141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ACB46-9860-47CF-8796-8BE0FA15FC91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35943-C541-41BF-B1D8-8CECA5187D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27632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ACB46-9860-47CF-8796-8BE0FA15FC91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35943-C541-41BF-B1D8-8CECA5187D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6867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ACB46-9860-47CF-8796-8BE0FA15FC91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35943-C541-41BF-B1D8-8CECA5187D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4518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ACB46-9860-47CF-8796-8BE0FA15FC91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35943-C541-41BF-B1D8-8CECA5187D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91705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ACB46-9860-47CF-8796-8BE0FA15FC91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35943-C541-41BF-B1D8-8CECA5187D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66860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ACB46-9860-47CF-8796-8BE0FA15FC91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35943-C541-41BF-B1D8-8CECA5187D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77176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ACB46-9860-47CF-8796-8BE0FA15FC91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35943-C541-41BF-B1D8-8CECA5187D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84092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ACB46-9860-47CF-8796-8BE0FA15FC91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35943-C541-41BF-B1D8-8CECA5187D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47040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ACB46-9860-47CF-8796-8BE0FA15FC91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35943-C541-41BF-B1D8-8CECA5187D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3202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ACB46-9860-47CF-8796-8BE0FA15FC91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35943-C541-41BF-B1D8-8CECA5187D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3636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EACB46-9860-47CF-8796-8BE0FA15FC91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B35943-C541-41BF-B1D8-8CECA5187D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0390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g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g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fif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slide" Target="slide18.xml"/><Relationship Id="rId18" Type="http://schemas.openxmlformats.org/officeDocument/2006/relationships/slide" Target="slide23.xml"/><Relationship Id="rId26" Type="http://schemas.openxmlformats.org/officeDocument/2006/relationships/slide" Target="slide31.xml"/><Relationship Id="rId3" Type="http://schemas.openxmlformats.org/officeDocument/2006/relationships/slide" Target="slide8.xml"/><Relationship Id="rId21" Type="http://schemas.openxmlformats.org/officeDocument/2006/relationships/slide" Target="slide26.xml"/><Relationship Id="rId7" Type="http://schemas.openxmlformats.org/officeDocument/2006/relationships/slide" Target="slide12.xml"/><Relationship Id="rId12" Type="http://schemas.openxmlformats.org/officeDocument/2006/relationships/slide" Target="slide17.xml"/><Relationship Id="rId17" Type="http://schemas.openxmlformats.org/officeDocument/2006/relationships/slide" Target="slide22.xml"/><Relationship Id="rId25" Type="http://schemas.openxmlformats.org/officeDocument/2006/relationships/slide" Target="slide30.xml"/><Relationship Id="rId2" Type="http://schemas.openxmlformats.org/officeDocument/2006/relationships/slide" Target="slide7.xml"/><Relationship Id="rId16" Type="http://schemas.openxmlformats.org/officeDocument/2006/relationships/slide" Target="slide21.xml"/><Relationship Id="rId20" Type="http://schemas.openxmlformats.org/officeDocument/2006/relationships/slide" Target="slide25.xml"/><Relationship Id="rId29" Type="http://schemas.openxmlformats.org/officeDocument/2006/relationships/slide" Target="slide3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11" Type="http://schemas.openxmlformats.org/officeDocument/2006/relationships/slide" Target="slide16.xml"/><Relationship Id="rId24" Type="http://schemas.openxmlformats.org/officeDocument/2006/relationships/slide" Target="slide29.xml"/><Relationship Id="rId32" Type="http://schemas.openxmlformats.org/officeDocument/2006/relationships/image" Target="../media/image6.png"/><Relationship Id="rId5" Type="http://schemas.openxmlformats.org/officeDocument/2006/relationships/slide" Target="slide10.xml"/><Relationship Id="rId15" Type="http://schemas.openxmlformats.org/officeDocument/2006/relationships/slide" Target="slide20.xml"/><Relationship Id="rId23" Type="http://schemas.openxmlformats.org/officeDocument/2006/relationships/slide" Target="slide28.xml"/><Relationship Id="rId28" Type="http://schemas.openxmlformats.org/officeDocument/2006/relationships/slide" Target="slide33.xml"/><Relationship Id="rId10" Type="http://schemas.openxmlformats.org/officeDocument/2006/relationships/slide" Target="slide15.xml"/><Relationship Id="rId19" Type="http://schemas.openxmlformats.org/officeDocument/2006/relationships/slide" Target="slide24.xml"/><Relationship Id="rId31" Type="http://schemas.openxmlformats.org/officeDocument/2006/relationships/slide" Target="slide36.xml"/><Relationship Id="rId4" Type="http://schemas.openxmlformats.org/officeDocument/2006/relationships/slide" Target="slide9.xml"/><Relationship Id="rId9" Type="http://schemas.openxmlformats.org/officeDocument/2006/relationships/slide" Target="slide14.xml"/><Relationship Id="rId14" Type="http://schemas.openxmlformats.org/officeDocument/2006/relationships/slide" Target="slide19.xml"/><Relationship Id="rId22" Type="http://schemas.openxmlformats.org/officeDocument/2006/relationships/slide" Target="slide27.xml"/><Relationship Id="rId27" Type="http://schemas.openxmlformats.org/officeDocument/2006/relationships/slide" Target="slide32.xml"/><Relationship Id="rId30" Type="http://schemas.openxmlformats.org/officeDocument/2006/relationships/slide" Target="slide3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051"/>
            <a:ext cx="12192000" cy="689610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10197" y="1282947"/>
            <a:ext cx="4761903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</a:rPr>
              <a:t>По следам белого кролика…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22671" y="4429919"/>
            <a:ext cx="42494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</a:rPr>
              <a:t>Интеллектуальная в</a:t>
            </a:r>
            <a:r>
              <a:rPr lang="ru-RU" sz="2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</a:rPr>
              <a:t>икторина, посвященная 190летию со дня рождения Льюиса Кэрролла</a:t>
            </a:r>
            <a:endParaRPr lang="ru-RU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1771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8519" y="1690688"/>
            <a:ext cx="4973481" cy="497348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Биография Л. Кэрролла</a:t>
            </a:r>
            <a:b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3200" b="1" dirty="0" smtClean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11</a:t>
            </a: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/>
            </a:r>
            <a:b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  <a:hlinkClick r:id="rId3" action="ppaction://hlinksldjump"/>
              </a:rPr>
              <a:t>Меню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1949" y="1835149"/>
            <a:ext cx="7543801" cy="1812925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4000" b="1" dirty="0" smtClean="0">
                <a:latin typeface="Comic Sans MS" panose="030F0702030302020204" pitchFamily="66" charset="0"/>
              </a:rPr>
              <a:t>Сколько детей (братьев и сестер) было в семье </a:t>
            </a:r>
          </a:p>
          <a:p>
            <a:pPr marL="0" indent="0" algn="ctr">
              <a:buNone/>
            </a:pPr>
            <a:r>
              <a:rPr lang="ru-RU" sz="4000" b="1" dirty="0" smtClean="0">
                <a:latin typeface="Comic Sans MS" panose="030F0702030302020204" pitchFamily="66" charset="0"/>
              </a:rPr>
              <a:t>Л. Кэрролла?</a:t>
            </a:r>
            <a:endParaRPr lang="ru-RU" sz="4000" b="1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76461" y="4021634"/>
            <a:ext cx="3543301" cy="1882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ru-RU" sz="4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! </a:t>
            </a:r>
            <a:r>
              <a:rPr lang="ru-RU" sz="4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11 детей</a:t>
            </a: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ru-RU" sz="4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(4 мальчика и 7 девочек) </a:t>
            </a:r>
            <a:endParaRPr lang="ru-RU" sz="4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9921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775" y="1279777"/>
            <a:ext cx="5165600" cy="51808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Биография Л. Кэрролла</a:t>
            </a:r>
            <a:b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3200" b="1" dirty="0" smtClean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13</a:t>
            </a: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/>
            </a:r>
            <a:b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  <a:hlinkClick r:id="rId3" action="ppaction://hlinksldjump"/>
              </a:rPr>
              <a:t>Меню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95926" y="2070352"/>
            <a:ext cx="6429374" cy="254927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800" b="1" dirty="0" smtClean="0">
                <a:latin typeface="Comic Sans MS" panose="030F0702030302020204" pitchFamily="66" charset="0"/>
              </a:rPr>
              <a:t>Профессором в какой области был </a:t>
            </a:r>
          </a:p>
          <a:p>
            <a:pPr marL="0" indent="0" algn="ctr">
              <a:buNone/>
            </a:pPr>
            <a:r>
              <a:rPr lang="ru-RU" sz="4800" b="1" dirty="0" smtClean="0">
                <a:latin typeface="Comic Sans MS" panose="030F0702030302020204" pitchFamily="66" charset="0"/>
              </a:rPr>
              <a:t>Л. Кэрролл?</a:t>
            </a:r>
            <a:endParaRPr lang="ru-RU" sz="4800" b="1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679404" y="4748415"/>
            <a:ext cx="4433889" cy="1550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endParaRPr lang="ru-RU" sz="4800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endParaRPr lang="ru-RU" sz="4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010399" y="4748415"/>
            <a:ext cx="35433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ru-RU" sz="4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! </a:t>
            </a:r>
            <a:r>
              <a:rPr lang="ru-RU" sz="4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Математика</a:t>
            </a:r>
            <a:endParaRPr lang="ru-RU" sz="4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4076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Биография Л. Кэрролла</a:t>
            </a:r>
            <a:b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3200" b="1" dirty="0" smtClean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15</a:t>
            </a: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/>
            </a:r>
            <a:b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  <a:hlinkClick r:id="rId2" action="ppaction://hlinksldjump"/>
              </a:rPr>
              <a:t>Меню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23900" y="2072167"/>
            <a:ext cx="6057899" cy="228096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800" dirty="0" smtClean="0">
                <a:latin typeface="Comic Sans MS" panose="030F0702030302020204" pitchFamily="66" charset="0"/>
              </a:rPr>
              <a:t>Назовите настоящее имя Л. Кэрролла?</a:t>
            </a:r>
            <a:endParaRPr lang="ru-RU" sz="4800" dirty="0">
              <a:latin typeface="Comic Sans MS" panose="030F0702030302020204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679404" y="4748415"/>
            <a:ext cx="4433889" cy="1550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endParaRPr lang="ru-RU" sz="4800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endParaRPr lang="ru-RU" sz="4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38274" y="4516034"/>
            <a:ext cx="5343525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ru-RU" sz="4000" dirty="0">
                <a:solidFill>
                  <a:srgbClr val="FF0000"/>
                </a:solidFill>
                <a:latin typeface="Comic Sans MS" panose="030F0702030302020204" pitchFamily="66" charset="0"/>
              </a:rPr>
              <a:t>! </a:t>
            </a:r>
            <a:r>
              <a:rPr lang="ru-RU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Чарлз </a:t>
            </a:r>
            <a:r>
              <a:rPr lang="ru-RU" sz="32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Лютвидж</a:t>
            </a:r>
            <a:r>
              <a:rPr lang="ru-RU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Доджсон</a:t>
            </a:r>
            <a:endParaRPr lang="ru-RU" sz="40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1799" y="1050308"/>
            <a:ext cx="52482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293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Угадай героя</a:t>
            </a: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/>
            </a:r>
            <a:b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3200" b="1" dirty="0" smtClean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5</a:t>
            </a: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/>
            </a:r>
            <a:b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  <a:hlinkClick r:id="rId2" action="ppaction://hlinksldjump"/>
              </a:rPr>
              <a:t>Меню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679404" y="4748415"/>
            <a:ext cx="4433889" cy="1550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endParaRPr lang="ru-RU" sz="4800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endParaRPr lang="ru-RU" sz="4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962150"/>
            <a:ext cx="3448393" cy="229605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6850" y="1943631"/>
            <a:ext cx="2314574" cy="231457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1681" y="1775240"/>
            <a:ext cx="2640975" cy="3368259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231767" y="4797711"/>
            <a:ext cx="57663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! </a:t>
            </a:r>
            <a:r>
              <a:rPr lang="ru-RU" sz="5400" b="1" cap="none" spc="0" dirty="0" err="1" smtClean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Чеширский</a:t>
            </a:r>
            <a:r>
              <a:rPr lang="ru-RU" sz="5400" b="1" cap="none" spc="0" dirty="0" smtClean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 кот</a:t>
            </a:r>
            <a:endParaRPr lang="ru-RU" sz="5400" b="1" cap="none" spc="0" dirty="0">
              <a:ln w="0"/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4796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Угадай героя</a:t>
            </a: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/>
            </a:r>
            <a:b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3200" b="1" dirty="0" smtClean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7</a:t>
            </a: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/>
            </a:r>
            <a:b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  <a:hlinkClick r:id="rId2" action="ppaction://hlinksldjump"/>
              </a:rPr>
              <a:t>Меню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679404" y="4748415"/>
            <a:ext cx="4433889" cy="1550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endParaRPr lang="ru-RU" sz="4800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endParaRPr lang="ru-RU" sz="4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268912" y="4797711"/>
            <a:ext cx="36920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! Шляпник</a:t>
            </a:r>
            <a:endParaRPr lang="ru-RU" sz="5400" b="1" cap="none" spc="0" dirty="0">
              <a:ln w="0"/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674" y="1885949"/>
            <a:ext cx="2324101" cy="232410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4674" y="1816560"/>
            <a:ext cx="3724275" cy="285527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3847" y="1833497"/>
            <a:ext cx="4441698" cy="2964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763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Угадай героя</a:t>
            </a: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/>
            </a:r>
            <a:b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9</a:t>
            </a:r>
            <a:b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  <a:hlinkClick r:id="rId2" action="ppaction://hlinksldjump"/>
              </a:rPr>
              <a:t>Меню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679404" y="4748415"/>
            <a:ext cx="4433889" cy="1550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endParaRPr lang="ru-RU" sz="4800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endParaRPr lang="ru-RU" sz="4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343981" y="4797711"/>
            <a:ext cx="55419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! Белый кролик</a:t>
            </a:r>
            <a:endParaRPr lang="ru-RU" sz="5400" b="1" cap="none" spc="0" dirty="0">
              <a:ln w="0"/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117869"/>
            <a:ext cx="3228976" cy="233801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6337" y="1692379"/>
            <a:ext cx="2219325" cy="288512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3999" y="1762877"/>
            <a:ext cx="3048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64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6627" y="1346715"/>
            <a:ext cx="2638746" cy="3810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Угадай героя</a:t>
            </a: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/>
            </a:r>
            <a:b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3200" b="1" dirty="0" smtClean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11</a:t>
            </a: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/>
            </a:r>
            <a:b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  <a:hlinkClick r:id="rId3" action="ppaction://hlinksldjump"/>
              </a:rPr>
              <a:t>Меню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679404" y="4748415"/>
            <a:ext cx="4433889" cy="1550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endParaRPr lang="ru-RU" sz="4800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endParaRPr lang="ru-RU" sz="4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779712" y="5523499"/>
            <a:ext cx="27847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! Алиса</a:t>
            </a:r>
            <a:endParaRPr lang="ru-RU" sz="5400" b="1" cap="none" spc="0" dirty="0">
              <a:ln w="0"/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050" y="1687202"/>
            <a:ext cx="2768798" cy="34408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5373" y="1809818"/>
            <a:ext cx="4506206" cy="3199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551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Угадай героя</a:t>
            </a: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/>
            </a:r>
            <a:b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3200" b="1" dirty="0" smtClean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13</a:t>
            </a: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/>
            </a:r>
            <a:b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  <a:hlinkClick r:id="rId2" action="ppaction://hlinksldjump"/>
              </a:rPr>
              <a:t>Меню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679404" y="4748415"/>
            <a:ext cx="4433889" cy="1550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endParaRPr lang="ru-RU" sz="4800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endParaRPr lang="ru-RU" sz="4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393973" y="5275849"/>
            <a:ext cx="75023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! </a:t>
            </a:r>
            <a:r>
              <a:rPr lang="ru-RU" sz="5400" b="1" dirty="0" smtClean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Червонная королева</a:t>
            </a:r>
            <a:endParaRPr lang="ru-RU" sz="5400" b="1" cap="none" spc="0" dirty="0">
              <a:ln w="0"/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162" y="2218122"/>
            <a:ext cx="2489188" cy="232906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7237" y="1690688"/>
            <a:ext cx="4415845" cy="328612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9412" y="2464974"/>
            <a:ext cx="3718238" cy="2082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997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13" y="1857375"/>
            <a:ext cx="3784889" cy="378488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Угадай героя</a:t>
            </a: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/>
            </a:r>
            <a:b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3200" b="1" dirty="0" smtClean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15</a:t>
            </a: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/>
            </a:r>
            <a:b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  <a:hlinkClick r:id="rId3" action="ppaction://hlinksldjump"/>
              </a:rPr>
              <a:t>Меню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679404" y="4748415"/>
            <a:ext cx="4433889" cy="1550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endParaRPr lang="ru-RU" sz="4800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endParaRPr lang="ru-RU" sz="4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574286" y="5441166"/>
            <a:ext cx="59987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! </a:t>
            </a:r>
            <a:r>
              <a:rPr lang="ru-RU" sz="5400" b="1" dirty="0" smtClean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Синяя гусеница</a:t>
            </a:r>
            <a:endParaRPr lang="ru-RU" sz="5400" b="1" cap="none" spc="0" dirty="0">
              <a:ln w="0"/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902" y="2159841"/>
            <a:ext cx="4043460" cy="269427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7756" y="2008774"/>
            <a:ext cx="2636044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10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428" y="2615431"/>
            <a:ext cx="6176710" cy="416700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Так говорят герои </a:t>
            </a: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/>
            </a:r>
            <a:b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3200" b="1" dirty="0" smtClean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5</a:t>
            </a: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/>
            </a:r>
            <a:b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  <a:hlinkClick r:id="rId3" action="ppaction://hlinksldjump"/>
              </a:rPr>
              <a:t>Меню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679404" y="4748415"/>
            <a:ext cx="4433889" cy="1550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endParaRPr lang="ru-RU" sz="4800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endParaRPr lang="ru-RU" sz="4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38200" y="4941881"/>
            <a:ext cx="713224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! </a:t>
            </a:r>
            <a:r>
              <a:rPr lang="ru-RU" sz="3600" b="1" dirty="0" smtClean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Как минимум вдвое быстрее</a:t>
            </a:r>
            <a:endParaRPr lang="ru-RU" sz="3600" b="1" cap="none" spc="0" dirty="0">
              <a:ln w="0"/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23950" y="1830601"/>
            <a:ext cx="852487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Comic Sans MS" panose="030F0702030302020204" pitchFamily="66" charset="0"/>
                <a:ea typeface="Times New Roman" panose="02020603050405020304" pitchFamily="18" charset="0"/>
              </a:rPr>
              <a:t>« Нужно бежать со всех ног, чтобы только оставаться на месте, а чтобы куда - то попасть, надо </a:t>
            </a:r>
            <a:r>
              <a:rPr lang="ru-RU" sz="3200" dirty="0" smtClean="0">
                <a:latin typeface="Comic Sans MS" panose="030F0702030302020204" pitchFamily="66" charset="0"/>
                <a:ea typeface="Times New Roman" panose="02020603050405020304" pitchFamily="18" charset="0"/>
              </a:rPr>
              <a:t>бежать</a:t>
            </a:r>
            <a:r>
              <a:rPr lang="ru-RU" sz="3200" dirty="0" smtClean="0">
                <a:solidFill>
                  <a:srgbClr val="444444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…</a:t>
            </a:r>
            <a:endParaRPr lang="ru-RU" sz="5400" dirty="0">
              <a:latin typeface="Comic Sans MS" panose="030F0702030302020204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16326" y="3370574"/>
            <a:ext cx="647324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dirty="0" smtClean="0">
                <a:latin typeface="Comic Sans MS" panose="030F0702030302020204" pitchFamily="66" charset="0"/>
                <a:ea typeface="Times New Roman" panose="02020603050405020304" pitchFamily="18" charset="0"/>
              </a:rPr>
              <a:t>А) как </a:t>
            </a:r>
            <a:r>
              <a:rPr lang="ru-RU" sz="3200" dirty="0">
                <a:latin typeface="Comic Sans MS" panose="030F0702030302020204" pitchFamily="66" charset="0"/>
                <a:ea typeface="Times New Roman" panose="02020603050405020304" pitchFamily="18" charset="0"/>
              </a:rPr>
              <a:t>минимум вдвое быстрее </a:t>
            </a:r>
            <a:endParaRPr lang="ru-RU" sz="3200" dirty="0" smtClean="0"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 lvl="0"/>
            <a:r>
              <a:rPr lang="ru-RU" sz="3200" dirty="0" smtClean="0">
                <a:latin typeface="Comic Sans MS" panose="030F0702030302020204" pitchFamily="66" charset="0"/>
                <a:ea typeface="Times New Roman" panose="02020603050405020304" pitchFamily="18" charset="0"/>
              </a:rPr>
              <a:t>Б) назад</a:t>
            </a:r>
          </a:p>
          <a:p>
            <a:pPr lvl="0"/>
            <a:r>
              <a:rPr lang="ru-RU" sz="3200" dirty="0" smtClean="0">
                <a:latin typeface="Comic Sans MS" panose="030F0702030302020204" pitchFamily="66" charset="0"/>
                <a:ea typeface="Times New Roman" panose="02020603050405020304" pitchFamily="18" charset="0"/>
              </a:rPr>
              <a:t>В) бегом </a:t>
            </a:r>
            <a:endParaRPr lang="ru-RU" sz="5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095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576643" y="1659285"/>
            <a:ext cx="6256768" cy="403187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ctr"/>
            <a:r>
              <a:rPr lang="ru-RU" sz="3200" b="1" i="0" dirty="0" smtClean="0">
                <a:solidFill>
                  <a:srgbClr val="000000"/>
                </a:solidFill>
                <a:effectLst/>
                <a:latin typeface="Tahoma" panose="020B0604030504040204" pitchFamily="34" charset="0"/>
              </a:rPr>
              <a:t>27 января </a:t>
            </a:r>
            <a:r>
              <a:rPr lang="ru-RU" sz="3200" b="1" i="0" dirty="0" smtClean="0">
                <a:solidFill>
                  <a:srgbClr val="000000"/>
                </a:solidFill>
                <a:effectLst/>
                <a:latin typeface="Tahoma" panose="020B0604030504040204" pitchFamily="34" charset="0"/>
              </a:rPr>
              <a:t>1832 года </a:t>
            </a:r>
            <a:r>
              <a:rPr lang="ru-RU" sz="3200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 </a:t>
            </a:r>
            <a:r>
              <a:rPr lang="ru-RU" sz="320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небольшой деревушке в графстве </a:t>
            </a:r>
            <a:r>
              <a:rPr lang="ru-RU" sz="3200" dirty="0" err="1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Чешир</a:t>
            </a:r>
            <a:endParaRPr lang="ru-RU" sz="32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3200" b="1" i="0" dirty="0" smtClean="0">
                <a:solidFill>
                  <a:srgbClr val="000000"/>
                </a:solidFill>
                <a:effectLst/>
                <a:latin typeface="Tahoma" panose="020B0604030504040204" pitchFamily="34" charset="0"/>
              </a:rPr>
              <a:t>родился Льюис КЭРРОЛЛ (наст. имя — Чарлз </a:t>
            </a:r>
            <a:r>
              <a:rPr lang="ru-RU" sz="3200" b="1" i="0" dirty="0" err="1" smtClean="0">
                <a:solidFill>
                  <a:srgbClr val="000000"/>
                </a:solidFill>
                <a:effectLst/>
                <a:latin typeface="Tahoma" panose="020B0604030504040204" pitchFamily="34" charset="0"/>
              </a:rPr>
              <a:t>Лютвидж</a:t>
            </a:r>
            <a:r>
              <a:rPr lang="ru-RU" sz="3200" b="1" i="0" dirty="0" smtClean="0">
                <a:solidFill>
                  <a:srgbClr val="000000"/>
                </a:solidFill>
                <a:effectLst/>
                <a:latin typeface="Tahoma" panose="020B0604030504040204" pitchFamily="34" charset="0"/>
              </a:rPr>
              <a:t> Доджсон; 1832-1898), английский писатель.</a:t>
            </a:r>
            <a:endParaRPr lang="ru-RU" sz="3200" b="0" cap="none" spc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59" y="0"/>
            <a:ext cx="52738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672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206" y="1849909"/>
            <a:ext cx="3887703" cy="463192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Так говорят герои </a:t>
            </a: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/>
            </a:r>
            <a:b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7</a:t>
            </a:r>
            <a:b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  <a:hlinkClick r:id="rId3" action="ppaction://hlinksldjump"/>
              </a:rPr>
              <a:t>Меню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679404" y="4748415"/>
            <a:ext cx="4433889" cy="1550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endParaRPr lang="ru-RU" sz="4800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endParaRPr lang="ru-RU" sz="4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362574" y="4748415"/>
            <a:ext cx="435544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! </a:t>
            </a:r>
            <a:r>
              <a:rPr lang="ru-RU" sz="4800" b="1" dirty="0" smtClean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нельзя</a:t>
            </a:r>
            <a:endParaRPr lang="ru-RU" sz="4800" b="1" cap="none" spc="0" dirty="0">
              <a:ln w="0"/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79446" y="1693766"/>
            <a:ext cx="85248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Comic Sans MS" panose="030F0702030302020204" pitchFamily="66" charset="0"/>
                <a:ea typeface="Times New Roman" panose="02020603050405020304" pitchFamily="18" charset="0"/>
              </a:rPr>
              <a:t>«Нельзя делать то, </a:t>
            </a:r>
            <a:r>
              <a:rPr lang="ru-RU" sz="3200" dirty="0" smtClean="0">
                <a:latin typeface="Comic Sans MS" panose="030F0702030302020204" pitchFamily="66" charset="0"/>
                <a:ea typeface="Times New Roman" panose="02020603050405020304" pitchFamily="18" charset="0"/>
              </a:rPr>
              <a:t>что…</a:t>
            </a:r>
            <a:endParaRPr lang="ru-RU" sz="5400" dirty="0">
              <a:latin typeface="Comic Sans MS" panose="030F0702030302020204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18991" y="2728648"/>
            <a:ext cx="321113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dirty="0" smtClean="0">
                <a:latin typeface="Comic Sans MS" panose="030F0702030302020204" pitchFamily="66" charset="0"/>
                <a:ea typeface="Times New Roman" panose="02020603050405020304" pitchFamily="18" charset="0"/>
              </a:rPr>
              <a:t>А) делаешь ты </a:t>
            </a:r>
          </a:p>
          <a:p>
            <a:pPr lvl="0"/>
            <a:r>
              <a:rPr lang="ru-RU" sz="3200" dirty="0" smtClean="0">
                <a:latin typeface="Comic Sans MS" panose="030F0702030302020204" pitchFamily="66" charset="0"/>
                <a:ea typeface="Times New Roman" panose="02020603050405020304" pitchFamily="18" charset="0"/>
              </a:rPr>
              <a:t>Б) нельзя</a:t>
            </a:r>
          </a:p>
          <a:p>
            <a:pPr lvl="0"/>
            <a:r>
              <a:rPr lang="ru-RU" sz="3200" dirty="0" smtClean="0">
                <a:latin typeface="Comic Sans MS" panose="030F0702030302020204" pitchFamily="66" charset="0"/>
                <a:ea typeface="Times New Roman" panose="02020603050405020304" pitchFamily="18" charset="0"/>
              </a:rPr>
              <a:t>В) можно </a:t>
            </a:r>
            <a:endParaRPr lang="ru-RU" sz="5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4159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206" y="1849909"/>
            <a:ext cx="3887703" cy="463192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Так говорят герои </a:t>
            </a: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/>
            </a:r>
            <a:b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3200" b="1" dirty="0" smtClean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9</a:t>
            </a: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/>
            </a:r>
            <a:b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  <a:hlinkClick r:id="rId3" action="ppaction://hlinksldjump"/>
              </a:rPr>
              <a:t>Меню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679404" y="4748415"/>
            <a:ext cx="4433889" cy="1550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endParaRPr lang="ru-RU" sz="4800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endParaRPr lang="ru-RU" sz="4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362574" y="4748415"/>
            <a:ext cx="435544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! </a:t>
            </a:r>
            <a:r>
              <a:rPr lang="ru-RU" sz="4800" b="1" dirty="0" smtClean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Не спеша</a:t>
            </a:r>
            <a:endParaRPr lang="ru-RU" sz="4800" b="1" cap="none" spc="0" dirty="0">
              <a:ln w="0"/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79446" y="1693766"/>
            <a:ext cx="8524875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latin typeface="Comic Sans MS" panose="030F0702030302020204" pitchFamily="66" charset="0"/>
                <a:ea typeface="Times New Roman" panose="02020603050405020304" pitchFamily="18" charset="0"/>
              </a:rPr>
              <a:t>«</a:t>
            </a:r>
            <a:r>
              <a:rPr lang="ru-RU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То ли колодец был действительно уж очень глубоким, то ли летела Алиса уж </a:t>
            </a:r>
            <a:r>
              <a:rPr lang="ru-RU" sz="2800" dirty="0" smtClean="0">
                <a:latin typeface="Comic Sans MS" panose="030F0702030302020204" pitchFamily="66" charset="0"/>
                <a:ea typeface="Times New Roman" panose="02020603050405020304" pitchFamily="18" charset="0"/>
              </a:rPr>
              <a:t>очень…</a:t>
            </a:r>
            <a:endParaRPr lang="ru-RU" sz="6600" dirty="0">
              <a:latin typeface="Comic Sans MS" panose="030F0702030302020204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55965" y="3087528"/>
            <a:ext cx="264687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dirty="0" smtClean="0">
                <a:latin typeface="Comic Sans MS" panose="030F0702030302020204" pitchFamily="66" charset="0"/>
                <a:ea typeface="Times New Roman" panose="02020603050405020304" pitchFamily="18" charset="0"/>
              </a:rPr>
              <a:t>А) весело</a:t>
            </a:r>
          </a:p>
          <a:p>
            <a:pPr lvl="0"/>
            <a:r>
              <a:rPr lang="ru-RU" sz="3200" dirty="0" smtClean="0">
                <a:latin typeface="Comic Sans MS" panose="030F0702030302020204" pitchFamily="66" charset="0"/>
                <a:ea typeface="Times New Roman" panose="02020603050405020304" pitchFamily="18" charset="0"/>
              </a:rPr>
              <a:t>Б) долго</a:t>
            </a:r>
          </a:p>
          <a:p>
            <a:pPr lvl="0"/>
            <a:r>
              <a:rPr lang="ru-RU" sz="3200" dirty="0" smtClean="0">
                <a:latin typeface="Comic Sans MS" panose="030F0702030302020204" pitchFamily="66" charset="0"/>
                <a:ea typeface="Times New Roman" panose="02020603050405020304" pitchFamily="18" charset="0"/>
              </a:rPr>
              <a:t>В) не спеша </a:t>
            </a:r>
            <a:endParaRPr lang="ru-RU" sz="5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1261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206" y="1849909"/>
            <a:ext cx="3887703" cy="463192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Так говорят герои </a:t>
            </a: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/>
            </a:r>
            <a:b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3200" b="1" dirty="0" smtClean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11</a:t>
            </a: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/>
            </a:r>
            <a:b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  <a:hlinkClick r:id="rId3" action="ppaction://hlinksldjump"/>
              </a:rPr>
              <a:t>Меню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679404" y="4748415"/>
            <a:ext cx="4433889" cy="1550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endParaRPr lang="ru-RU" sz="4800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endParaRPr lang="ru-RU" sz="4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362574" y="4748415"/>
            <a:ext cx="435544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! </a:t>
            </a:r>
            <a:r>
              <a:rPr lang="ru-RU" sz="4800" b="1" dirty="0" smtClean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Самому</a:t>
            </a:r>
            <a:endParaRPr lang="ru-RU" sz="4800" b="1" cap="none" spc="0" dirty="0">
              <a:ln w="0"/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79446" y="1693766"/>
            <a:ext cx="852487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latin typeface="Comic Sans MS" panose="030F0702030302020204" pitchFamily="66" charset="0"/>
                <a:ea typeface="Times New Roman" panose="02020603050405020304" pitchFamily="18" charset="0"/>
              </a:rPr>
              <a:t>«</a:t>
            </a:r>
            <a:r>
              <a:rPr lang="ru-RU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Лучший способ объяснить – </a:t>
            </a:r>
            <a:r>
              <a:rPr lang="ru-RU" sz="2800" dirty="0" smtClean="0">
                <a:latin typeface="Comic Sans MS" panose="030F0702030302020204" pitchFamily="66" charset="0"/>
                <a:ea typeface="Times New Roman" panose="02020603050405020304" pitchFamily="18" charset="0"/>
              </a:rPr>
              <a:t>это сделать …</a:t>
            </a:r>
            <a:endParaRPr lang="ru-RU" sz="6600" dirty="0">
              <a:latin typeface="Comic Sans MS" panose="030F0702030302020204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279765" y="2790203"/>
            <a:ext cx="234230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dirty="0" smtClean="0">
                <a:latin typeface="Comic Sans MS" panose="030F0702030302020204" pitchFamily="66" charset="0"/>
                <a:ea typeface="Times New Roman" panose="02020603050405020304" pitchFamily="18" charset="0"/>
              </a:rPr>
              <a:t>А) вместе</a:t>
            </a:r>
          </a:p>
          <a:p>
            <a:pPr lvl="0"/>
            <a:r>
              <a:rPr lang="ru-RU" sz="3200" dirty="0" smtClean="0">
                <a:latin typeface="Comic Sans MS" panose="030F0702030302020204" pitchFamily="66" charset="0"/>
                <a:ea typeface="Times New Roman" panose="02020603050405020304" pitchFamily="18" charset="0"/>
              </a:rPr>
              <a:t>Б) самому</a:t>
            </a:r>
          </a:p>
          <a:p>
            <a:pPr lvl="0"/>
            <a:r>
              <a:rPr lang="ru-RU" sz="3200" dirty="0" smtClean="0">
                <a:latin typeface="Comic Sans MS" panose="030F0702030302020204" pitchFamily="66" charset="0"/>
                <a:ea typeface="Times New Roman" panose="02020603050405020304" pitchFamily="18" charset="0"/>
              </a:rPr>
              <a:t>В) другому</a:t>
            </a:r>
            <a:endParaRPr lang="ru-RU" sz="5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0682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206" y="1849909"/>
            <a:ext cx="3887703" cy="463192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Так говорят герои </a:t>
            </a: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/>
            </a:r>
            <a:b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3200" b="1" dirty="0" smtClean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13</a:t>
            </a: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/>
            </a:r>
            <a:b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  <a:hlinkClick r:id="rId3" action="ppaction://hlinksldjump"/>
              </a:rPr>
              <a:t>Меню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679404" y="4748415"/>
            <a:ext cx="4433889" cy="1550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endParaRPr lang="ru-RU" sz="4800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endParaRPr lang="ru-RU" sz="4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752974" y="5108000"/>
            <a:ext cx="435544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! </a:t>
            </a:r>
            <a:r>
              <a:rPr lang="ru-RU" sz="4800" b="1" dirty="0" smtClean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Завтра</a:t>
            </a:r>
            <a:endParaRPr lang="ru-RU" sz="4800" b="1" cap="none" spc="0" dirty="0">
              <a:ln w="0"/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79446" y="1693766"/>
            <a:ext cx="857437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latin typeface="Comic Sans MS" panose="030F0702030302020204" pitchFamily="66" charset="0"/>
                <a:ea typeface="Times New Roman" panose="02020603050405020304" pitchFamily="18" charset="0"/>
              </a:rPr>
              <a:t>«</a:t>
            </a:r>
            <a:r>
              <a:rPr lang="ru-RU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Завтра никогда не бывает сегодня! Разве можно проснуться поутру и сказать: “Ну вот, сейчас наконец </a:t>
            </a:r>
            <a:r>
              <a:rPr lang="ru-RU" sz="2800" dirty="0" smtClean="0">
                <a:latin typeface="Comic Sans MS" panose="030F0702030302020204" pitchFamily="66" charset="0"/>
                <a:ea typeface="Times New Roman" panose="02020603050405020304" pitchFamily="18" charset="0"/>
              </a:rPr>
              <a:t>…</a:t>
            </a:r>
            <a:endParaRPr lang="ru-RU" sz="6600" dirty="0">
              <a:latin typeface="Comic Sans MS" panose="030F0702030302020204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222740" y="3178755"/>
            <a:ext cx="234230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dirty="0" smtClean="0">
                <a:latin typeface="Comic Sans MS" panose="030F0702030302020204" pitchFamily="66" charset="0"/>
                <a:ea typeface="Times New Roman" panose="02020603050405020304" pitchFamily="18" charset="0"/>
              </a:rPr>
              <a:t>А) утро</a:t>
            </a:r>
          </a:p>
          <a:p>
            <a:pPr lvl="0"/>
            <a:r>
              <a:rPr lang="ru-RU" sz="3200" dirty="0" smtClean="0">
                <a:latin typeface="Comic Sans MS" panose="030F0702030302020204" pitchFamily="66" charset="0"/>
                <a:ea typeface="Times New Roman" panose="02020603050405020304" pitchFamily="18" charset="0"/>
              </a:rPr>
              <a:t>Б) сегодня</a:t>
            </a:r>
          </a:p>
          <a:p>
            <a:pPr lvl="0"/>
            <a:r>
              <a:rPr lang="ru-RU" sz="3200" dirty="0" smtClean="0">
                <a:latin typeface="Comic Sans MS" panose="030F0702030302020204" pitchFamily="66" charset="0"/>
                <a:ea typeface="Times New Roman" panose="02020603050405020304" pitchFamily="18" charset="0"/>
              </a:rPr>
              <a:t>В) завтра</a:t>
            </a:r>
            <a:endParaRPr lang="ru-RU" sz="5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1673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206" y="1849909"/>
            <a:ext cx="3887703" cy="463192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Так говорят герои </a:t>
            </a: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/>
            </a:r>
            <a:b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3200" b="1" dirty="0" smtClean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15</a:t>
            </a: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/>
            </a:r>
            <a:b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  <a:hlinkClick r:id="rId3" action="ppaction://hlinksldjump"/>
              </a:rPr>
              <a:t>Меню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679404" y="4748415"/>
            <a:ext cx="4433889" cy="1550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endParaRPr lang="ru-RU" sz="4800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endParaRPr lang="ru-RU" sz="4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752974" y="5108000"/>
            <a:ext cx="435544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! </a:t>
            </a:r>
            <a:r>
              <a:rPr lang="ru-RU" sz="4800" b="1" dirty="0" smtClean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Плеч</a:t>
            </a:r>
            <a:endParaRPr lang="ru-RU" sz="4800" b="1" cap="none" spc="0" dirty="0">
              <a:ln w="0"/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88996" y="1922847"/>
            <a:ext cx="857437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>
                <a:latin typeface="Comic Sans MS" panose="030F0702030302020204" pitchFamily="66" charset="0"/>
                <a:ea typeface="Times New Roman" panose="02020603050405020304" pitchFamily="18" charset="0"/>
              </a:rPr>
              <a:t>«</a:t>
            </a:r>
            <a:r>
              <a:rPr lang="ru-RU" sz="4000" dirty="0">
                <a:latin typeface="Comic Sans MS" panose="030F0702030302020204" pitchFamily="66" charset="0"/>
                <a:ea typeface="Times New Roman" panose="02020603050405020304" pitchFamily="18" charset="0"/>
              </a:rPr>
              <a:t>Кому нужна голова без </a:t>
            </a:r>
            <a:r>
              <a:rPr lang="ru-RU" sz="4000" dirty="0" smtClean="0">
                <a:latin typeface="Comic Sans MS" panose="030F0702030302020204" pitchFamily="66" charset="0"/>
                <a:ea typeface="Times New Roman" panose="02020603050405020304" pitchFamily="18" charset="0"/>
              </a:rPr>
              <a:t>…</a:t>
            </a:r>
            <a:endParaRPr lang="ru-RU" sz="8800" dirty="0">
              <a:latin typeface="Comic Sans MS" panose="030F0702030302020204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690924" y="2924477"/>
            <a:ext cx="2294218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000" dirty="0" smtClean="0">
                <a:latin typeface="Comic Sans MS" panose="030F0702030302020204" pitchFamily="66" charset="0"/>
                <a:ea typeface="Times New Roman" panose="02020603050405020304" pitchFamily="18" charset="0"/>
              </a:rPr>
              <a:t>А) ума</a:t>
            </a:r>
          </a:p>
          <a:p>
            <a:pPr lvl="0"/>
            <a:r>
              <a:rPr lang="ru-RU" sz="4000" dirty="0" smtClean="0">
                <a:latin typeface="Comic Sans MS" panose="030F0702030302020204" pitchFamily="66" charset="0"/>
                <a:ea typeface="Times New Roman" panose="02020603050405020304" pitchFamily="18" charset="0"/>
              </a:rPr>
              <a:t>Б) волос</a:t>
            </a:r>
          </a:p>
          <a:p>
            <a:pPr lvl="0"/>
            <a:r>
              <a:rPr lang="ru-RU" sz="4000" dirty="0" smtClean="0">
                <a:latin typeface="Comic Sans MS" panose="030F0702030302020204" pitchFamily="66" charset="0"/>
                <a:ea typeface="Times New Roman" panose="02020603050405020304" pitchFamily="18" charset="0"/>
              </a:rPr>
              <a:t>В) плеч</a:t>
            </a:r>
            <a:endParaRPr lang="ru-RU" sz="66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7025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5895" y="2366010"/>
            <a:ext cx="6842760" cy="437388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По страницам книги</a:t>
            </a: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/>
            </a:r>
            <a:b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3200" b="1" dirty="0" smtClean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5</a:t>
            </a: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/>
            </a:r>
            <a:b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  <a:hlinkClick r:id="rId3" action="ppaction://hlinksldjump"/>
              </a:rPr>
              <a:t>Меню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679404" y="4748415"/>
            <a:ext cx="4433889" cy="1550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endParaRPr lang="ru-RU" sz="4800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endParaRPr lang="ru-RU" sz="4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37210" y="4441293"/>
            <a:ext cx="536257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! </a:t>
            </a:r>
            <a:r>
              <a:rPr lang="ru-RU" sz="4800" b="1" dirty="0" smtClean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Белый кролик</a:t>
            </a:r>
            <a:endParaRPr lang="ru-RU" sz="4800" b="1" cap="none" spc="0" dirty="0">
              <a:ln w="0"/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81100" y="1922847"/>
            <a:ext cx="1058227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latin typeface="Comic Sans MS" panose="030F0702030302020204" pitchFamily="66" charset="0"/>
                <a:ea typeface="Times New Roman" panose="02020603050405020304" pitchFamily="18" charset="0"/>
              </a:rPr>
              <a:t>Кто косвенно виновен в том, что Алиса попала в страну чудес?</a:t>
            </a:r>
            <a:endParaRPr lang="ru-RU" sz="8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6171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8743" y="1912329"/>
            <a:ext cx="6842760" cy="437388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По страницам книги</a:t>
            </a: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/>
            </a:r>
            <a:b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7</a:t>
            </a:r>
            <a:b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  <a:hlinkClick r:id="rId3" action="ppaction://hlinksldjump"/>
              </a:rPr>
              <a:t>Меню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679404" y="4748415"/>
            <a:ext cx="4433889" cy="1550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endParaRPr lang="ru-RU" sz="4800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endParaRPr lang="ru-RU" sz="4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9060" y="4464376"/>
            <a:ext cx="710184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! </a:t>
            </a:r>
            <a:r>
              <a:rPr lang="ru-RU" sz="4800" b="1" dirty="0" smtClean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Пирожок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52475" y="1819531"/>
            <a:ext cx="534352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Comic Sans MS" panose="030F0702030302020204" pitchFamily="66" charset="0"/>
              </a:rPr>
              <a:t>Что съела Алиса в Стране Чудес, чтобы увеличиться в размере?</a:t>
            </a:r>
            <a:endParaRPr lang="ru-RU" sz="3600" b="1" i="0" dirty="0">
              <a:effectLst/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2987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9193" y="2026629"/>
            <a:ext cx="6842760" cy="437388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По страницам книги</a:t>
            </a: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/>
            </a:r>
            <a:b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3200" b="1" dirty="0" smtClean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9</a:t>
            </a: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/>
            </a:r>
            <a:b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  <a:hlinkClick r:id="rId3" action="ppaction://hlinksldjump"/>
              </a:rPr>
              <a:t>Меню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679404" y="4748415"/>
            <a:ext cx="4433889" cy="1550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endParaRPr lang="ru-RU" sz="4800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endParaRPr lang="ru-RU" sz="4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251585" y="4435801"/>
            <a:ext cx="401574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! Задом наперёд </a:t>
            </a:r>
            <a:endParaRPr lang="ru-RU" sz="4800" b="1" dirty="0" smtClean="0">
              <a:ln w="0"/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52475" y="1819531"/>
            <a:ext cx="534352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Comic Sans MS" panose="030F0702030302020204" pitchFamily="66" charset="0"/>
              </a:rPr>
              <a:t> Как в стране, куда попала Алиса, нужно было читать </a:t>
            </a:r>
            <a:r>
              <a:rPr lang="ru-RU" sz="3600" b="1" dirty="0" smtClean="0">
                <a:latin typeface="Comic Sans MS" panose="030F0702030302020204" pitchFamily="66" charset="0"/>
              </a:rPr>
              <a:t>стихи?</a:t>
            </a:r>
            <a:endParaRPr lang="ru-RU" sz="3600" b="1" i="0" dirty="0">
              <a:effectLst/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7707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9193" y="2026629"/>
            <a:ext cx="6842760" cy="437388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По страницам книги</a:t>
            </a: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/>
            </a:r>
            <a:b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3200" b="1" dirty="0" smtClean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11</a:t>
            </a: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/>
            </a:r>
            <a:b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  <a:hlinkClick r:id="rId3" action="ppaction://hlinksldjump"/>
              </a:rPr>
              <a:t>Меню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679404" y="4748415"/>
            <a:ext cx="4433889" cy="1550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endParaRPr lang="ru-RU" sz="4800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endParaRPr lang="ru-RU" sz="4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251585" y="4435801"/>
            <a:ext cx="401574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! Слоны</a:t>
            </a:r>
            <a:endParaRPr lang="ru-RU" sz="4800" b="1" dirty="0" smtClean="0">
              <a:ln w="0"/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2425" y="1690688"/>
            <a:ext cx="6096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Comic Sans MS" panose="030F0702030302020204" pitchFamily="66" charset="0"/>
              </a:rPr>
              <a:t> </a:t>
            </a:r>
            <a:r>
              <a:rPr lang="ru-RU" sz="3600" b="1" dirty="0" smtClean="0">
                <a:latin typeface="Comic Sans MS" panose="030F0702030302020204" pitchFamily="66" charset="0"/>
              </a:rPr>
              <a:t>В сказке «Алиса в Зазеркалье» кто кружил над цветами и собирал мёд, как пчёлы?</a:t>
            </a:r>
            <a:endParaRPr lang="ru-RU" sz="3600" b="1" i="0" dirty="0">
              <a:effectLst/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2666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9193" y="2026629"/>
            <a:ext cx="6842760" cy="437388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По страницам книги</a:t>
            </a: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/>
            </a:r>
            <a:b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3200" b="1" dirty="0" smtClean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13</a:t>
            </a: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/>
            </a:r>
            <a:b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  <a:hlinkClick r:id="rId3" action="ppaction://hlinksldjump"/>
              </a:rPr>
              <a:t>Меню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679404" y="4748415"/>
            <a:ext cx="4433889" cy="1550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endParaRPr lang="ru-RU" sz="4800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endParaRPr lang="ru-RU" sz="4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251585" y="4435801"/>
            <a:ext cx="401574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! </a:t>
            </a:r>
            <a:r>
              <a:rPr lang="ru-RU" sz="4800" b="1" dirty="0" smtClean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Крокет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52425" y="1690688"/>
            <a:ext cx="6096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Comic Sans MS" panose="030F0702030302020204" pitchFamily="66" charset="0"/>
              </a:rPr>
              <a:t> В какую игру королева предложила сыграть Алисе?</a:t>
            </a:r>
            <a:endParaRPr lang="ru-RU" sz="3600" b="1" i="0" dirty="0">
              <a:effectLst/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967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5506" y="0"/>
            <a:ext cx="12317506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256800"/>
            <a:ext cx="5334000" cy="5821271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3300" b="1" dirty="0">
                <a:solidFill>
                  <a:srgbClr val="444444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Рос в большой семье приходского священника: в семье было 7 девочек и 4 мальчика. Учиться начал дома, показал себя умным и сообразительным</a:t>
            </a:r>
            <a:r>
              <a:rPr lang="ru-RU" sz="3300" b="1" dirty="0" smtClean="0">
                <a:solidFill>
                  <a:srgbClr val="444444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В </a:t>
            </a:r>
            <a:r>
              <a:rPr lang="ru-RU" sz="3300" b="1" dirty="0">
                <a:solidFill>
                  <a:srgbClr val="444444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семье поощрялись всевозможные игры и веселые затеи. Чарльз смастерил театр марионеток, писал для него пьесы и сам их разыгрывал, издавал для братьев и сестер рукописные журналы</a:t>
            </a:r>
            <a:r>
              <a:rPr lang="ru-RU" sz="3300" b="1" dirty="0">
                <a:solidFill>
                  <a:srgbClr val="444444"/>
                </a:solidFill>
                <a:latin typeface="Open Sans" panose="020B06060305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3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408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9193" y="2026629"/>
            <a:ext cx="6842760" cy="437388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По страницам книги</a:t>
            </a: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/>
            </a:r>
            <a:b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3200" b="1" dirty="0" smtClean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15</a:t>
            </a: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/>
            </a:r>
            <a:b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  <a:hlinkClick r:id="rId3" action="ppaction://hlinksldjump"/>
              </a:rPr>
              <a:t>Меню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679404" y="4748415"/>
            <a:ext cx="4433889" cy="1550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endParaRPr lang="ru-RU" sz="4800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endParaRPr lang="ru-RU" sz="4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51560" y="4485797"/>
            <a:ext cx="401574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! </a:t>
            </a:r>
            <a:r>
              <a:rPr lang="ru-RU" sz="4800" b="1" dirty="0" smtClean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Сон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57175" y="1839173"/>
            <a:ext cx="6000750" cy="23423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Comic Sans MS" panose="030F0702030302020204" pitchFamily="66" charset="0"/>
              </a:rPr>
              <a:t> </a:t>
            </a:r>
            <a:r>
              <a:rPr lang="ru-RU" sz="3600" b="1" dirty="0" smtClean="0">
                <a:latin typeface="Comic Sans MS" panose="030F0702030302020204" pitchFamily="66" charset="0"/>
              </a:rPr>
              <a:t>В конце повествования оказалось, что Невероятная страна чудес это был просто?</a:t>
            </a:r>
            <a:endParaRPr lang="ru-RU" sz="3600" b="1" i="0" dirty="0">
              <a:effectLst/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2127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1770" y="1595437"/>
            <a:ext cx="5429250" cy="479107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Кот в мешке</a:t>
            </a: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/>
            </a:r>
            <a:b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3200" b="1" dirty="0" smtClean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5</a:t>
            </a: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/>
            </a:r>
            <a:b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  <a:hlinkClick r:id="rId3" action="ppaction://hlinksldjump"/>
              </a:rPr>
              <a:t>Меню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679404" y="4748415"/>
            <a:ext cx="4433889" cy="1550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endParaRPr lang="ru-RU" sz="4800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endParaRPr lang="ru-RU" sz="4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905953" y="4332916"/>
            <a:ext cx="401574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! </a:t>
            </a:r>
            <a:r>
              <a:rPr lang="ru-RU" sz="4800" b="1" dirty="0" smtClean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Лёд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28700" y="2205037"/>
            <a:ext cx="60007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Comic Sans MS" panose="030F0702030302020204" pitchFamily="66" charset="0"/>
              </a:rPr>
              <a:t> Что в огне не горит и в воде не </a:t>
            </a:r>
            <a:r>
              <a:rPr lang="ru-RU" sz="3600" b="1" dirty="0" smtClean="0">
                <a:latin typeface="Comic Sans MS" panose="030F0702030302020204" pitchFamily="66" charset="0"/>
              </a:rPr>
              <a:t>тонет?</a:t>
            </a:r>
            <a:endParaRPr lang="ru-RU" sz="3600" b="1" i="0" dirty="0">
              <a:effectLst/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4754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1770" y="1595437"/>
            <a:ext cx="5429250" cy="479107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Кот в мешке</a:t>
            </a: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/>
            </a:r>
            <a:b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7</a:t>
            </a:r>
            <a:b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  <a:hlinkClick r:id="rId3" action="ppaction://hlinksldjump"/>
              </a:rPr>
              <a:t>Меню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679404" y="4748415"/>
            <a:ext cx="4433889" cy="1550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endParaRPr lang="ru-RU" sz="4800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endParaRPr lang="ru-RU" sz="4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38201" y="4332916"/>
            <a:ext cx="64770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! </a:t>
            </a:r>
            <a:r>
              <a:rPr lang="ru-RU" sz="4000" b="1" dirty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Белые медведи живут на Северном полюсе, а пингвины — на Южном.</a:t>
            </a:r>
            <a:endParaRPr lang="ru-RU" sz="4000" b="1" dirty="0" smtClean="0">
              <a:ln w="0"/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28700" y="2205037"/>
            <a:ext cx="60007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Comic Sans MS" panose="030F0702030302020204" pitchFamily="66" charset="0"/>
              </a:rPr>
              <a:t>Почему в дикой природе, белые медведи не едят пингвинов?</a:t>
            </a:r>
            <a:endParaRPr lang="ru-RU" sz="3600" b="1" i="0" dirty="0">
              <a:effectLst/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642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1770" y="1595437"/>
            <a:ext cx="5429250" cy="479107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Кот в мешке</a:t>
            </a: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/>
            </a:r>
            <a:b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3200" b="1" dirty="0" smtClean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9</a:t>
            </a: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/>
            </a:r>
            <a:b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  <a:hlinkClick r:id="rId3" action="ppaction://hlinksldjump"/>
              </a:rPr>
              <a:t>Меню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679404" y="4748415"/>
            <a:ext cx="4433889" cy="1550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endParaRPr lang="ru-RU" sz="4800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endParaRPr lang="ru-RU" sz="4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38201" y="4332916"/>
            <a:ext cx="64770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! </a:t>
            </a:r>
            <a:r>
              <a:rPr lang="ru-RU" sz="4000" b="1" dirty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Позавчера, вчера, сегодня, завтра, послезавтра</a:t>
            </a:r>
            <a:endParaRPr lang="ru-RU" sz="4000" b="1" dirty="0" smtClean="0">
              <a:ln w="0"/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71524" y="1886093"/>
            <a:ext cx="642413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Comic Sans MS" panose="030F0702030302020204" pitchFamily="66" charset="0"/>
              </a:rPr>
              <a:t>Назовите пять дней, не называя чисел (1, 2, 3,..) и названий дней (понедельник, вторник, среда…)</a:t>
            </a:r>
            <a:endParaRPr lang="ru-RU" sz="3200" b="1" i="0" dirty="0">
              <a:effectLst/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410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1770" y="1595437"/>
            <a:ext cx="5429250" cy="479107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Кот в мешке</a:t>
            </a: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/>
            </a:r>
            <a:b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3200" b="1" dirty="0" smtClean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11</a:t>
            </a: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/>
            </a:r>
            <a:b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  <a:hlinkClick r:id="rId3" action="ppaction://hlinksldjump"/>
              </a:rPr>
              <a:t>Меню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679404" y="4748415"/>
            <a:ext cx="4433889" cy="1550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endParaRPr lang="ru-RU" sz="4800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endParaRPr lang="ru-RU" sz="4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38201" y="4332916"/>
            <a:ext cx="6477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! </a:t>
            </a:r>
            <a:r>
              <a:rPr lang="ru-RU" sz="4000" b="1" dirty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Слонёнок</a:t>
            </a:r>
            <a:endParaRPr lang="ru-RU" sz="4000" b="1" dirty="0" smtClean="0">
              <a:ln w="0"/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71524" y="1886093"/>
            <a:ext cx="642413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Comic Sans MS" panose="030F0702030302020204" pitchFamily="66" charset="0"/>
              </a:rPr>
              <a:t>Маленький, серенький на слона похож. Кто это?</a:t>
            </a:r>
            <a:endParaRPr lang="ru-RU" sz="3200" b="1" i="0" dirty="0">
              <a:effectLst/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058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1770" y="1595437"/>
            <a:ext cx="5429250" cy="479107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Кот в мешке</a:t>
            </a: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/>
            </a:r>
            <a:b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3200" b="1" dirty="0" smtClean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13</a:t>
            </a: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/>
            </a:r>
            <a:b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  <a:hlinkClick r:id="rId3" action="ppaction://hlinksldjump"/>
              </a:rPr>
              <a:t>Меню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679404" y="4748415"/>
            <a:ext cx="4433889" cy="1550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endParaRPr lang="ru-RU" sz="4800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endParaRPr lang="ru-RU" sz="4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45091" y="3951636"/>
            <a:ext cx="64770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! </a:t>
            </a:r>
            <a:r>
              <a:rPr lang="ru-RU" sz="4000" b="1" dirty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Да, собака сидит на собственном хвосте, рядом сорока летает</a:t>
            </a:r>
            <a:endParaRPr lang="ru-RU" sz="4000" b="1" dirty="0" smtClean="0">
              <a:ln w="0"/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71524" y="1886093"/>
            <a:ext cx="642413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Comic Sans MS" panose="030F0702030302020204" pitchFamily="66" charset="0"/>
              </a:rPr>
              <a:t>Сорока летит, а собака на хвосте сидит. Может ли это </a:t>
            </a:r>
            <a:r>
              <a:rPr lang="ru-RU" sz="3200" b="1" dirty="0" smtClean="0">
                <a:latin typeface="Comic Sans MS" panose="030F0702030302020204" pitchFamily="66" charset="0"/>
              </a:rPr>
              <a:t>быть (объяснить ответ)?</a:t>
            </a:r>
            <a:endParaRPr lang="ru-RU" sz="3200" b="1" i="0" dirty="0">
              <a:effectLst/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5879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1770" y="1595437"/>
            <a:ext cx="5429250" cy="479107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Кот в мешке</a:t>
            </a: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/>
            </a:r>
            <a:b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3200" b="1" dirty="0" smtClean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15</a:t>
            </a: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/>
            </a:r>
            <a:b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  <a:hlinkClick r:id="rId3" action="ppaction://hlinksldjump"/>
              </a:rPr>
              <a:t>Меню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679404" y="4748415"/>
            <a:ext cx="4433889" cy="1550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endParaRPr lang="ru-RU" sz="4800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endParaRPr lang="ru-RU" sz="4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45091" y="3951636"/>
            <a:ext cx="6477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! </a:t>
            </a:r>
            <a:r>
              <a:rPr lang="ru-RU" sz="4000" b="1" dirty="0">
                <a:ln w="0"/>
                <a:solidFill>
                  <a:srgbClr val="FF0000"/>
                </a:solidFill>
                <a:latin typeface="Comic Sans MS" panose="030F0702030302020204" pitchFamily="66" charset="0"/>
              </a:rPr>
              <a:t>В феврале – самом коротком месяце</a:t>
            </a:r>
            <a:endParaRPr lang="ru-RU" sz="4000" b="1" dirty="0" smtClean="0">
              <a:ln w="0"/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71524" y="1886093"/>
            <a:ext cx="642413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Comic Sans MS" panose="030F0702030302020204" pitchFamily="66" charset="0"/>
              </a:rPr>
              <a:t>В каком месяце болтливая Светочка говорит меньше всего?</a:t>
            </a:r>
            <a:endParaRPr lang="ru-RU" sz="3200" b="1" i="0" dirty="0">
              <a:effectLst/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545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89812" y="206188"/>
            <a:ext cx="5508812" cy="4061292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rgbClr val="444444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 1851 г. Кэрролл переехал в Оксфорд, где поступает в </a:t>
            </a:r>
            <a:r>
              <a:rPr lang="ru-RU" b="1" dirty="0" err="1">
                <a:solidFill>
                  <a:srgbClr val="444444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Крайст</a:t>
            </a:r>
            <a:r>
              <a:rPr lang="ru-RU" b="1" dirty="0">
                <a:solidFill>
                  <a:srgbClr val="444444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-Черч, один из наиболее аристократических колледжей при Оксфордском университете. Имел выдающиеся математические способности. Окончил с отличием колледж по двум факультетам: математике и классическим языкам</a:t>
            </a:r>
            <a:r>
              <a:rPr lang="ru-RU" b="1" dirty="0" smtClean="0">
                <a:solidFill>
                  <a:srgbClr val="444444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</a:p>
          <a:p>
            <a:pPr marL="0" indent="0" algn="ctr">
              <a:lnSpc>
                <a:spcPct val="107000"/>
              </a:lnSpc>
              <a:spcAft>
                <a:spcPts val="0"/>
              </a:spcAft>
              <a:buNone/>
            </a:pPr>
            <a:r>
              <a:rPr lang="ru-RU" b="1" dirty="0">
                <a:solidFill>
                  <a:srgbClr val="444444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Был профессором математики, написал солидные труды по математике.</a:t>
            </a:r>
            <a:endParaRPr lang="ru-RU" sz="3200" b="1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9699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35859"/>
          </a:xfrm>
        </p:spPr>
      </p:pic>
      <p:sp>
        <p:nvSpPr>
          <p:cNvPr id="5" name="Прямоугольник 4"/>
          <p:cNvSpPr/>
          <p:nvPr/>
        </p:nvSpPr>
        <p:spPr>
          <a:xfrm>
            <a:off x="609599" y="0"/>
            <a:ext cx="4840941" cy="43700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 algn="ctr">
              <a:lnSpc>
                <a:spcPct val="107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ru-RU" sz="3200" b="1" u="sng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6</a:t>
            </a:r>
            <a:r>
              <a:rPr lang="ru-RU" sz="2000" b="1" dirty="0">
                <a:solidFill>
                  <a:srgbClr val="444444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Кэрролл увлекался рисованием и фотографией. Однако больше всего он любил детей. «Не понимаю, как можно не любить детей, они составляют три четверти моей жизни». Он совершал с ними прогулки, водил в театр, придумывал для них рассказы.</a:t>
            </a:r>
            <a:endParaRPr lang="ru-RU" sz="2400" b="1" dirty="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 algn="ctr">
              <a:lnSpc>
                <a:spcPct val="107000"/>
              </a:lnSpc>
              <a:spcBef>
                <a:spcPts val="1000"/>
              </a:spcBef>
            </a:pPr>
            <a:r>
              <a:rPr lang="ru-RU" sz="2000" b="1" dirty="0">
                <a:solidFill>
                  <a:srgbClr val="444444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Лучшие произведения Кэрролла – сказки об Алисе « Алиса в стране чудес » и « Алиса в Зазеркалье ».</a:t>
            </a:r>
            <a:endParaRPr lang="ru-RU" sz="2400" b="1" dirty="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1947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47651"/>
            <a:ext cx="10515600" cy="781050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chemeClr val="bg2">
                    <a:lumMod val="50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По следам белого кролика…</a:t>
            </a:r>
            <a:endParaRPr lang="ru-RU" sz="4800" dirty="0">
              <a:solidFill>
                <a:schemeClr val="bg2">
                  <a:lumMod val="50000"/>
                </a:schemeClr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65697655"/>
              </p:ext>
            </p:extLst>
          </p:nvPr>
        </p:nvGraphicFramePr>
        <p:xfrm>
          <a:off x="4010025" y="1200151"/>
          <a:ext cx="7810502" cy="5324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5625">
                  <a:extLst>
                    <a:ext uri="{9D8B030D-6E8A-4147-A177-3AD203B41FA5}">
                      <a16:colId xmlns:a16="http://schemas.microsoft.com/office/drawing/2014/main" val="4198641600"/>
                    </a:ext>
                  </a:extLst>
                </a:gridCol>
                <a:gridCol w="790575">
                  <a:extLst>
                    <a:ext uri="{9D8B030D-6E8A-4147-A177-3AD203B41FA5}">
                      <a16:colId xmlns:a16="http://schemas.microsoft.com/office/drawing/2014/main" val="2218855925"/>
                    </a:ext>
                  </a:extLst>
                </a:gridCol>
                <a:gridCol w="752475">
                  <a:extLst>
                    <a:ext uri="{9D8B030D-6E8A-4147-A177-3AD203B41FA5}">
                      <a16:colId xmlns:a16="http://schemas.microsoft.com/office/drawing/2014/main" val="1772795270"/>
                    </a:ext>
                  </a:extLst>
                </a:gridCol>
                <a:gridCol w="781050">
                  <a:extLst>
                    <a:ext uri="{9D8B030D-6E8A-4147-A177-3AD203B41FA5}">
                      <a16:colId xmlns:a16="http://schemas.microsoft.com/office/drawing/2014/main" val="2349981981"/>
                    </a:ext>
                  </a:extLst>
                </a:gridCol>
                <a:gridCol w="714375">
                  <a:extLst>
                    <a:ext uri="{9D8B030D-6E8A-4147-A177-3AD203B41FA5}">
                      <a16:colId xmlns:a16="http://schemas.microsoft.com/office/drawing/2014/main" val="3229543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505862158"/>
                    </a:ext>
                  </a:extLst>
                </a:gridCol>
                <a:gridCol w="762002">
                  <a:extLst>
                    <a:ext uri="{9D8B030D-6E8A-4147-A177-3AD203B41FA5}">
                      <a16:colId xmlns:a16="http://schemas.microsoft.com/office/drawing/2014/main" val="1143408102"/>
                    </a:ext>
                  </a:extLst>
                </a:gridCol>
              </a:tblGrid>
              <a:tr h="1037137">
                <a:tc>
                  <a:txBody>
                    <a:bodyPr/>
                    <a:lstStyle/>
                    <a:p>
                      <a:pPr algn="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Биография Льюиса Кэрролла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  <a:alpha val="66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anose="030F0702030302020204" pitchFamily="66" charset="0"/>
                          <a:hlinkClick r:id="rId2" action="ppaction://hlinksldjump"/>
                        </a:rPr>
                        <a:t>5</a:t>
                      </a:r>
                      <a:endParaRPr lang="ru-RU" sz="2400" b="1" dirty="0">
                        <a:latin typeface="Comic Sans MS" panose="030F0702030302020204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  <a:alpha val="66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anose="030F0702030302020204" pitchFamily="66" charset="0"/>
                          <a:hlinkClick r:id="rId3" action="ppaction://hlinksldjump"/>
                        </a:rPr>
                        <a:t>7</a:t>
                      </a:r>
                      <a:endParaRPr lang="ru-RU" sz="2400" b="1" dirty="0">
                        <a:latin typeface="Comic Sans MS" panose="030F0702030302020204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  <a:alpha val="66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anose="030F0702030302020204" pitchFamily="66" charset="0"/>
                          <a:hlinkClick r:id="rId4" action="ppaction://hlinksldjump"/>
                        </a:rPr>
                        <a:t>9</a:t>
                      </a:r>
                      <a:endParaRPr lang="ru-RU" sz="2400" b="1" dirty="0">
                        <a:latin typeface="Comic Sans MS" panose="030F0702030302020204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  <a:alpha val="66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anose="030F0702030302020204" pitchFamily="66" charset="0"/>
                          <a:hlinkClick r:id="rId5" action="ppaction://hlinksldjump"/>
                        </a:rPr>
                        <a:t>11</a:t>
                      </a:r>
                      <a:endParaRPr lang="ru-RU" sz="2400" b="1" dirty="0">
                        <a:latin typeface="Comic Sans MS" panose="030F0702030302020204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  <a:alpha val="66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anose="030F0702030302020204" pitchFamily="66" charset="0"/>
                          <a:hlinkClick r:id="rId6" action="ppaction://hlinksldjump"/>
                        </a:rPr>
                        <a:t>13</a:t>
                      </a:r>
                      <a:endParaRPr lang="ru-RU" sz="2400" b="1" dirty="0">
                        <a:latin typeface="Comic Sans MS" panose="030F0702030302020204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  <a:alpha val="66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anose="030F0702030302020204" pitchFamily="66" charset="0"/>
                          <a:hlinkClick r:id="rId7" action="ppaction://hlinksldjump"/>
                        </a:rPr>
                        <a:t>15</a:t>
                      </a:r>
                      <a:endParaRPr lang="ru-RU" sz="2400" b="1" dirty="0">
                        <a:latin typeface="Comic Sans MS" panose="030F0702030302020204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  <a:alpha val="66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821770912"/>
                  </a:ext>
                </a:extLst>
              </a:tr>
              <a:tr h="1071834">
                <a:tc>
                  <a:txBody>
                    <a:bodyPr/>
                    <a:lstStyle/>
                    <a:p>
                      <a:pPr algn="r"/>
                      <a:r>
                        <a:rPr lang="ru-RU" sz="2400" b="1" dirty="0" smtClean="0">
                          <a:latin typeface="Comic Sans MS" panose="030F0702030302020204" pitchFamily="66" charset="0"/>
                        </a:rPr>
                        <a:t>Угадай героя</a:t>
                      </a:r>
                      <a:endParaRPr lang="ru-RU" sz="2400" b="1" dirty="0">
                        <a:latin typeface="Comic Sans MS" panose="030F0702030302020204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  <a:alpha val="66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anose="030F0702030302020204" pitchFamily="66" charset="0"/>
                          <a:hlinkClick r:id="rId8" action="ppaction://hlinksldjump"/>
                        </a:rPr>
                        <a:t>5</a:t>
                      </a:r>
                      <a:endParaRPr lang="ru-RU" sz="2400" b="1" dirty="0">
                        <a:latin typeface="Comic Sans MS" panose="030F0702030302020204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  <a:alpha val="66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anose="030F0702030302020204" pitchFamily="66" charset="0"/>
                          <a:hlinkClick r:id="rId9" action="ppaction://hlinksldjump"/>
                        </a:rPr>
                        <a:t>7</a:t>
                      </a:r>
                      <a:endParaRPr lang="ru-RU" sz="2400" b="1" dirty="0">
                        <a:latin typeface="Comic Sans MS" panose="030F0702030302020204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  <a:alpha val="66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anose="030F0702030302020204" pitchFamily="66" charset="0"/>
                          <a:hlinkClick r:id="rId10" action="ppaction://hlinksldjump"/>
                        </a:rPr>
                        <a:t>9</a:t>
                      </a:r>
                      <a:endParaRPr lang="ru-RU" sz="2400" b="1" dirty="0">
                        <a:latin typeface="Comic Sans MS" panose="030F0702030302020204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  <a:alpha val="66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anose="030F0702030302020204" pitchFamily="66" charset="0"/>
                          <a:hlinkClick r:id="rId11" action="ppaction://hlinksldjump"/>
                        </a:rPr>
                        <a:t>11</a:t>
                      </a:r>
                      <a:endParaRPr lang="ru-RU" sz="2400" b="1" dirty="0">
                        <a:latin typeface="Comic Sans MS" panose="030F0702030302020204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  <a:alpha val="66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anose="030F0702030302020204" pitchFamily="66" charset="0"/>
                          <a:hlinkClick r:id="rId12" action="ppaction://hlinksldjump"/>
                        </a:rPr>
                        <a:t>13</a:t>
                      </a:r>
                      <a:endParaRPr lang="ru-RU" sz="2400" b="1" dirty="0">
                        <a:latin typeface="Comic Sans MS" panose="030F0702030302020204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  <a:alpha val="66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anose="030F0702030302020204" pitchFamily="66" charset="0"/>
                          <a:hlinkClick r:id="rId13" action="ppaction://hlinksldjump"/>
                        </a:rPr>
                        <a:t>15</a:t>
                      </a:r>
                      <a:endParaRPr lang="ru-RU" sz="2400" b="1" dirty="0">
                        <a:latin typeface="Comic Sans MS" panose="030F0702030302020204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  <a:alpha val="66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984628522"/>
                  </a:ext>
                </a:extLst>
              </a:tr>
              <a:tr h="1071834">
                <a:tc>
                  <a:txBody>
                    <a:bodyPr/>
                    <a:lstStyle/>
                    <a:p>
                      <a:pPr algn="r"/>
                      <a:r>
                        <a:rPr lang="ru-RU" sz="2400" b="1" dirty="0" smtClean="0">
                          <a:latin typeface="Comic Sans MS" panose="030F0702030302020204" pitchFamily="66" charset="0"/>
                        </a:rPr>
                        <a:t>Так</a:t>
                      </a:r>
                      <a:r>
                        <a:rPr lang="ru-RU" sz="2400" b="1" baseline="0" dirty="0" smtClean="0">
                          <a:latin typeface="Comic Sans MS" panose="030F0702030302020204" pitchFamily="66" charset="0"/>
                        </a:rPr>
                        <a:t> говорят герои</a:t>
                      </a:r>
                      <a:endParaRPr lang="ru-RU" sz="2400" b="1" dirty="0">
                        <a:latin typeface="Comic Sans MS" panose="030F0702030302020204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  <a:alpha val="66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anose="030F0702030302020204" pitchFamily="66" charset="0"/>
                          <a:hlinkClick r:id="rId14" action="ppaction://hlinksldjump"/>
                        </a:rPr>
                        <a:t>5</a:t>
                      </a:r>
                      <a:endParaRPr lang="ru-RU" sz="2400" b="1" dirty="0">
                        <a:latin typeface="Comic Sans MS" panose="030F0702030302020204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  <a:alpha val="66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anose="030F0702030302020204" pitchFamily="66" charset="0"/>
                          <a:hlinkClick r:id="rId15" action="ppaction://hlinksldjump"/>
                        </a:rPr>
                        <a:t>7</a:t>
                      </a:r>
                      <a:endParaRPr lang="ru-RU" sz="2400" b="1" dirty="0">
                        <a:latin typeface="Comic Sans MS" panose="030F0702030302020204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  <a:alpha val="66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anose="030F0702030302020204" pitchFamily="66" charset="0"/>
                          <a:hlinkClick r:id="rId16" action="ppaction://hlinksldjump"/>
                        </a:rPr>
                        <a:t>9</a:t>
                      </a:r>
                      <a:endParaRPr lang="ru-RU" sz="2400" b="1" dirty="0">
                        <a:latin typeface="Comic Sans MS" panose="030F0702030302020204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  <a:alpha val="66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anose="030F0702030302020204" pitchFamily="66" charset="0"/>
                          <a:hlinkClick r:id="rId17" action="ppaction://hlinksldjump"/>
                        </a:rPr>
                        <a:t>11</a:t>
                      </a:r>
                      <a:endParaRPr lang="ru-RU" sz="2400" b="1" dirty="0">
                        <a:latin typeface="Comic Sans MS" panose="030F0702030302020204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  <a:alpha val="66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anose="030F0702030302020204" pitchFamily="66" charset="0"/>
                          <a:hlinkClick r:id="rId18" action="ppaction://hlinksldjump"/>
                        </a:rPr>
                        <a:t>13</a:t>
                      </a:r>
                      <a:endParaRPr lang="ru-RU" sz="2400" b="1" dirty="0">
                        <a:latin typeface="Comic Sans MS" panose="030F0702030302020204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  <a:alpha val="66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anose="030F0702030302020204" pitchFamily="66" charset="0"/>
                          <a:hlinkClick r:id="rId19" action="ppaction://hlinksldjump"/>
                        </a:rPr>
                        <a:t>15</a:t>
                      </a:r>
                      <a:endParaRPr lang="ru-RU" sz="2400" b="1" dirty="0">
                        <a:latin typeface="Comic Sans MS" panose="030F0702030302020204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  <a:alpha val="66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64839221"/>
                  </a:ext>
                </a:extLst>
              </a:tr>
              <a:tr h="1071834">
                <a:tc>
                  <a:txBody>
                    <a:bodyPr/>
                    <a:lstStyle/>
                    <a:p>
                      <a:pPr algn="r"/>
                      <a:r>
                        <a:rPr lang="ru-RU" sz="2400" b="1" dirty="0" smtClean="0">
                          <a:latin typeface="Comic Sans MS" panose="030F0702030302020204" pitchFamily="66" charset="0"/>
                        </a:rPr>
                        <a:t>По</a:t>
                      </a:r>
                      <a:r>
                        <a:rPr lang="ru-RU" sz="2400" b="1" baseline="0" dirty="0" smtClean="0">
                          <a:latin typeface="Comic Sans MS" panose="030F0702030302020204" pitchFamily="66" charset="0"/>
                        </a:rPr>
                        <a:t> страницам книги</a:t>
                      </a:r>
                      <a:endParaRPr lang="ru-RU" sz="2400" b="1" dirty="0">
                        <a:latin typeface="Comic Sans MS" panose="030F0702030302020204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  <a:alpha val="66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anose="030F0702030302020204" pitchFamily="66" charset="0"/>
                          <a:hlinkClick r:id="rId20" action="ppaction://hlinksldjump"/>
                        </a:rPr>
                        <a:t>5</a:t>
                      </a:r>
                      <a:endParaRPr lang="ru-RU" sz="2400" b="1" dirty="0">
                        <a:latin typeface="Comic Sans MS" panose="030F0702030302020204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  <a:alpha val="66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anose="030F0702030302020204" pitchFamily="66" charset="0"/>
                          <a:hlinkClick r:id="rId21" action="ppaction://hlinksldjump"/>
                        </a:rPr>
                        <a:t>7</a:t>
                      </a:r>
                      <a:endParaRPr lang="ru-RU" sz="2400" b="1" dirty="0">
                        <a:latin typeface="Comic Sans MS" panose="030F0702030302020204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  <a:alpha val="66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anose="030F0702030302020204" pitchFamily="66" charset="0"/>
                          <a:hlinkClick r:id="rId22" action="ppaction://hlinksldjump"/>
                        </a:rPr>
                        <a:t>9</a:t>
                      </a:r>
                      <a:endParaRPr lang="ru-RU" sz="2400" b="1" dirty="0">
                        <a:latin typeface="Comic Sans MS" panose="030F0702030302020204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  <a:alpha val="66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anose="030F0702030302020204" pitchFamily="66" charset="0"/>
                          <a:hlinkClick r:id="rId23" action="ppaction://hlinksldjump"/>
                        </a:rPr>
                        <a:t>11</a:t>
                      </a:r>
                      <a:endParaRPr lang="ru-RU" sz="2400" b="1" dirty="0">
                        <a:latin typeface="Comic Sans MS" panose="030F0702030302020204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  <a:alpha val="66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anose="030F0702030302020204" pitchFamily="66" charset="0"/>
                          <a:hlinkClick r:id="rId24" action="ppaction://hlinksldjump"/>
                        </a:rPr>
                        <a:t>13</a:t>
                      </a:r>
                      <a:endParaRPr lang="ru-RU" sz="2400" b="1" dirty="0">
                        <a:latin typeface="Comic Sans MS" panose="030F0702030302020204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  <a:alpha val="66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anose="030F0702030302020204" pitchFamily="66" charset="0"/>
                          <a:hlinkClick r:id="rId25" action="ppaction://hlinksldjump"/>
                        </a:rPr>
                        <a:t>15</a:t>
                      </a:r>
                      <a:endParaRPr lang="ru-RU" sz="2400" b="1" dirty="0">
                        <a:latin typeface="Comic Sans MS" panose="030F0702030302020204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  <a:alpha val="66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693350925"/>
                  </a:ext>
                </a:extLst>
              </a:tr>
              <a:tr h="1071834">
                <a:tc>
                  <a:txBody>
                    <a:bodyPr/>
                    <a:lstStyle/>
                    <a:p>
                      <a:pPr algn="r"/>
                      <a:r>
                        <a:rPr lang="ru-RU" sz="2400" b="1" dirty="0" smtClean="0">
                          <a:latin typeface="Comic Sans MS" panose="030F0702030302020204" pitchFamily="66" charset="0"/>
                        </a:rPr>
                        <a:t>Кот в мешке</a:t>
                      </a:r>
                      <a:endParaRPr lang="ru-RU" sz="2400" b="1" dirty="0">
                        <a:latin typeface="Comic Sans MS" panose="030F0702030302020204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  <a:alpha val="66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anose="030F0702030302020204" pitchFamily="66" charset="0"/>
                          <a:hlinkClick r:id="rId26" action="ppaction://hlinksldjump"/>
                        </a:rPr>
                        <a:t>5</a:t>
                      </a:r>
                      <a:endParaRPr lang="ru-RU" sz="2400" b="1" dirty="0">
                        <a:latin typeface="Comic Sans MS" panose="030F0702030302020204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  <a:alpha val="66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anose="030F0702030302020204" pitchFamily="66" charset="0"/>
                          <a:hlinkClick r:id="rId27" action="ppaction://hlinksldjump"/>
                        </a:rPr>
                        <a:t>7</a:t>
                      </a:r>
                      <a:endParaRPr lang="ru-RU" sz="2400" b="1" dirty="0">
                        <a:latin typeface="Comic Sans MS" panose="030F0702030302020204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  <a:alpha val="66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anose="030F0702030302020204" pitchFamily="66" charset="0"/>
                          <a:hlinkClick r:id="rId28" action="ppaction://hlinksldjump"/>
                        </a:rPr>
                        <a:t>9</a:t>
                      </a:r>
                      <a:endParaRPr lang="ru-RU" sz="2400" b="1" dirty="0">
                        <a:latin typeface="Comic Sans MS" panose="030F0702030302020204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  <a:alpha val="66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anose="030F0702030302020204" pitchFamily="66" charset="0"/>
                          <a:hlinkClick r:id="rId29" action="ppaction://hlinksldjump"/>
                        </a:rPr>
                        <a:t>11</a:t>
                      </a:r>
                      <a:endParaRPr lang="ru-RU" sz="2400" b="1" dirty="0">
                        <a:latin typeface="Comic Sans MS" panose="030F0702030302020204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  <a:alpha val="66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anose="030F0702030302020204" pitchFamily="66" charset="0"/>
                          <a:hlinkClick r:id="rId30" action="ppaction://hlinksldjump"/>
                        </a:rPr>
                        <a:t>13</a:t>
                      </a:r>
                      <a:endParaRPr lang="ru-RU" sz="2400" b="1" dirty="0">
                        <a:latin typeface="Comic Sans MS" panose="030F0702030302020204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  <a:alpha val="66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anose="030F0702030302020204" pitchFamily="66" charset="0"/>
                          <a:hlinkClick r:id="rId31" action="ppaction://hlinksldjump"/>
                        </a:rPr>
                        <a:t>15</a:t>
                      </a:r>
                      <a:endParaRPr lang="ru-RU" sz="2400" b="1" dirty="0">
                        <a:latin typeface="Comic Sans MS" panose="030F0702030302020204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  <a:alpha val="66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4208512353"/>
                  </a:ext>
                </a:extLst>
              </a:tr>
            </a:tbl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5187" y="1028701"/>
            <a:ext cx="4769562" cy="5076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96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2646362"/>
            <a:ext cx="4171950" cy="392163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47651"/>
            <a:ext cx="10515600" cy="178117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Биография Л. Кэрролла</a:t>
            </a:r>
            <a:br>
              <a:rPr lang="ru-RU" sz="3200" b="1" dirty="0" smtClean="0">
                <a:solidFill>
                  <a:schemeClr val="bg2">
                    <a:lumMod val="50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5</a:t>
            </a:r>
            <a:br>
              <a:rPr lang="ru-RU" sz="3200" b="1" dirty="0" smtClean="0">
                <a:solidFill>
                  <a:schemeClr val="bg2">
                    <a:lumMod val="50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  <a:hlinkClick r:id="rId3" action="ppaction://hlinksldjump"/>
              </a:rPr>
              <a:t>Меню</a:t>
            </a:r>
            <a:endParaRPr lang="ru-RU" sz="3200" b="1" dirty="0">
              <a:solidFill>
                <a:schemeClr val="bg2">
                  <a:lumMod val="50000"/>
                </a:schemeClr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641475"/>
          </a:xfrm>
        </p:spPr>
        <p:txBody>
          <a:bodyPr/>
          <a:lstStyle/>
          <a:p>
            <a:pPr marL="0" indent="0" algn="ctr">
              <a:buNone/>
            </a:pPr>
            <a:r>
              <a:rPr lang="ru-RU" sz="4400" b="1" dirty="0" smtClean="0">
                <a:latin typeface="Comic Sans MS" panose="030F0702030302020204" pitchFamily="66" charset="0"/>
              </a:rPr>
              <a:t>Сколько лет прошло со дня рождения Льюиса Кэрролла?</a:t>
            </a:r>
          </a:p>
          <a:p>
            <a:pPr marL="0" indent="0">
              <a:buNone/>
            </a:pPr>
            <a:endParaRPr lang="ru-RU" b="1" dirty="0" smtClean="0">
              <a:latin typeface="Comic Sans MS" panose="030F0702030302020204" pitchFamily="66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219200" y="3661105"/>
            <a:ext cx="6096000" cy="138396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ru-RU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! 190 лет </a:t>
            </a: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ru-RU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(писатель родился 27 января 1832 года)</a:t>
            </a:r>
            <a:endParaRPr lang="ru-RU" sz="28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21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Биография Л. Кэрролла</a:t>
            </a:r>
            <a:b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3200" b="1" dirty="0" smtClean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7</a:t>
            </a: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/>
            </a:r>
            <a:b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  <a:hlinkClick r:id="rId2" action="ppaction://hlinksldjump"/>
              </a:rPr>
              <a:t>Меню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1949" y="1835150"/>
            <a:ext cx="11344275" cy="1317626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latin typeface="Comic Sans MS" panose="030F0702030302020204" pitchFamily="66" charset="0"/>
              </a:rPr>
              <a:t>Как называлось графство в котором родился Л. Кэрролл (из этого же графства был знаменитый кот в одном из его произведений)?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554" y="2986121"/>
            <a:ext cx="5239895" cy="332577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962774" y="4012141"/>
            <a:ext cx="35433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ru-RU" sz="4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! </a:t>
            </a:r>
            <a:r>
              <a:rPr lang="ru-RU" sz="4000" b="1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Чешир</a:t>
            </a:r>
            <a:endParaRPr lang="ru-RU" sz="4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8669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0474" y="2135326"/>
            <a:ext cx="4657725" cy="46577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Биография Л. Кэрролла</a:t>
            </a:r>
            <a:b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9</a:t>
            </a:r>
            <a:b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ACCBF9">
                    <a:lumMod val="50000"/>
                  </a:srgbClr>
                </a:solidFill>
                <a:latin typeface="Comic Sans MS" panose="030F0702030302020204" pitchFamily="66" charset="0"/>
                <a:cs typeface="Arial" panose="020B0604020202020204" pitchFamily="34" charset="0"/>
                <a:hlinkClick r:id="rId3" action="ppaction://hlinksldjump"/>
              </a:rPr>
              <a:t>Меню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1949" y="1835150"/>
            <a:ext cx="11344275" cy="1317626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b="1" dirty="0" smtClean="0">
                <a:latin typeface="Comic Sans MS" panose="030F0702030302020204" pitchFamily="66" charset="0"/>
              </a:rPr>
              <a:t>Назовите 2 лучших произведения</a:t>
            </a:r>
          </a:p>
          <a:p>
            <a:pPr marL="0" indent="0" algn="ctr">
              <a:buNone/>
            </a:pPr>
            <a:r>
              <a:rPr lang="ru-RU" sz="3600" b="1" dirty="0" smtClean="0">
                <a:latin typeface="Comic Sans MS" panose="030F0702030302020204" pitchFamily="66" charset="0"/>
              </a:rPr>
              <a:t> Л. Кэрролла?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75229" y="3676651"/>
            <a:ext cx="56589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ru-RU" sz="4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! </a:t>
            </a:r>
            <a:r>
              <a:rPr lang="ru-RU" sz="4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«Алиса в стране чудес» и «Алиса в Зазеркалье»</a:t>
            </a:r>
            <a:endParaRPr lang="ru-RU" sz="4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871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Теплый синий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401</TotalTime>
  <Words>819</Words>
  <Application>Microsoft Office PowerPoint</Application>
  <PresentationFormat>Широкоэкранный</PresentationFormat>
  <Paragraphs>152</Paragraphs>
  <Slides>36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4" baseType="lpstr">
      <vt:lpstr>Arial</vt:lpstr>
      <vt:lpstr>Calibri</vt:lpstr>
      <vt:lpstr>Calibri Light</vt:lpstr>
      <vt:lpstr>Comic Sans MS</vt:lpstr>
      <vt:lpstr>Open Sans</vt:lpstr>
      <vt:lpstr>Tahoma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 следам белого кролика…</vt:lpstr>
      <vt:lpstr>Биография Л. Кэрролла 5 Меню</vt:lpstr>
      <vt:lpstr>Биография Л. Кэрролла 7 Меню</vt:lpstr>
      <vt:lpstr>Биография Л. Кэрролла 9 Меню</vt:lpstr>
      <vt:lpstr>Биография Л. Кэрролла 11 Меню</vt:lpstr>
      <vt:lpstr>Биография Л. Кэрролла 13 Меню</vt:lpstr>
      <vt:lpstr>Биография Л. Кэрролла 15 Меню</vt:lpstr>
      <vt:lpstr>Угадай героя 5 Меню</vt:lpstr>
      <vt:lpstr>Угадай героя 7 Меню</vt:lpstr>
      <vt:lpstr>Угадай героя 9 Меню</vt:lpstr>
      <vt:lpstr>Угадай героя 11 Меню</vt:lpstr>
      <vt:lpstr>Угадай героя 13 Меню</vt:lpstr>
      <vt:lpstr>Угадай героя 15 Меню</vt:lpstr>
      <vt:lpstr>Так говорят герои  5 Меню</vt:lpstr>
      <vt:lpstr>Так говорят герои  7 Меню</vt:lpstr>
      <vt:lpstr>Так говорят герои  9 Меню</vt:lpstr>
      <vt:lpstr>Так говорят герои  11 Меню</vt:lpstr>
      <vt:lpstr>Так говорят герои  13 Меню</vt:lpstr>
      <vt:lpstr>Так говорят герои  15 Меню</vt:lpstr>
      <vt:lpstr>По страницам книги 5 Меню</vt:lpstr>
      <vt:lpstr>По страницам книги 7 Меню</vt:lpstr>
      <vt:lpstr>По страницам книги 9 Меню</vt:lpstr>
      <vt:lpstr>По страницам книги 11 Меню</vt:lpstr>
      <vt:lpstr>По страницам книги 13 Меню</vt:lpstr>
      <vt:lpstr>По страницам книги 15 Меню</vt:lpstr>
      <vt:lpstr>Кот в мешке 5 Меню</vt:lpstr>
      <vt:lpstr>Кот в мешке 7 Меню</vt:lpstr>
      <vt:lpstr>Кот в мешке 9 Меню</vt:lpstr>
      <vt:lpstr>Кот в мешке 11 Меню</vt:lpstr>
      <vt:lpstr>Кот в мешке 13 Меню</vt:lpstr>
      <vt:lpstr>Кот в мешке 15 Меню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nuriakhmetovaaa</dc:creator>
  <cp:lastModifiedBy>nuriakhmetovaaa</cp:lastModifiedBy>
  <cp:revision>23</cp:revision>
  <dcterms:created xsi:type="dcterms:W3CDTF">2022-01-13T07:21:41Z</dcterms:created>
  <dcterms:modified xsi:type="dcterms:W3CDTF">2022-01-14T07:27:48Z</dcterms:modified>
</cp:coreProperties>
</file>