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330" r:id="rId3"/>
    <p:sldId id="276" r:id="rId4"/>
    <p:sldId id="277" r:id="rId5"/>
    <p:sldId id="280" r:id="rId6"/>
    <p:sldId id="281" r:id="rId7"/>
    <p:sldId id="302" r:id="rId8"/>
    <p:sldId id="282" r:id="rId9"/>
    <p:sldId id="283" r:id="rId10"/>
    <p:sldId id="265" r:id="rId11"/>
    <p:sldId id="285" r:id="rId12"/>
    <p:sldId id="267" r:id="rId13"/>
    <p:sldId id="268" r:id="rId14"/>
    <p:sldId id="269" r:id="rId15"/>
    <p:sldId id="301" r:id="rId16"/>
    <p:sldId id="287" r:id="rId17"/>
    <p:sldId id="288" r:id="rId18"/>
    <p:sldId id="291" r:id="rId19"/>
    <p:sldId id="292" r:id="rId20"/>
    <p:sldId id="275" r:id="rId21"/>
    <p:sldId id="323" r:id="rId22"/>
    <p:sldId id="294" r:id="rId23"/>
    <p:sldId id="293" r:id="rId24"/>
    <p:sldId id="318" r:id="rId25"/>
    <p:sldId id="319" r:id="rId26"/>
    <p:sldId id="296" r:id="rId27"/>
    <p:sldId id="320" r:id="rId28"/>
    <p:sldId id="321" r:id="rId29"/>
    <p:sldId id="298" r:id="rId30"/>
    <p:sldId id="316" r:id="rId31"/>
    <p:sldId id="299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25" r:id="rId43"/>
    <p:sldId id="322" r:id="rId44"/>
    <p:sldId id="326" r:id="rId45"/>
    <p:sldId id="327" r:id="rId46"/>
    <p:sldId id="328" r:id="rId47"/>
    <p:sldId id="329" r:id="rId48"/>
    <p:sldId id="324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25" autoAdjust="0"/>
  </p:normalViewPr>
  <p:slideViewPr>
    <p:cSldViewPr>
      <p:cViewPr>
        <p:scale>
          <a:sx n="63" d="100"/>
          <a:sy n="63" d="100"/>
        </p:scale>
        <p:origin x="-1020" y="-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17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Рабочий стол\для шаблонов\ввсс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357313"/>
            <a:ext cx="7400925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6630988"/>
            <a:ext cx="106680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236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4909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598599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Documents and Settings\Admin\Рабочий стол\для шаблонов\ввсс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357313"/>
            <a:ext cx="7400925" cy="389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Documents and Settings\Admin\Рабочий стол\угадай\Зелёный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6630988"/>
            <a:ext cx="1066800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97DAA-7150-4877-81EB-3FB75B9D9A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37804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A4C99-617F-488D-B827-8B2CDFE3F1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2BE46-C24F-4F96-9D45-36221FF862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17074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CF851-3AD7-4E14-9960-AA9B5BB301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55194-8E12-4CF7-9581-E905B2F063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114269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1377B-19E8-40F2-9EFF-B9658BC280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C723-9B1D-4415-B7D2-D5B034C532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43091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6D574-A2B1-4504-9771-87385CBDE71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A8BF-5592-40B2-963C-8D0D62479CC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403412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19D98-31D6-409A-9446-EF12871CB8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592F5-878D-4951-A5A9-5185D5493B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252563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247BA-5611-421E-9C42-6EA0AC882F7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CB7A6-7BC9-40DF-B550-2F3F70EC5A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01047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517C4-954F-470A-AF34-78736A9B06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7523E-DE80-4A7E-BF9B-67A31474B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64414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50291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10D6E-9920-4101-84B9-3C50A02B3B2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7C01E-882C-4EDD-BB82-8A25E53B1A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51503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84F9F-AF29-4ADA-AFA4-4349F4C0EA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FBB96-DC4A-4BA3-9B13-D8C8F928E67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26209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5B31C-1448-45B7-870C-467759044CE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82D71-3B40-4A5A-934F-9820FB1469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981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7495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44653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8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54666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67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" descr="C:\Documents and Settings\Admin\Рабочий стол\для шаблонов\ти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327448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2214562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313"/>
            <a:ext cx="90646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Admin\Рабочий стол\для шаблонов\Копия прозр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538" y="0"/>
            <a:ext cx="779462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0"/>
            <a:ext cx="20716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42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6313"/>
            <a:ext cx="80486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C:\Documents and Settings\Admin\Рабочий стол\для шаблонов\Копия прозр2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4572000"/>
            <a:ext cx="8874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6053138"/>
            <a:ext cx="2071687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16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720363-9EDA-4B0B-A7E3-270CA2B23C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24.03.2021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FD235C-7902-4012-9B3F-2C126184C30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31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6313"/>
            <a:ext cx="80486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C:\Documents and Settings\Admin\Рабочий стол\для шаблонов\Копия прозр2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8" y="4572000"/>
            <a:ext cx="8874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Documents and Settings\Admin\Рабочий стол\для шаблонов\прозр2.gi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6053138"/>
            <a:ext cx="2071687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59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redir?q=%D0%B0%D1%80%D0%B0%D0%BB%D0%B8%D1%8F%20%D0%BC%D0%B0%D0%BD%D1%8C%D1%87%D0%B6%D1%83%D1%80%D1%81%D0%BA%D0%B0%D1%8F&amp;via_page=1&amp;type=sr&amp;redir=eJzLKCkpsNLXLylKLEvNyclMT9QrKtUvSExP1Tc1T05K1E0sSszJrEzUzU3MK0zOqMooLSrOTqxM1Ge4sOFiw4UNF3Zf2HGxX-HCHiBz78Wei-0Xtl1svthwsfHCLqCCfgZDEwtzQzNDY2NDhp6d6jv1Lqxg_GsVKqvSlJwEAOvDN-g" TargetMode="Externa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2924944"/>
            <a:ext cx="6939654" cy="1224136"/>
          </a:xfrm>
        </p:spPr>
        <p:txBody>
          <a:bodyPr/>
          <a:lstStyle/>
          <a:p>
            <a:r>
              <a:rPr lang="ru-RU" b="1" dirty="0"/>
              <a:t>«В мир растений Хабаровского края»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797152"/>
            <a:ext cx="4464496" cy="187220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Учитель:  Савчук М.С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443598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4083"/>
            <a:ext cx="9159613" cy="6083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2910" y="0"/>
            <a:ext cx="81775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Если поле,  - то уж чисто поле,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4370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nibler.ru/uploads/users/5702/2012-06-22/chast-zhivotnyesimvoly-eto-interesno-poznavatelno-kartinki_1125412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286808" cy="57148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Если бор—дремучий и густой,</a:t>
            </a:r>
          </a:p>
        </p:txBody>
      </p:sp>
    </p:spTree>
    <p:extLst>
      <p:ext uri="{BB962C8B-B14F-4D97-AF65-F5344CB8AC3E}">
        <p14:creationId xmlns:p14="http://schemas.microsoft.com/office/powerpoint/2010/main" val="35390457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5930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1071546"/>
          </a:xfrm>
        </p:spPr>
        <p:txBody>
          <a:bodyPr/>
          <a:lstStyle/>
          <a:p>
            <a:r>
              <a:rPr lang="ru-RU" dirty="0"/>
              <a:t>Коль дорога — меряна верстою,</a:t>
            </a:r>
          </a:p>
        </p:txBody>
      </p:sp>
    </p:spTree>
    <p:extLst>
      <p:ext uri="{BB962C8B-B14F-4D97-AF65-F5344CB8AC3E}">
        <p14:creationId xmlns:p14="http://schemas.microsoft.com/office/powerpoint/2010/main" val="37892786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" t="5198" r="2343" b="1221"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15328" cy="1417638"/>
          </a:xfrm>
        </p:spPr>
        <p:txBody>
          <a:bodyPr/>
          <a:lstStyle/>
          <a:p>
            <a:r>
              <a:rPr lang="ru-RU" dirty="0"/>
              <a:t>Коли горы—высятся стеной,</a:t>
            </a:r>
          </a:p>
        </p:txBody>
      </p:sp>
    </p:spTree>
    <p:extLst>
      <p:ext uri="{BB962C8B-B14F-4D97-AF65-F5344CB8AC3E}">
        <p14:creationId xmlns:p14="http://schemas.microsoft.com/office/powerpoint/2010/main" val="26747379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old.khabkrai.ru/user_files/amur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://old.khabkrai.ru/user_files/amur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old.khabkrai.ru/user_files/amur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://old.khabkrai.ru/user_files/amur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Users\Дом\Desktop\amu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79750" cy="600076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0"/>
            <a:ext cx="79296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prstClr val="black"/>
                </a:solidFill>
              </a:rPr>
              <a:t>Если солнце — только золотое,</a:t>
            </a:r>
            <a:endParaRPr lang="ru-RU" sz="40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amur-turist.ru/upload/amur-turist.rushop_3/1/1/1/item_1115/shop_property_file_1115_164.jpg"/>
          <p:cNvPicPr>
            <a:picLocks noChangeAspect="1" noChangeArrowheads="1"/>
          </p:cNvPicPr>
          <p:nvPr/>
        </p:nvPicPr>
        <p:blipFill>
          <a:blip r:embed="rId2" cstate="print"/>
          <a:srcRect b="9375"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0"/>
            <a:ext cx="79296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ea typeface="+mj-ea"/>
                <a:cs typeface="+mj-cs"/>
              </a:rPr>
              <a:t>Ну, а если дождь, то проливной.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6401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://i.piccy.info/i7/8232349c16980d0af68d7290d5069183/1-8-145/47900547/ZuTFYCzu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79912" y="620688"/>
            <a:ext cx="468052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ea typeface="+mj-ea"/>
                <a:cs typeface="+mj-cs"/>
              </a:rPr>
              <a:t>Ветерок колышет паутину,</a:t>
            </a:r>
            <a:br>
              <a:rPr lang="ru-RU" sz="4400" dirty="0">
                <a:solidFill>
                  <a:schemeClr val="bg1"/>
                </a:solidFill>
                <a:ea typeface="+mj-ea"/>
                <a:cs typeface="+mj-cs"/>
              </a:rPr>
            </a:br>
            <a:r>
              <a:rPr lang="ru-RU" sz="4400" dirty="0">
                <a:solidFill>
                  <a:schemeClr val="bg1"/>
                </a:solidFill>
                <a:ea typeface="+mj-ea"/>
                <a:cs typeface="+mj-cs"/>
              </a:rPr>
              <a:t>Бродит в травах нежный аромат.</a:t>
            </a:r>
            <a:br>
              <a:rPr lang="ru-RU" sz="4400" dirty="0">
                <a:solidFill>
                  <a:schemeClr val="bg1"/>
                </a:solidFill>
                <a:ea typeface="+mj-ea"/>
                <a:cs typeface="+mj-cs"/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894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на </a:t>
            </a:r>
            <a:r>
              <a:rPr lang="ru-RU" dirty="0" err="1"/>
              <a:t>левитановской</a:t>
            </a:r>
            <a:r>
              <a:rPr lang="ru-RU" dirty="0"/>
              <a:t> картине,</a:t>
            </a:r>
            <a:br>
              <a:rPr lang="ru-RU" dirty="0"/>
            </a:br>
            <a:r>
              <a:rPr lang="ru-RU" dirty="0"/>
              <a:t>Стройные березоньки стоят.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Picture 4" descr="Картинки по запросу картинки берез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68760"/>
            <a:ext cx="9199491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9870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Вероника\Pictures\2014-10-16 Изображения\Изображения 3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548681"/>
            <a:ext cx="6678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r>
              <a:rPr lang="ru-RU" sz="3200" dirty="0">
                <a:solidFill>
                  <a:schemeClr val="bg1"/>
                </a:solidFill>
              </a:rPr>
              <a:t>Край любимый, нет тебя чудесней,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</a:rPr>
              <a:t>Хоть всю землю обойди кругом.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</a:rPr>
              <a:t>Мы тебя душевной славим песней,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</a:rPr>
              <a:t>Укрепляем радостным трудом.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8962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taimentour.ru/img/pg/1108295332.jpg"/>
          <p:cNvPicPr>
            <a:picLocks noChangeAspect="1" noChangeArrowheads="1"/>
          </p:cNvPicPr>
          <p:nvPr/>
        </p:nvPicPr>
        <p:blipFill>
          <a:blip r:embed="rId2" cstate="print"/>
          <a:srcRect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332656"/>
            <a:ext cx="57419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мир растений  Хабаровского края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21141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www.wwf.ru/pic/news/8654/v_poime_atogo_ruqmy_nasli_redkie_orhidei.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332657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</a:rPr>
              <a:t>Над Амуром небо голубое.</a:t>
            </a:r>
            <a:endParaRPr lang="ru-RU" sz="4000" dirty="0" smtClean="0">
              <a:solidFill>
                <a:schemeClr val="bg1"/>
              </a:solidFill>
            </a:endParaRPr>
          </a:p>
          <a:p>
            <a:r>
              <a:rPr lang="ru-RU" sz="4000" dirty="0" smtClean="0">
                <a:solidFill>
                  <a:schemeClr val="bg1"/>
                </a:solidFill>
              </a:rPr>
              <a:t>Шепот </a:t>
            </a:r>
            <a:r>
              <a:rPr lang="ru-RU" sz="4000" dirty="0">
                <a:solidFill>
                  <a:schemeClr val="bg1"/>
                </a:solidFill>
              </a:rPr>
              <a:t>рощ да гомон птичьих стай...</a:t>
            </a:r>
            <a:br>
              <a:rPr lang="ru-RU" sz="4000" dirty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06329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14290"/>
          <a:ext cx="8929718" cy="6300814"/>
        </p:xfrm>
        <a:graphic>
          <a:graphicData uri="http://schemas.openxmlformats.org/drawingml/2006/table">
            <a:tbl>
              <a:tblPr/>
              <a:tblGrid>
                <a:gridCol w="2857520"/>
                <a:gridCol w="6072198"/>
              </a:tblGrid>
              <a:tr h="44291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8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6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Охотско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– камчатская флора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Восточно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– сибирская флора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Хабаровский край. Ульчский район. Де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/>
              <a:t>И</a:t>
            </a:r>
            <a:r>
              <a:rPr lang="ru-RU" dirty="0" smtClean="0"/>
              <a:t>сследователи </a:t>
            </a:r>
            <a:r>
              <a:rPr lang="ru-RU" dirty="0"/>
              <a:t>Хабаровского края </a:t>
            </a:r>
          </a:p>
        </p:txBody>
      </p:sp>
      <p:pic>
        <p:nvPicPr>
          <p:cNvPr id="1026" name="Picture 2" descr="http://dic.academic.ru/pictures/wiki/files/109/ma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t="4640" r="4952" b="3213"/>
          <a:stretch>
            <a:fillRect/>
          </a:stretch>
        </p:blipFill>
        <p:spPr bwMode="auto">
          <a:xfrm>
            <a:off x="214282" y="1500174"/>
            <a:ext cx="2000264" cy="285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flipH="1">
            <a:off x="357158" y="4714884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Ричард Карлович </a:t>
            </a:r>
            <a:r>
              <a:rPr lang="ru-RU" b="1" dirty="0" err="1"/>
              <a:t>Маак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4643446"/>
            <a:ext cx="15716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Леопольд Иванович </a:t>
            </a:r>
            <a:r>
              <a:rPr lang="ru-RU" b="1" dirty="0" err="1" smtClean="0"/>
              <a:t>Шренк</a:t>
            </a:r>
            <a:endParaRPr lang="ru-RU" b="1" dirty="0"/>
          </a:p>
        </p:txBody>
      </p:sp>
      <p:sp>
        <p:nvSpPr>
          <p:cNvPr id="1028" name="AutoShape 4" descr="Alexander von Middendorf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Alexander von Middendorf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dic.academic.ru/pictures/wiki/files/109/middendor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500174"/>
            <a:ext cx="2428892" cy="27146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857752" y="4500570"/>
            <a:ext cx="18573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Александр Фёдорович </a:t>
            </a:r>
            <a:r>
              <a:rPr lang="ru-RU" b="1" dirty="0" err="1" smtClean="0"/>
              <a:t>Миддендорф</a:t>
            </a:r>
            <a:endParaRPr lang="ru-RU" b="1" dirty="0"/>
          </a:p>
        </p:txBody>
      </p:sp>
      <p:pic>
        <p:nvPicPr>
          <p:cNvPr id="19458" name="Picture 2" descr="http://bankgorodov.ru/public/photos/famous/13981572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500175"/>
            <a:ext cx="2025357" cy="2643206"/>
          </a:xfrm>
          <a:prstGeom prst="rect">
            <a:avLst/>
          </a:prstGeom>
          <a:noFill/>
        </p:spPr>
      </p:pic>
      <p:pic>
        <p:nvPicPr>
          <p:cNvPr id="3" name="Picture 2" descr="http://biogeographers.dvo.ru/images/02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500174"/>
            <a:ext cx="2210816" cy="300039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000892" y="4572008"/>
            <a:ext cx="17859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Владимир </a:t>
            </a:r>
            <a:r>
              <a:rPr lang="ru-RU" b="1" dirty="0" err="1" smtClean="0"/>
              <a:t>Клавдиевич</a:t>
            </a:r>
            <a:r>
              <a:rPr lang="ru-RU" b="1" dirty="0" smtClean="0"/>
              <a:t> Арсеньев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957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57224" y="1643050"/>
            <a:ext cx="3357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Элеутерококк колючий</a:t>
            </a:r>
            <a:endParaRPr lang="ru-RU" sz="2400" b="1" i="1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654032"/>
          </a:xfrm>
        </p:spPr>
        <p:txBody>
          <a:bodyPr/>
          <a:lstStyle/>
          <a:p>
            <a:r>
              <a:rPr lang="ru-RU" dirty="0" smtClean="0"/>
              <a:t>Амурская флористические область края:</a:t>
            </a:r>
            <a:endParaRPr lang="ru-RU" dirty="0"/>
          </a:p>
        </p:txBody>
      </p:sp>
      <p:pic>
        <p:nvPicPr>
          <p:cNvPr id="63490" name="Picture 2" descr="http://kvs.dp.ua/main/images/stories/virtuemart/product/e%60leuterokokk-protivopokazan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3888301" cy="3357586"/>
          </a:xfrm>
          <a:prstGeom prst="rect">
            <a:avLst/>
          </a:prstGeom>
          <a:noFill/>
        </p:spPr>
      </p:pic>
      <p:pic>
        <p:nvPicPr>
          <p:cNvPr id="63492" name="Picture 4" descr="http://hobbyblog.org/wp-content/uploads/2014/11/566acb0f5ca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2071678"/>
            <a:ext cx="4953000" cy="357187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blogotshelnika.ru/wp-content/uploads/2011/02/jenshen.jpg"/>
          <p:cNvPicPr>
            <a:picLocks noChangeAspect="1" noChangeArrowheads="1"/>
          </p:cNvPicPr>
          <p:nvPr/>
        </p:nvPicPr>
        <p:blipFill>
          <a:blip r:embed="rId2"/>
          <a:srcRect b="27083"/>
          <a:stretch>
            <a:fillRect/>
          </a:stretch>
        </p:blipFill>
        <p:spPr bwMode="auto">
          <a:xfrm>
            <a:off x="0" y="0"/>
            <a:ext cx="5486356" cy="3214686"/>
          </a:xfrm>
          <a:prstGeom prst="rect">
            <a:avLst/>
          </a:prstGeom>
          <a:noFill/>
        </p:spPr>
      </p:pic>
      <p:pic>
        <p:nvPicPr>
          <p:cNvPr id="65540" name="Picture 4" descr="http://www.bankgorodov.ru/public/photos/places/1349788685.jpg"/>
          <p:cNvPicPr>
            <a:picLocks noChangeAspect="1" noChangeArrowheads="1"/>
          </p:cNvPicPr>
          <p:nvPr/>
        </p:nvPicPr>
        <p:blipFill>
          <a:blip r:embed="rId3"/>
          <a:srcRect l="4762" t="3969" r="6349" b="9126"/>
          <a:stretch>
            <a:fillRect/>
          </a:stretch>
        </p:blipFill>
        <p:spPr bwMode="auto">
          <a:xfrm>
            <a:off x="5286380" y="0"/>
            <a:ext cx="3857620" cy="3643314"/>
          </a:xfrm>
          <a:prstGeom prst="rect">
            <a:avLst/>
          </a:prstGeom>
          <a:noFill/>
        </p:spPr>
      </p:pic>
      <p:pic>
        <p:nvPicPr>
          <p:cNvPr id="65544" name="Picture 8" descr="http://rostochek.ru/uploads/00505.jpg"/>
          <p:cNvPicPr>
            <a:picLocks noChangeAspect="1" noChangeArrowheads="1"/>
          </p:cNvPicPr>
          <p:nvPr/>
        </p:nvPicPr>
        <p:blipFill>
          <a:blip r:embed="rId4"/>
          <a:srcRect l="27718" b="2173"/>
          <a:stretch>
            <a:fillRect/>
          </a:stretch>
        </p:blipFill>
        <p:spPr bwMode="auto">
          <a:xfrm>
            <a:off x="5286380" y="3643290"/>
            <a:ext cx="3857620" cy="3214710"/>
          </a:xfrm>
          <a:prstGeom prst="rect">
            <a:avLst/>
          </a:prstGeom>
          <a:noFill/>
        </p:spPr>
      </p:pic>
      <p:pic>
        <p:nvPicPr>
          <p:cNvPr id="65546" name="Picture 10" descr="http://fotki.ykt.ru/albums/userpics/21673/normal_42_lilia_dauria.jpg"/>
          <p:cNvPicPr>
            <a:picLocks noChangeAspect="1" noChangeArrowheads="1"/>
          </p:cNvPicPr>
          <p:nvPr/>
        </p:nvPicPr>
        <p:blipFill>
          <a:blip r:embed="rId5"/>
          <a:srcRect r="5000" b="13333"/>
          <a:stretch>
            <a:fillRect/>
          </a:stretch>
        </p:blipFill>
        <p:spPr bwMode="auto">
          <a:xfrm>
            <a:off x="0" y="3143230"/>
            <a:ext cx="5429256" cy="371477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AutoShape 2" descr="Aralia elata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0" name="Picture 4" descr="http://vladgarden.ru/foto/araliya_cve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582594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>
                <a:hlinkClick r:id="rId3"/>
              </a:rPr>
              <a:t>Аралия</a:t>
            </a:r>
            <a:r>
              <a:rPr lang="ru-RU" dirty="0" smtClean="0">
                <a:hlinkClick r:id="rId3"/>
              </a:rPr>
              <a:t> </a:t>
            </a:r>
            <a:r>
              <a:rPr lang="ru-RU" b="1" dirty="0" smtClean="0">
                <a:hlinkClick r:id="rId3"/>
              </a:rPr>
              <a:t>маньчжурская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Охотско</a:t>
            </a:r>
            <a:r>
              <a:rPr lang="ru-RU" dirty="0" smtClean="0"/>
              <a:t> – камчатская флора</a:t>
            </a:r>
            <a:endParaRPr lang="ru-RU" dirty="0"/>
          </a:p>
        </p:txBody>
      </p:sp>
      <p:pic>
        <p:nvPicPr>
          <p:cNvPr id="66562" name="Picture 2" descr="http://photosflowery.ru/photo/1f/1f5c34d0de9273a73c4912bb63c323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5000628" cy="4143404"/>
          </a:xfrm>
          <a:prstGeom prst="rect">
            <a:avLst/>
          </a:prstGeom>
          <a:noFill/>
        </p:spPr>
      </p:pic>
      <p:pic>
        <p:nvPicPr>
          <p:cNvPr id="4" name="Picture 4" descr="http://udec.ru/images/2904-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14422"/>
            <a:ext cx="3809993" cy="2857496"/>
          </a:xfrm>
          <a:prstGeom prst="rect">
            <a:avLst/>
          </a:prstGeom>
          <a:noFill/>
        </p:spPr>
      </p:pic>
      <p:pic>
        <p:nvPicPr>
          <p:cNvPr id="5" name="Picture 2" descr="http://gippenreiter.com/d/150-5/178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7301" y="3857628"/>
            <a:ext cx="4276699" cy="300037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Восточно</a:t>
            </a:r>
            <a:r>
              <a:rPr lang="ru-RU" dirty="0" smtClean="0"/>
              <a:t> – сибирская флора</a:t>
            </a:r>
            <a:endParaRPr lang="ru-RU" dirty="0"/>
          </a:p>
        </p:txBody>
      </p:sp>
      <p:pic>
        <p:nvPicPr>
          <p:cNvPr id="68610" name="Picture 2" descr="http://dljadachnikov.ru/wp-content/uploads/2013/11/000737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69469"/>
            <a:ext cx="8643998" cy="548853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2226" name="AutoShape 2" descr="http://www.artleo.com/pic/201509/1440x900/artleo.com-2291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8" name="AutoShape 4" descr="http://www.artleo.com/pic/201509/1440x900/artleo.com-22919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://fb.ru/misc/i/gallery/31431/13348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img0.liveinternet.ru/images/attach/c/10/110/48/110048388_0008008Fizkultminut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playcast.ru/uploads/2014/04/30/842207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1" y="1581151"/>
            <a:ext cx="5276849" cy="527685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shamora.info/up2/page/cache/full/159.13210114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1921"/>
            <a:ext cx="9144000" cy="701992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19672" y="260648"/>
            <a:ext cx="52383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Как не залюбуешься тобою,</a:t>
            </a:r>
            <a:br>
              <a:rPr lang="ru-RU" sz="3200" dirty="0">
                <a:solidFill>
                  <a:schemeClr val="bg1"/>
                </a:solidFill>
              </a:rPr>
            </a:br>
            <a:r>
              <a:rPr lang="ru-RU" sz="3200" dirty="0">
                <a:solidFill>
                  <a:schemeClr val="bg1"/>
                </a:solidFill>
              </a:rPr>
              <a:t>Край родной, дальневосточный край!</a:t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5387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3250" name="AutoShape 2" descr="https://go1.imgsmail.ru/imgpreview?key=1058baaa66189a4d&amp;mb=imgdb_preview_63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https://go1.imgsmail.ru/imgpreview?key=1058baaa66189a4d&amp;mb=imgdb_preview_63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3" name="Picture 5" descr="C:\Users\Дом\Desktop\imgpreview.jpg"/>
          <p:cNvPicPr>
            <a:picLocks noChangeAspect="1" noChangeArrowheads="1"/>
          </p:cNvPicPr>
          <p:nvPr/>
        </p:nvPicPr>
        <p:blipFill>
          <a:blip r:embed="rId2"/>
          <a:srcRect l="9185" r="10134" b="-586"/>
          <a:stretch>
            <a:fillRect/>
          </a:stretch>
        </p:blipFill>
        <p:spPr bwMode="auto">
          <a:xfrm>
            <a:off x="1" y="57530"/>
            <a:ext cx="3857620" cy="5014544"/>
          </a:xfrm>
          <a:prstGeom prst="rect">
            <a:avLst/>
          </a:prstGeom>
          <a:noFill/>
        </p:spPr>
      </p:pic>
      <p:pic>
        <p:nvPicPr>
          <p:cNvPr id="53255" name="Picture 7" descr="http://shamora.info/up2/page/cache/full/166.1321100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0"/>
            <a:ext cx="2143140" cy="2553111"/>
          </a:xfrm>
          <a:prstGeom prst="rect">
            <a:avLst/>
          </a:prstGeom>
          <a:noFill/>
        </p:spPr>
      </p:pic>
      <p:pic>
        <p:nvPicPr>
          <p:cNvPr id="53259" name="Picture 11" descr="http://fresher.ru/manager_content/images2/lotosy-solnechnyj-privet-iz-doistoricheskix-vremen/big/9.jpg"/>
          <p:cNvPicPr>
            <a:picLocks noChangeAspect="1" noChangeArrowheads="1"/>
          </p:cNvPicPr>
          <p:nvPr/>
        </p:nvPicPr>
        <p:blipFill>
          <a:blip r:embed="rId4"/>
          <a:srcRect l="27439" b="3737"/>
          <a:stretch>
            <a:fillRect/>
          </a:stretch>
        </p:blipFill>
        <p:spPr bwMode="auto">
          <a:xfrm>
            <a:off x="0" y="3357538"/>
            <a:ext cx="3953491" cy="3500462"/>
          </a:xfrm>
          <a:prstGeom prst="rect">
            <a:avLst/>
          </a:prstGeom>
          <a:noFill/>
        </p:spPr>
      </p:pic>
      <p:sp>
        <p:nvSpPr>
          <p:cNvPr id="53261" name="AutoShape 13" descr="https://i.ytimg.com/vi/i9uQxGAHkgo/hq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63" name="Picture 15" descr="http://polit.ru/media/photolib/2012/04/10/thumbs/pervotsvety_photo_Nasedkina_1334054414.jpg.0x195_q85_crop_cropsize-260x195_upscal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4500570"/>
            <a:ext cx="2571736" cy="2357430"/>
          </a:xfrm>
          <a:prstGeom prst="rect">
            <a:avLst/>
          </a:prstGeom>
          <a:noFill/>
        </p:spPr>
      </p:pic>
      <p:sp>
        <p:nvSpPr>
          <p:cNvPr id="53265" name="AutoShape 17" descr="https://go4.imgsmail.ru/imgpreview?key=26fbfc82713bc276&amp;mb=imgdb_preview_79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67" name="Picture 19" descr="Изображение растения Adonis amurensis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4601" y="0"/>
            <a:ext cx="3049399" cy="2219025"/>
          </a:xfrm>
          <a:prstGeom prst="rect">
            <a:avLst/>
          </a:prstGeom>
          <a:noFill/>
        </p:spPr>
      </p:pic>
      <p:pic>
        <p:nvPicPr>
          <p:cNvPr id="53269" name="Picture 21" descr="Iris laevigat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2071678"/>
            <a:ext cx="2071670" cy="2491140"/>
          </a:xfrm>
          <a:prstGeom prst="rect">
            <a:avLst/>
          </a:prstGeom>
          <a:noFill/>
        </p:spPr>
      </p:pic>
      <p:pic>
        <p:nvPicPr>
          <p:cNvPr id="53271" name="Picture 23" descr="Lilium distichu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9057" y="4000504"/>
            <a:ext cx="2803917" cy="2857497"/>
          </a:xfrm>
          <a:prstGeom prst="rect">
            <a:avLst/>
          </a:prstGeom>
          <a:noFill/>
        </p:spPr>
      </p:pic>
      <p:pic>
        <p:nvPicPr>
          <p:cNvPr id="53273" name="Picture 25" descr="Panax ginse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50" y="2071678"/>
            <a:ext cx="1785950" cy="2361588"/>
          </a:xfrm>
          <a:prstGeom prst="rect">
            <a:avLst/>
          </a:prstGeom>
          <a:noFill/>
        </p:spPr>
      </p:pic>
      <p:pic>
        <p:nvPicPr>
          <p:cNvPr id="53275" name="Picture 27" descr="Cypripedium macranthon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86117" y="2500306"/>
            <a:ext cx="2095503" cy="157162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http://i4.imageban.ru/out/2016/06/06/7b3c42342df5d10168bb149f301b2b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1135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0"/>
            <a:ext cx="62150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Человек – хоть будь он трижды гением - 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Остается мыслящим растением.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С ним в родстве деревья и трава.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Не стыдитесь этого родства.</a:t>
            </a:r>
            <a:br>
              <a:rPr lang="ru-RU" sz="4000" dirty="0" smtClean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astroscan.ru/handbook/images-oth/chamomilla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6195"/>
            <a:ext cx="8358246" cy="6369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econet.ua/uploads/pictures/270413/content_brusnika1_1__econet_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357562"/>
            <a:ext cx="4665035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6" name="Picture 4" descr="http://vladgarden.ru/foto/341_pre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57430"/>
            <a:ext cx="4572000" cy="4500570"/>
          </a:xfrm>
          <a:prstGeom prst="rect">
            <a:avLst/>
          </a:prstGeom>
          <a:noFill/>
        </p:spPr>
      </p:pic>
      <p:sp>
        <p:nvSpPr>
          <p:cNvPr id="54278" name="AutoShape 6" descr="https://img-fotki.yandex.ru/get/9819/69043843.1/0_10ca2f_dbf70d91_X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80" name="AutoShape 8" descr="https://img-fotki.yandex.ru/get/9819/69043843.1/0_10ca2f_dbf70d91_X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82" name="Picture 10" descr="http://alexeevka.ru/UserFiles/how.php?epxyn=cugibuf/recept-medovoy-pahlavy-krymskoy2328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18095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86" name="Picture 14" descr="http://hqwallpapers.ru/wallpapers/food/klyukvennyy-kust-380x2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31057" y="0"/>
            <a:ext cx="4312943" cy="242886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img1.liveinternet.ru/images/attach/b/4/113/673/113673641_large_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8890122" cy="584361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http://img0.liveinternet.ru/images/attach/c/8/100/739/100739032_LIP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a-lapin.narod.ru/Photo/DSC3196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img0.liveinternet.ru/images/attach/c/3/75/690/75690412_4348076_DSC_00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7" y="1"/>
            <a:ext cx="5357813" cy="3571876"/>
          </a:xfrm>
          <a:prstGeom prst="rect">
            <a:avLst/>
          </a:prstGeom>
          <a:noFill/>
        </p:spPr>
      </p:pic>
      <p:pic>
        <p:nvPicPr>
          <p:cNvPr id="58372" name="Picture 4" descr="http://foto.myrybinsk.ru/f/145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3817" y="3429000"/>
            <a:ext cx="4700183" cy="3429000"/>
          </a:xfrm>
          <a:prstGeom prst="rect">
            <a:avLst/>
          </a:prstGeom>
          <a:noFill/>
        </p:spPr>
      </p:pic>
      <p:pic>
        <p:nvPicPr>
          <p:cNvPr id="58374" name="Picture 6" descr="http://img.lisky.org.ua/i1786_00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3571877"/>
            <a:ext cx="4678549" cy="3286124"/>
          </a:xfrm>
          <a:prstGeom prst="rect">
            <a:avLst/>
          </a:prstGeom>
          <a:noFill/>
        </p:spPr>
      </p:pic>
      <p:sp>
        <p:nvSpPr>
          <p:cNvPr id="58376" name="AutoShape 8" descr="https://go3.imgsmail.ru/imgpreview?key=75db1846226ab54&amp;mb=imgdb_preview_58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8" name="AutoShape 10" descr="https://go3.imgsmail.ru/imgpreview?key=75db1846226ab54&amp;mb=imgdb_preview_58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80" name="AutoShape 12" descr="https://go3.imgsmail.ru/imgpreview?key=75db1846226ab54&amp;mb=imgdb_preview_58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82" name="Picture 14" descr="http://forumdacha.ru/forum/userpix/349_118_071_1_1.jpg"/>
          <p:cNvPicPr>
            <a:picLocks noChangeAspect="1" noChangeArrowheads="1"/>
          </p:cNvPicPr>
          <p:nvPr/>
        </p:nvPicPr>
        <p:blipFill>
          <a:blip r:embed="rId5"/>
          <a:srcRect r="1724" b="22388"/>
          <a:stretch>
            <a:fillRect/>
          </a:stretch>
        </p:blipFill>
        <p:spPr bwMode="auto">
          <a:xfrm>
            <a:off x="0" y="0"/>
            <a:ext cx="4071934" cy="371475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wordsland.ru/work/agora/pihta-shish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futuregarden.ru/dvig/data/upimages/chromatell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://abirus.ru/user/Image/foto_s_rodini/habarovsk/35_a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8" y="0"/>
            <a:ext cx="914250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571480"/>
            <a:ext cx="60722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Все здесь сердцу чуткому отрадно,</a:t>
            </a:r>
            <a:br>
              <a:rPr lang="ru-RU" sz="2800" dirty="0" smtClean="0"/>
            </a:br>
            <a:r>
              <a:rPr lang="ru-RU" sz="2800" dirty="0" smtClean="0"/>
              <a:t>Все невольно привлекает взор:</a:t>
            </a:r>
            <a:br>
              <a:rPr lang="ru-RU" sz="2800" dirty="0" smtClean="0"/>
            </a:br>
            <a:r>
              <a:rPr lang="ru-RU" sz="2800" dirty="0" smtClean="0"/>
              <a:t>Лес осенний — празднично нарядный,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251534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 descr="http://cs1.livemaster.ru/storage/83/e4/f35eda82f271b91fa398fb8cea--materialy-dlya-tvorchestva-vodyanoj-oreh-chili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48" name="Picture 8" descr="http://gorod.dp.ua/photo/usergorod/2010/08/17/554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2600" cy="6858000"/>
          </a:xfrm>
          <a:prstGeom prst="rect">
            <a:avLst/>
          </a:prstGeom>
          <a:noFill/>
        </p:spPr>
      </p:pic>
      <p:pic>
        <p:nvPicPr>
          <p:cNvPr id="61446" name="Picture 6" descr="http://pit.dirty.ru/dirty/1/2010/01/15/25638-021648-cb202f786b4ad0e9c1d957bad2f9cb3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000372"/>
            <a:ext cx="4724400" cy="3600451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14290"/>
          <a:ext cx="8929718" cy="6300814"/>
        </p:xfrm>
        <a:graphic>
          <a:graphicData uri="http://schemas.openxmlformats.org/drawingml/2006/table">
            <a:tbl>
              <a:tblPr/>
              <a:tblGrid>
                <a:gridCol w="2857520"/>
                <a:gridCol w="6072198"/>
              </a:tblGrid>
              <a:tr h="44291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858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6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Охотско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– камчатская флора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5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latin typeface="Times New Roman"/>
                          <a:ea typeface="Calibri"/>
                          <a:cs typeface="Times New Roman"/>
                        </a:rPr>
                        <a:t>Восточно</a:t>
                      </a: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 – сибирская флора</a:t>
                      </a: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87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6978696"/>
        </p:xfrm>
        <a:graphic>
          <a:graphicData uri="http://schemas.openxmlformats.org/drawingml/2006/table">
            <a:tbl>
              <a:tblPr/>
              <a:tblGrid>
                <a:gridCol w="2676992"/>
                <a:gridCol w="6467007"/>
              </a:tblGrid>
              <a:tr h="4562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8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Ричард Карлович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Маак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Леопольд Иванович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Шренк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Александр Фёдорович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Миддендорф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Владимир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Клавдиевич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Арсеньев.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Охотско – камчатская флора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Восточно – сибирская флора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6978696"/>
        </p:xfrm>
        <a:graphic>
          <a:graphicData uri="http://schemas.openxmlformats.org/drawingml/2006/table">
            <a:tbl>
              <a:tblPr/>
              <a:tblGrid>
                <a:gridCol w="2676992"/>
                <a:gridCol w="6467007"/>
              </a:tblGrid>
              <a:tr h="4562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8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Ричард Карлович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Маак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Леопольд Иванович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Шренк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Александр Фёдорович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Миддендорф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Владимир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Клавдиевич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Арсеньев.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Смешанные широколиственные леса. Они состоят из кедра корейского, ильма, ясеня маньчжурского, тополя Максимовича, аралии, элеутерококка.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Охотско – камчатская флора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Восточно – сибирская флора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6978696"/>
        </p:xfrm>
        <a:graphic>
          <a:graphicData uri="http://schemas.openxmlformats.org/drawingml/2006/table">
            <a:tbl>
              <a:tblPr/>
              <a:tblGrid>
                <a:gridCol w="2676992"/>
                <a:gridCol w="6467007"/>
              </a:tblGrid>
              <a:tr h="4562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8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Ричард Карлович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Маак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Леопольд Иванович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Шренк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Александр Фёдорович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Миддендорф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Владимир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Клавдиевич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Арсеньев.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Смешанные широколиственные леса. Они состоят из кедра корейского, ильма, ясеня маньчжурского, тополя Максимовича, аралии, элеутерококка.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Охотско – камчатская флора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Пихта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белокорая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ель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аянская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и береза каменная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Восточно – сибирская флора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6978696"/>
        </p:xfrm>
        <a:graphic>
          <a:graphicData uri="http://schemas.openxmlformats.org/drawingml/2006/table">
            <a:tbl>
              <a:tblPr/>
              <a:tblGrid>
                <a:gridCol w="2676992"/>
                <a:gridCol w="6467007"/>
              </a:tblGrid>
              <a:tr h="4562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8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Ричард Карлович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Маак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Леопольд Иванович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Шренк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Александр Фёдорович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Миддендорф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Владимир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Клавдиевич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Арсеньев.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Смешанные широколиственные леса. Они состоят из кедра корейского, ильма, ясеня маньчжурского, тополя Максимовича, аралии, элеутерококка.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Охотско – камчатская флора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Пихта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белокорая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ель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аянская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и береза каменная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Восточно – сибирская флора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Лиственница, кедровый стланик, степная растительность. 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6978696"/>
        </p:xfrm>
        <a:graphic>
          <a:graphicData uri="http://schemas.openxmlformats.org/drawingml/2006/table">
            <a:tbl>
              <a:tblPr/>
              <a:tblGrid>
                <a:gridCol w="2676992"/>
                <a:gridCol w="6467007"/>
              </a:tblGrid>
              <a:tr h="456259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Дневник путешествия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87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Исследователи хабаровского края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Ричард Карлович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Маак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Леопольд Иванович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Шренк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Александр Фёдорович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Миддендорф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Владимир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Клавдиевич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Арсеньев.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Флористические области края: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Амурская (маньчжурская)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Смешанные широколиственные леса. Они состоят из кедра корейского, ильма, ясеня маньчжурского, тополя Максимовича, аралии, элеутерококка.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Охотско – камчатская флора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Пихта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белокорая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ель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аянская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и береза каменная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4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Восточно – сибирская флора</a:t>
                      </a:r>
                      <a:r>
                        <a:rPr lang="ru-RU" sz="240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Лиственница, кедровый стланик, степная растительность. 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Заповедники Национальные парки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Ботчинский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Болоньский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Буреинский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Большехехцирский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latin typeface="Times New Roman"/>
                          <a:ea typeface="Calibri"/>
                          <a:cs typeface="Times New Roman"/>
                        </a:rPr>
                        <a:t>Джугджурский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 smtClean="0">
                          <a:latin typeface="Times New Roman"/>
                          <a:ea typeface="Calibri"/>
                          <a:cs typeface="Times New Roman"/>
                        </a:rPr>
                        <a:t>Комсомольский.Анюйский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национальный парк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0" name="Picture 6" descr="http://bigslide.ru/images/15/14299/960/img20.jpg"/>
          <p:cNvPicPr>
            <a:picLocks noChangeAspect="1" noChangeArrowheads="1"/>
          </p:cNvPicPr>
          <p:nvPr/>
        </p:nvPicPr>
        <p:blipFill>
          <a:blip r:embed="rId2"/>
          <a:srcRect l="8019" t="11321" r="9905" b="13207"/>
          <a:stretch>
            <a:fillRect/>
          </a:stretch>
        </p:blipFill>
        <p:spPr bwMode="auto">
          <a:xfrm>
            <a:off x="5000596" y="2071678"/>
            <a:ext cx="4143404" cy="2857520"/>
          </a:xfrm>
          <a:prstGeom prst="rect">
            <a:avLst/>
          </a:prstGeom>
          <a:noFill/>
        </p:spPr>
      </p:pic>
      <p:pic>
        <p:nvPicPr>
          <p:cNvPr id="5" name="Picture 2" descr="http://solnyshko-mdou.ucoz.ru/oktobr/69050751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5357817" cy="438269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mg1.liveinternet.ru/images/attach/c/3/76/615/76615425_large_a_maha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823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116633"/>
            <a:ext cx="860733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Разнотравья летнего ковер.</a:t>
            </a:r>
            <a:br>
              <a:rPr lang="ru-RU" sz="44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715380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 descr="https://go4.imgsmail.ru/imgpreview?key=33b9069b98b7b771&amp;mb=imgdb_preview_36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4" name="AutoShape 4" descr="https://go4.imgsmail.ru/imgpreview?key=33b9069b98b7b771&amp;mb=imgdb_preview_36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26" name="Picture 6" descr="http://ebftour.ru/images/load/Image/3_580(10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357298"/>
            <a:ext cx="9144001" cy="5500703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весне </a:t>
            </a:r>
            <a:r>
              <a:rPr lang="ru-RU" dirty="0" err="1" smtClean="0"/>
              <a:t>разливистые</a:t>
            </a:r>
            <a:r>
              <a:rPr lang="ru-RU" dirty="0" smtClean="0"/>
              <a:t> зори,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irtysh.ru/images/habarovskiy-kray/habarovskiy-kray-badjal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285860"/>
            <a:ext cx="9117209" cy="55721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892971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А зимой — бескрайние снега..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864344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shamora.info/up2/page/cache/full/165.13211008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385" y="1"/>
            <a:ext cx="9153385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27784" y="3717032"/>
            <a:ext cx="612068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Круглый год широкая, как море,</a:t>
            </a:r>
            <a:b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>Над Амуром плещется тайга.</a:t>
            </a:r>
            <a:b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40645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amursk-rayon.ru/city/ecology_and_nature/specially_protected_natural_areas_in_the_region/OOPT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7"/>
            <a:ext cx="9324528" cy="57040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857232"/>
            <a:ext cx="9715568" cy="857256"/>
          </a:xfrm>
        </p:spPr>
        <p:txBody>
          <a:bodyPr>
            <a:normAutofit fontScale="90000"/>
          </a:bodyPr>
          <a:lstStyle/>
          <a:p>
            <a:r>
              <a:rPr lang="ru-RU" sz="4900" dirty="0"/>
              <a:t>Здесь кругом раздолье и приволье</a:t>
            </a:r>
            <a:br>
              <a:rPr lang="ru-RU" sz="4900" dirty="0"/>
            </a:br>
            <a:r>
              <a:rPr lang="ru-RU" sz="4900" dirty="0"/>
              <a:t>С русскою былинной красотой:</a:t>
            </a:r>
            <a:br>
              <a:rPr lang="ru-RU" sz="4900" dirty="0"/>
            </a:br>
            <a:r>
              <a:rPr lang="ru-RU" sz="4900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9171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heme/theme1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беоез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Тема16</Template>
  <TotalTime>427</TotalTime>
  <Words>546</Words>
  <Application>Microsoft Office PowerPoint</Application>
  <PresentationFormat>Экран (4:3)</PresentationFormat>
  <Paragraphs>97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49" baseType="lpstr">
      <vt:lpstr>Тема16</vt:lpstr>
      <vt:lpstr>1_беоеза</vt:lpstr>
      <vt:lpstr>«В мир растений Хабаровского края» </vt:lpstr>
      <vt:lpstr>Презентация PowerPoint</vt:lpstr>
      <vt:lpstr>Презентация PowerPoint</vt:lpstr>
      <vt:lpstr>Презентация PowerPoint</vt:lpstr>
      <vt:lpstr>Презентация PowerPoint</vt:lpstr>
      <vt:lpstr>По весне разливистые зори, </vt:lpstr>
      <vt:lpstr>Презентация PowerPoint</vt:lpstr>
      <vt:lpstr>Презентация PowerPoint</vt:lpstr>
      <vt:lpstr>Здесь кругом раздолье и приволье С русскою былинной красотой:   </vt:lpstr>
      <vt:lpstr>Презентация PowerPoint</vt:lpstr>
      <vt:lpstr> Если бор—дремучий и густой,</vt:lpstr>
      <vt:lpstr>Коль дорога — меряна верстою,</vt:lpstr>
      <vt:lpstr>Коли горы—высятся стеной,</vt:lpstr>
      <vt:lpstr>Презентация PowerPoint</vt:lpstr>
      <vt:lpstr>Презентация PowerPoint</vt:lpstr>
      <vt:lpstr>Презентация PowerPoint</vt:lpstr>
      <vt:lpstr>Как на левитановской картине, Стройные березоньки стоят. 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Исследователи Хабаровского края </vt:lpstr>
      <vt:lpstr>Амурская флористические область края:</vt:lpstr>
      <vt:lpstr>Презентация PowerPoint</vt:lpstr>
      <vt:lpstr> Аралия маньчжурская </vt:lpstr>
      <vt:lpstr>Охотско – камчатская флора</vt:lpstr>
      <vt:lpstr>Восточно – сибирская флора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Растительный мир Хабаровскогокрая</dc:title>
  <dc:creator>Биология</dc:creator>
  <cp:lastModifiedBy>Биология</cp:lastModifiedBy>
  <cp:revision>51</cp:revision>
  <dcterms:created xsi:type="dcterms:W3CDTF">2017-01-31T00:43:22Z</dcterms:created>
  <dcterms:modified xsi:type="dcterms:W3CDTF">2021-03-23T23:49:18Z</dcterms:modified>
</cp:coreProperties>
</file>