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272" r:id="rId3"/>
    <p:sldId id="276" r:id="rId4"/>
    <p:sldId id="310" r:id="rId5"/>
    <p:sldId id="314" r:id="rId6"/>
    <p:sldId id="311" r:id="rId7"/>
    <p:sldId id="273" r:id="rId8"/>
    <p:sldId id="274" r:id="rId9"/>
    <p:sldId id="278" r:id="rId10"/>
    <p:sldId id="280" r:id="rId11"/>
    <p:sldId id="281" r:id="rId12"/>
    <p:sldId id="283" r:id="rId13"/>
    <p:sldId id="284" r:id="rId14"/>
    <p:sldId id="315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316" r:id="rId23"/>
    <p:sldId id="317" r:id="rId24"/>
    <p:sldId id="292" r:id="rId25"/>
    <p:sldId id="293" r:id="rId26"/>
    <p:sldId id="295" r:id="rId27"/>
    <p:sldId id="308" r:id="rId28"/>
    <p:sldId id="318" r:id="rId29"/>
    <p:sldId id="296" r:id="rId30"/>
    <p:sldId id="297" r:id="rId31"/>
    <p:sldId id="298" r:id="rId32"/>
    <p:sldId id="294" r:id="rId33"/>
    <p:sldId id="299" r:id="rId34"/>
    <p:sldId id="309" r:id="rId35"/>
    <p:sldId id="303" r:id="rId36"/>
    <p:sldId id="307" r:id="rId37"/>
    <p:sldId id="304" r:id="rId38"/>
    <p:sldId id="305" r:id="rId39"/>
    <p:sldId id="306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003300"/>
    <a:srgbClr val="002060"/>
    <a:srgbClr val="FF0066"/>
    <a:srgbClr val="000066"/>
    <a:srgbClr val="FF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EED3A0A-3490-408B-B6B2-9CDFE41B494D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AE2DD21-78E5-4E89-B138-A4B31D604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4642D81-1F6C-4387-AC2E-C5038BAC4CE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38BEFF-8DC7-4BE0-805B-2528D5FF5CE1}" type="slidenum">
              <a:rPr lang="ru-RU" smtClean="0"/>
              <a:pPr/>
              <a:t>24</a:t>
            </a:fld>
            <a:endParaRPr lang="ru-RU" smtClean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DDCF13-9999-4242-991D-F11DC1109401}" type="slidenum">
              <a:rPr lang="ru-RU" smtClean="0"/>
              <a:pPr/>
              <a:t>25</a:t>
            </a:fld>
            <a:endParaRPr lang="ru-RU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864DEA-687E-489F-895B-DBDC40FA34C1}" type="slidenum">
              <a:rPr lang="ru-RU" smtClean="0"/>
              <a:pPr/>
              <a:t>26</a:t>
            </a:fld>
            <a:endParaRPr lang="ru-RU" smtClean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709E13-1ACC-47DB-8E18-77894A29B1AE}" type="slidenum">
              <a:rPr lang="ru-RU" smtClean="0"/>
              <a:pPr/>
              <a:t>27</a:t>
            </a:fld>
            <a:endParaRPr lang="ru-RU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40F893-65E4-4AAF-93A1-138FD35226B6}" type="slidenum">
              <a:rPr lang="ru-RU" smtClean="0"/>
              <a:pPr/>
              <a:t>29</a:t>
            </a:fld>
            <a:endParaRPr lang="ru-RU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92BFC5-752F-47A4-BA01-827F7D15965B}" type="slidenum">
              <a:rPr lang="ru-RU" smtClean="0"/>
              <a:pPr/>
              <a:t>30</a:t>
            </a:fld>
            <a:endParaRPr lang="ru-RU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1C27D4-9052-4146-A5D4-EFB9A33022A9}" type="slidenum">
              <a:rPr lang="ru-RU" smtClean="0"/>
              <a:pPr/>
              <a:t>31</a:t>
            </a:fld>
            <a:endParaRPr lang="ru-RU" smtClean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1C4A6AE-03C0-4659-B9B4-123432D25B53}" type="slidenum">
              <a:rPr lang="ru-RU" smtClean="0"/>
              <a:pPr/>
              <a:t>32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91B1A7-44FB-4B14-B518-089280D1BE0C}" type="slidenum">
              <a:rPr lang="ru-RU" smtClean="0"/>
              <a:pPr/>
              <a:t>33</a:t>
            </a:fld>
            <a:endParaRPr lang="ru-RU" smtClean="0"/>
          </a:p>
        </p:txBody>
      </p:sp>
      <p:sp>
        <p:nvSpPr>
          <p:cNvPr id="4813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9F10830-3DC8-4EDD-B532-3E299F4F7A9B}" type="slidenum">
              <a:rPr lang="ru-RU" sz="1200"/>
              <a:pPr algn="r"/>
              <a:t>33</a:t>
            </a:fld>
            <a:endParaRPr lang="ru-RU" sz="1200"/>
          </a:p>
        </p:txBody>
      </p:sp>
      <p:sp>
        <p:nvSpPr>
          <p:cNvPr id="481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3D466D7-020F-42BF-B2E3-63A08E0128D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0C9AFA-B548-4E79-82A6-6BC47184B065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4292D3E-61A0-45D8-A501-86168558EC0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E9D8B1-6365-47C1-BD16-18A744997DD9}" type="slidenum">
              <a:rPr lang="ru-RU" smtClean="0"/>
              <a:pPr/>
              <a:t>37</a:t>
            </a:fld>
            <a:endParaRPr lang="ru-RU" smtClean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2FBFBC-6BDA-4981-A3E4-450E4FCC1887}" type="slidenum">
              <a:rPr lang="ru-RU" smtClean="0"/>
              <a:pPr/>
              <a:t>38</a:t>
            </a:fld>
            <a:endParaRPr lang="ru-RU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C39CF0-0B98-49DA-946A-0FBC63785679}" type="slidenum">
              <a:rPr lang="ru-RU" smtClean="0"/>
              <a:pPr/>
              <a:t>39</a:t>
            </a:fld>
            <a:endParaRPr lang="ru-RU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1D8CAA-1ACB-4B81-9B54-5ED5D56D49F1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EFED08-4DE5-4E02-A300-CAB3A11E9AA0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14A84A-DC95-4A82-B465-27E7DADDEC20}" type="slidenum">
              <a:rPr lang="ru-RU" smtClean="0"/>
              <a:pPr/>
              <a:t>17</a:t>
            </a:fld>
            <a:endParaRPr lang="ru-RU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07F326-9240-413D-9456-ED55FD03E16D}" type="slidenum">
              <a:rPr lang="ru-RU" smtClean="0"/>
              <a:pPr/>
              <a:t>18</a:t>
            </a:fld>
            <a:endParaRPr lang="ru-RU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16A0D4-C26B-4343-AC12-661D527C9429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8915FF-EDBF-4E14-8ECB-18D1497A5194}" type="slidenum">
              <a:rPr lang="ru-RU" smtClean="0"/>
              <a:pPr/>
              <a:t>20</a:t>
            </a:fld>
            <a:endParaRPr lang="ru-RU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C031BC-7723-4862-897B-682CA0C7E3D9}" type="slidenum">
              <a:rPr lang="ru-RU" smtClean="0"/>
              <a:pPr/>
              <a:t>21</a:t>
            </a:fld>
            <a:endParaRPr lang="ru-RU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6AF5A-1F35-44C7-AFFA-0396D8B4A6E5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88FA4-AB87-4024-BFDE-FF10F45622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40FCC-F42F-416A-87CC-B9A96D202A6C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AC41A-B325-44CF-AEE4-D464F23A34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09F89-1ECF-4189-ACCE-84E05CD7F574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5816B-EA91-4E38-AA24-B21BFD5414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15ECE-AC20-4EFF-95EA-2A0BAF8D1E65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714B4-DC4D-4CAA-B7BA-3082A6C495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72F59-869D-460D-9BE2-94AA734B5B06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BBF4E-0EB4-467A-8793-FBBEE48C7B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4FA63-624B-4180-AFEB-D044F98283A6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0487B-EB9F-47F4-898D-0B05B405A2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72260-B769-4F94-BE12-184494E349F9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A289D-32A2-40A1-A33D-36F91EDB83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26969-8460-4DAD-9947-0BF5BAA659C7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4862F-329F-4C5C-997B-4F9FB30210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0BC73-19DE-41CD-A7CD-3A0A07095A43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C4AA7-9DF3-4BEC-9CF9-86FE82375F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11AB2-E1AA-41B5-AD17-86FF39B0DBF1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5EFB7-EE03-4B14-A270-81FE0D3450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D715F-BB97-476B-A125-B3DCF132CF89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63B3-2B05-4B0C-99F0-230B4C2BF7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784CAC5-823A-4AC3-863F-FA972D943B0A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FAF0A2C-0E6C-4C10-AB9A-E96A786BFE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&#1085;&#1072;&#1087;&#1072;&#1076;&#1077;&#1085;&#1080;&#1077;%20&#1043;&#1080;&#1090;&#1083;&#1077;&#1088;&#1072;.avi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hyperlink" Target="http://www.pravda-nn.ru/upl/news/src/1905.jpg" TargetMode="External"/><Relationship Id="rId7" Type="http://schemas.openxmlformats.org/officeDocument/2006/relationships/hyperlink" Target="http://www.ljplus.ru/img4/s/u/suanova/14.jpg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hyperlink" Target="http://upload.wikimedia.org/wikipedia/commons/9/9d/Marshals.jpg" TargetMode="External"/><Relationship Id="rId4" Type="http://schemas.openxmlformats.org/officeDocument/2006/relationships/image" Target="../media/image3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%2070%20&#1083;&#1077;&#1090;&#1080;&#1102;%20&#1042;&#1054;&#1042;\&#1084;&#1099;%20&#1087;&#1086;&#1084;&#1085;&#1080;&#1084;!\&#1075;&#1086;&#1090;&#1086;&#1074;&#1072;&#1103;\zhuravli.mp3" TargetMode="Externa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85;&#1072;%20&#1089;&#1072;&#1081;&#1090;\&#1044;&#1077;&#1085;&#1100;%20&#1055;&#1086;&#1073;&#1077;&#1076;&#1099;\kapitulyacia_germany.mp3" TargetMode="External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07963" y="23813"/>
            <a:ext cx="6870701" cy="2390775"/>
          </a:xfrm>
          <a:prstGeom prst="rect">
            <a:avLst/>
          </a:prstGeom>
          <a:noFill/>
        </p:spPr>
      </p:pic>
      <p:sp>
        <p:nvSpPr>
          <p:cNvPr id="1433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4813" y="3357563"/>
            <a:ext cx="4629150" cy="1752600"/>
          </a:xfrm>
        </p:spPr>
        <p:txBody>
          <a:bodyPr/>
          <a:lstStyle/>
          <a:p>
            <a:r>
              <a:rPr lang="ru-RU" i="1" smtClean="0">
                <a:solidFill>
                  <a:srgbClr val="66FF33"/>
                </a:solidFill>
              </a:rPr>
              <a:t>Всем, прошедшим ужасы войны, посвящается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дминистратор\Рабочий стол\война\войнай\Rodina_mat-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-24000" contrast="12000"/>
          </a:blip>
          <a:srcRect/>
          <a:stretch>
            <a:fillRect/>
          </a:stretch>
        </p:blipFill>
        <p:spPr>
          <a:xfrm>
            <a:off x="2484438" y="0"/>
            <a:ext cx="5040312" cy="68580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20_big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>
          <a:xfrm>
            <a:off x="179388" y="188913"/>
            <a:ext cx="8785225" cy="6480175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428625" y="1214438"/>
            <a:ext cx="403383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Ревели чёрные крылья,</a:t>
            </a:r>
          </a:p>
          <a:p>
            <a:pPr marL="342900" indent="-342900"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Свистел ураган свинца,</a:t>
            </a:r>
          </a:p>
          <a:p>
            <a:pPr marL="342900" indent="-342900"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Но парни границу закрыли</a:t>
            </a:r>
          </a:p>
          <a:p>
            <a:pPr marL="342900" indent="-342900"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На собственные сердца.</a:t>
            </a:r>
          </a:p>
        </p:txBody>
      </p:sp>
      <p:pic>
        <p:nvPicPr>
          <p:cNvPr id="8195" name="Picture 7" descr="Пам"/>
          <p:cNvPicPr>
            <a:picLocks noChangeAspect="1" noChangeArrowheads="1"/>
          </p:cNvPicPr>
          <p:nvPr/>
        </p:nvPicPr>
        <p:blipFill>
          <a:blip r:embed="rId2" cstate="print">
            <a:lum bright="-18000" contrast="18000"/>
          </a:blip>
          <a:srcRect/>
          <a:stretch>
            <a:fillRect/>
          </a:stretch>
        </p:blipFill>
        <p:spPr bwMode="auto">
          <a:xfrm>
            <a:off x="4643438" y="188640"/>
            <a:ext cx="3781425" cy="4924698"/>
          </a:xfrm>
          <a:prstGeom prst="rect">
            <a:avLst/>
          </a:prstGeom>
          <a:noFill/>
          <a:ln w="57150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2" name="Picture 6" descr="Каска"/>
          <p:cNvPicPr>
            <a:picLocks noChangeAspect="1" noChangeArrowheads="1"/>
          </p:cNvPicPr>
          <p:nvPr/>
        </p:nvPicPr>
        <p:blipFill>
          <a:blip r:embed="rId3" cstate="print">
            <a:lum bright="-12000" contrast="18000"/>
          </a:blip>
          <a:srcRect/>
          <a:stretch>
            <a:fillRect/>
          </a:stretch>
        </p:blipFill>
        <p:spPr bwMode="auto">
          <a:xfrm>
            <a:off x="6407150" y="4781550"/>
            <a:ext cx="2736850" cy="1887810"/>
          </a:xfrm>
          <a:prstGeom prst="rect">
            <a:avLst/>
          </a:prstGeom>
          <a:noFill/>
          <a:ln w="57150">
            <a:solidFill>
              <a:srgbClr val="A5002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chemeClr val="tx1"/>
                </a:solidFill>
                <a:latin typeface="Arial Black" pitchFamily="34" charset="0"/>
              </a:rPr>
              <a:t>Брестская крепость</a:t>
            </a:r>
          </a:p>
        </p:txBody>
      </p:sp>
      <p:pic>
        <p:nvPicPr>
          <p:cNvPr id="9219" name="Picture 3" descr="брестская крепость">
            <a:hlinkClick r:id="rId2"/>
          </p:cNvPr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125538"/>
            <a:ext cx="4633913" cy="5732462"/>
          </a:xfrm>
        </p:spPr>
      </p:pic>
      <p:sp>
        <p:nvSpPr>
          <p:cNvPr id="922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ru-RU" b="1" i="1" smtClean="0"/>
              <a:t>Я – Брест. Я стою обожженный. </a:t>
            </a:r>
          </a:p>
          <a:p>
            <a:pPr algn="ctr" eaLnBrk="1" hangingPunct="1">
              <a:buFontTx/>
              <a:buNone/>
            </a:pPr>
            <a:r>
              <a:rPr lang="ru-RU" b="1" i="1" smtClean="0"/>
              <a:t>Я бьюсь за солдатскую честь.</a:t>
            </a:r>
          </a:p>
          <a:p>
            <a:pPr algn="ctr" eaLnBrk="1" hangingPunct="1">
              <a:buFontTx/>
              <a:buNone/>
            </a:pPr>
            <a:r>
              <a:rPr lang="ru-RU" b="1" i="1" smtClean="0"/>
              <a:t>И нету здесь, нету сраженных,</a:t>
            </a:r>
          </a:p>
          <a:p>
            <a:pPr algn="ctr" eaLnBrk="1" hangingPunct="1">
              <a:buFontTx/>
              <a:buNone/>
            </a:pPr>
            <a:r>
              <a:rPr lang="ru-RU" b="1" i="1" smtClean="0"/>
              <a:t>Здесь только убитые есть.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980729"/>
            <a:ext cx="568863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Видеоролик песни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«Непрошенная война»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5" descr="kniga-pamyt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14313" y="3929063"/>
            <a:ext cx="54721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 i="1">
                <a:solidFill>
                  <a:srgbClr val="FF0000"/>
                </a:solidFill>
              </a:rPr>
              <a:t>Страница 2</a:t>
            </a:r>
            <a:endParaRPr lang="ru-RU" sz="5400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857500" y="1357313"/>
            <a:ext cx="5890964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i="1" dirty="0" smtClean="0">
                <a:solidFill>
                  <a:srgbClr val="000066"/>
                </a:solidFill>
              </a:rPr>
              <a:t>«Война в истории моей семьи»</a:t>
            </a:r>
            <a:endParaRPr lang="ru-RU" sz="5400" b="1" i="1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4"/>
          <p:cNvSpPr>
            <a:spLocks noChangeArrowheads="1"/>
          </p:cNvSpPr>
          <p:nvPr/>
        </p:nvSpPr>
        <p:spPr bwMode="auto">
          <a:xfrm>
            <a:off x="395288" y="188913"/>
            <a:ext cx="7921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C00000"/>
                </a:solidFill>
              </a:rPr>
              <a:t>День Победы</a:t>
            </a:r>
            <a:r>
              <a:rPr lang="ru-RU" b="1"/>
              <a:t> – главный праздник нашей страны. </a:t>
            </a:r>
            <a:br>
              <a:rPr lang="ru-RU" b="1"/>
            </a:br>
            <a:r>
              <a:rPr lang="ru-RU" b="1"/>
              <a:t> Уходят годы, и все меньше героев живет  рядом с нами. </a:t>
            </a:r>
          </a:p>
          <a:p>
            <a:r>
              <a:rPr lang="ru-RU" b="1"/>
              <a:t>Но остается память, которую  должны хранить для себя,</a:t>
            </a:r>
          </a:p>
          <a:p>
            <a:r>
              <a:rPr lang="ru-RU" b="1"/>
              <a:t>               для наших детей и внуков.</a:t>
            </a:r>
          </a:p>
        </p:txBody>
      </p:sp>
      <p:pic>
        <p:nvPicPr>
          <p:cNvPr id="6" name="Рисунок 5" descr="9mai-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844675"/>
            <a:ext cx="42481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Прямоугольник 6"/>
          <p:cNvSpPr>
            <a:spLocks noChangeArrowheads="1"/>
          </p:cNvSpPr>
          <p:nvPr/>
        </p:nvSpPr>
        <p:spPr bwMode="auto">
          <a:xfrm>
            <a:off x="5076825" y="2492375"/>
            <a:ext cx="3743325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«…Нет в России семьи такой,</a:t>
            </a:r>
            <a:br>
              <a:rPr lang="ru-RU" sz="2000" b="1"/>
            </a:br>
            <a:r>
              <a:rPr lang="ru-RU" sz="2000" b="1"/>
              <a:t>где б не памятен был свой герой.</a:t>
            </a:r>
            <a:br>
              <a:rPr lang="ru-RU" sz="2000" b="1"/>
            </a:br>
            <a:r>
              <a:rPr lang="ru-RU" sz="2000" b="1"/>
              <a:t>И глаза молодых солдат с фотографий увядших глядят.</a:t>
            </a:r>
            <a:br>
              <a:rPr lang="ru-RU" sz="2000" b="1"/>
            </a:br>
            <a:r>
              <a:rPr lang="ru-RU" sz="2000" b="1"/>
              <a:t>Этот взгляд, словно высший суд для ребят,  что сейчас растут.</a:t>
            </a:r>
            <a:br>
              <a:rPr lang="ru-RU" sz="2000" b="1"/>
            </a:br>
            <a:r>
              <a:rPr lang="ru-RU" sz="2000" b="1"/>
              <a:t>И мальчишкам нельзя</a:t>
            </a:r>
            <a:br>
              <a:rPr lang="ru-RU" sz="2000" b="1"/>
            </a:br>
            <a:r>
              <a:rPr lang="ru-RU" sz="2000" b="1"/>
              <a:t>ни солгать, ни обмануть, ни с пути свернуть».</a:t>
            </a: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4" descr="kniga-pamyt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285750" y="4286250"/>
            <a:ext cx="54721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 i="1" dirty="0">
                <a:solidFill>
                  <a:srgbClr val="FF0000"/>
                </a:solidFill>
              </a:rPr>
              <a:t>Страница </a:t>
            </a:r>
            <a:r>
              <a:rPr lang="ru-RU" sz="5400" b="1" i="1" dirty="0" smtClean="0">
                <a:solidFill>
                  <a:srgbClr val="FF0000"/>
                </a:solidFill>
              </a:rPr>
              <a:t>3</a:t>
            </a:r>
            <a:endParaRPr lang="ru-RU" sz="5400" dirty="0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000250" y="1214438"/>
            <a:ext cx="9144000" cy="406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 i="1">
                <a:solidFill>
                  <a:srgbClr val="000000"/>
                </a:solidFill>
              </a:rPr>
              <a:t>«ЧТО </a:t>
            </a:r>
          </a:p>
          <a:p>
            <a:pPr algn="ctr">
              <a:spcBef>
                <a:spcPct val="50000"/>
              </a:spcBef>
            </a:pPr>
            <a:r>
              <a:rPr lang="ru-RU" sz="6000" b="1" i="1">
                <a:solidFill>
                  <a:srgbClr val="000000"/>
                </a:solidFill>
              </a:rPr>
              <a:t>ТАКОЕ </a:t>
            </a:r>
          </a:p>
          <a:p>
            <a:pPr algn="ctr">
              <a:spcBef>
                <a:spcPct val="50000"/>
              </a:spcBef>
            </a:pPr>
            <a:r>
              <a:rPr lang="ru-RU" sz="6000" b="1" i="1">
                <a:solidFill>
                  <a:srgbClr val="000000"/>
                </a:solidFill>
              </a:rPr>
              <a:t>ВОЙНА?</a:t>
            </a:r>
            <a:r>
              <a:rPr lang="ru-RU" sz="7200" b="1" i="1">
                <a:solidFill>
                  <a:srgbClr val="000000"/>
                </a:solidFill>
              </a:rPr>
              <a:t>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6148" name="Picture 4" descr="слайд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/>
          <p:cNvPicPr>
            <a:picLocks noChangeAspect="1" noChangeArrowheads="1"/>
          </p:cNvPicPr>
          <p:nvPr/>
        </p:nvPicPr>
        <p:blipFill>
          <a:blip r:embed="rId3" cstate="print"/>
          <a:srcRect t="55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8112"/>
          </a:xfrm>
        </p:spPr>
        <p:txBody>
          <a:bodyPr/>
          <a:lstStyle/>
          <a:p>
            <a:pPr eaLnBrk="1" hangingPunct="1"/>
            <a:r>
              <a:rPr lang="ru-RU" sz="6000" b="1" dirty="0" smtClean="0">
                <a:solidFill>
                  <a:srgbClr val="C00000"/>
                </a:solidFill>
              </a:rPr>
              <a:t>     </a:t>
            </a:r>
            <a:r>
              <a:rPr lang="ru-RU" sz="6000" b="1" dirty="0" smtClean="0">
                <a:solidFill>
                  <a:srgbClr val="C00000"/>
                </a:solidFill>
              </a:rPr>
              <a:t> </a:t>
            </a:r>
            <a:r>
              <a:rPr lang="ru-RU" sz="6000" b="1" dirty="0" smtClean="0">
                <a:solidFill>
                  <a:srgbClr val="FFFF00"/>
                </a:solidFill>
              </a:rPr>
              <a:t>Дети и война</a:t>
            </a:r>
          </a:p>
        </p:txBody>
      </p:sp>
      <p:sp>
        <p:nvSpPr>
          <p:cNvPr id="20483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z="2000" b="1" dirty="0" smtClean="0"/>
              <a:t>      </a:t>
            </a:r>
            <a:endParaRPr lang="ru-RU" sz="2000" dirty="0" smtClean="0"/>
          </a:p>
        </p:txBody>
      </p:sp>
      <p:pic>
        <p:nvPicPr>
          <p:cNvPr id="20484" name="Picture 5" descr="C:\Users\rekom\Desktop\d15289fdc9c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14375" y="1285875"/>
            <a:ext cx="3569593" cy="2722563"/>
          </a:xfrm>
          <a:noFill/>
        </p:spPr>
      </p:pic>
      <p:pic>
        <p:nvPicPr>
          <p:cNvPr id="20485" name="Picture 6" descr="C:\Users\rekom\Desktop\05201110pobedapobeda_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221088"/>
            <a:ext cx="3619500" cy="238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C:\Users\rekom\Desktop\100741643_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340768"/>
            <a:ext cx="331236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C:\Users\rekom\Desktop\Str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4149080"/>
            <a:ext cx="3497585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980729"/>
            <a:ext cx="568863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Видеоролик песни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</a:t>
            </a:r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Дети войны</a:t>
            </a:r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»</a:t>
            </a:r>
            <a:endParaRPr lang="ru-RU" sz="44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/>
          <p:cNvPicPr>
            <a:picLocks noChangeAspect="1" noChangeArrowheads="1"/>
          </p:cNvPicPr>
          <p:nvPr/>
        </p:nvPicPr>
        <p:blipFill>
          <a:blip r:embed="rId3" cstate="print"/>
          <a:srcRect l="-1787" t="10974" b="10980"/>
          <a:stretch>
            <a:fillRect/>
          </a:stretch>
        </p:blipFill>
        <p:spPr bwMode="auto">
          <a:xfrm>
            <a:off x="1619250" y="188913"/>
            <a:ext cx="614045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175"/>
            <a:ext cx="9144000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980729"/>
            <a:ext cx="568863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Видеоролик песни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</a:t>
            </a:r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Журавли</a:t>
            </a:r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»</a:t>
            </a:r>
            <a:endParaRPr lang="ru-RU" sz="44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Рисунок 4" descr="kniga-pamyt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214313" y="4357688"/>
            <a:ext cx="54721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 i="1" dirty="0">
                <a:solidFill>
                  <a:srgbClr val="FF0000"/>
                </a:solidFill>
              </a:rPr>
              <a:t>Страница </a:t>
            </a:r>
            <a:r>
              <a:rPr lang="ru-RU" sz="5400" b="1" i="1" dirty="0" smtClean="0">
                <a:solidFill>
                  <a:srgbClr val="FF0000"/>
                </a:solidFill>
              </a:rPr>
              <a:t>4</a:t>
            </a:r>
            <a:endParaRPr lang="ru-RU" sz="5400" dirty="0"/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928688" y="1714500"/>
            <a:ext cx="71278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9600" b="1" i="1" dirty="0">
                <a:solidFill>
                  <a:srgbClr val="FF0000"/>
                </a:solidFill>
              </a:rPr>
              <a:t>«ПОБЕДА»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9mai-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916832"/>
            <a:ext cx="6643734" cy="345638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123728" y="188640"/>
            <a:ext cx="5184576" cy="15410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книга памяти </a:t>
            </a: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40152" y="5157192"/>
            <a:ext cx="28803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Авторы книги:</a:t>
            </a:r>
          </a:p>
          <a:p>
            <a:pPr algn="ctr"/>
            <a:r>
              <a:rPr lang="ru-RU" b="1" dirty="0" smtClean="0">
                <a:solidFill>
                  <a:srgbClr val="00B0F0"/>
                </a:solidFill>
              </a:rPr>
              <a:t>учащиеся 2 класса</a:t>
            </a:r>
          </a:p>
          <a:p>
            <a:pPr algn="ctr"/>
            <a:r>
              <a:rPr lang="ru-RU" b="1" dirty="0" smtClean="0">
                <a:solidFill>
                  <a:srgbClr val="00B0F0"/>
                </a:solidFill>
              </a:rPr>
              <a:t>МБОУ ООШ с.Петровка</a:t>
            </a:r>
          </a:p>
          <a:p>
            <a:pPr algn="ctr"/>
            <a:r>
              <a:rPr lang="ru-RU" b="1" dirty="0" err="1" smtClean="0">
                <a:solidFill>
                  <a:srgbClr val="00B0F0"/>
                </a:solidFill>
              </a:rPr>
              <a:t>Грязинского</a:t>
            </a:r>
            <a:r>
              <a:rPr lang="ru-RU" b="1" dirty="0" smtClean="0">
                <a:solidFill>
                  <a:srgbClr val="00B0F0"/>
                </a:solidFill>
              </a:rPr>
              <a:t> района</a:t>
            </a:r>
          </a:p>
          <a:p>
            <a:pPr algn="ctr"/>
            <a:r>
              <a:rPr lang="ru-RU" b="1" dirty="0" smtClean="0">
                <a:solidFill>
                  <a:srgbClr val="00B0F0"/>
                </a:solidFill>
              </a:rPr>
              <a:t>Липецкой области.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6093296"/>
            <a:ext cx="1872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2015 год.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941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/>
          <p:cNvPicPr>
            <a:picLocks noChangeAspect="1" noChangeArrowheads="1"/>
          </p:cNvPicPr>
          <p:nvPr/>
        </p:nvPicPr>
        <p:blipFill>
          <a:blip r:embed="rId3" cstate="print"/>
          <a:srcRect l="51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428625" y="1928813"/>
            <a:ext cx="3132138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ЗНАМЯ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ПОБЕДЫ</a:t>
            </a:r>
          </a:p>
        </p:txBody>
      </p:sp>
      <p:pic>
        <p:nvPicPr>
          <p:cNvPr id="4505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8" y="0"/>
            <a:ext cx="4643437" cy="684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3" descr="Чернозёмочки Стр.2 :: Чижовский плацдарм/ Ротонда :: Земляки - сестры :: Дамский клуб LAD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1989138"/>
            <a:ext cx="39624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Рисунок 4" descr="Фото без названия - город воинской славы ЕЛЕЦ - В ГОРОДЕ.R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8913"/>
            <a:ext cx="4859338" cy="445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2" descr="http://lg.lpgzt.ru/photo/theme/10/18246/mai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6013" y="4437063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9" name="Text Box 9"/>
          <p:cNvSpPr txBox="1">
            <a:spLocks noChangeArrowheads="1"/>
          </p:cNvSpPr>
          <p:nvPr/>
        </p:nvSpPr>
        <p:spPr bwMode="auto">
          <a:xfrm>
            <a:off x="-252413" y="549275"/>
            <a:ext cx="96853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24 июня 1945 г.  в Москве состоялся Парад Победы </a:t>
            </a:r>
          </a:p>
        </p:txBody>
      </p:sp>
      <p:pic>
        <p:nvPicPr>
          <p:cNvPr id="44035" name="Picture 16" descr="Картинка 3 из 21539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1196975"/>
            <a:ext cx="5616575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42" name="Picture 18" descr="Картинка 71 из 21539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650" y="1125538"/>
            <a:ext cx="7885113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44" name="Picture 20" descr="Картинка 73 из 21539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4213" y="1125538"/>
            <a:ext cx="7777162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3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52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2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52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52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5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smtClean="0"/>
              <a:t>Минута молчания</a:t>
            </a:r>
          </a:p>
        </p:txBody>
      </p:sp>
      <p:pic>
        <p:nvPicPr>
          <p:cNvPr id="28674" name="Содержимое 3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8675" name="Прямоугольник 4"/>
          <p:cNvSpPr>
            <a:spLocks noChangeArrowheads="1"/>
          </p:cNvSpPr>
          <p:nvPr/>
        </p:nvSpPr>
        <p:spPr bwMode="auto">
          <a:xfrm>
            <a:off x="214313" y="5357813"/>
            <a:ext cx="56546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>
                <a:latin typeface="Calibri" pitchFamily="34" charset="0"/>
              </a:rPr>
              <a:t>Минута молчания</a:t>
            </a:r>
            <a:endParaRPr lang="ru-RU" sz="5400">
              <a:latin typeface="Calibri" pitchFamily="34" charset="0"/>
            </a:endParaRPr>
          </a:p>
        </p:txBody>
      </p:sp>
      <p:pic>
        <p:nvPicPr>
          <p:cNvPr id="6" name="zhuravl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72438" y="5786438"/>
            <a:ext cx="1071562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5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Прямоугольник 4"/>
          <p:cNvSpPr>
            <a:spLocks noChangeArrowheads="1"/>
          </p:cNvSpPr>
          <p:nvPr/>
        </p:nvSpPr>
        <p:spPr bwMode="auto">
          <a:xfrm>
            <a:off x="4572000" y="0"/>
            <a:ext cx="4572000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FFFF00"/>
                </a:solidFill>
                <a:latin typeface="Calibri" pitchFamily="34" charset="0"/>
              </a:rPr>
              <a:t>Приспустите знамена</a:t>
            </a:r>
          </a:p>
          <a:p>
            <a:r>
              <a:rPr lang="ru-RU" sz="3600">
                <a:solidFill>
                  <a:srgbClr val="FFFF00"/>
                </a:solidFill>
                <a:latin typeface="Calibri" pitchFamily="34" charset="0"/>
              </a:rPr>
              <a:t>Святой тишины-</a:t>
            </a:r>
          </a:p>
          <a:p>
            <a:r>
              <a:rPr lang="ru-RU" sz="3600">
                <a:solidFill>
                  <a:srgbClr val="FFFF00"/>
                </a:solidFill>
                <a:latin typeface="Calibri" pitchFamily="34" charset="0"/>
              </a:rPr>
              <a:t>Назовем поименно</a:t>
            </a:r>
          </a:p>
          <a:p>
            <a:r>
              <a:rPr lang="ru-RU" sz="3600">
                <a:solidFill>
                  <a:srgbClr val="FFFF00"/>
                </a:solidFill>
                <a:latin typeface="Calibri" pitchFamily="34" charset="0"/>
              </a:rPr>
              <a:t>Всех героев</a:t>
            </a:r>
          </a:p>
          <a:p>
            <a:r>
              <a:rPr lang="ru-RU" sz="3600">
                <a:solidFill>
                  <a:srgbClr val="FFFF00"/>
                </a:solidFill>
                <a:latin typeface="Calibri" pitchFamily="34" charset="0"/>
              </a:rPr>
              <a:t>Каждой войны.</a:t>
            </a:r>
          </a:p>
          <a:p>
            <a:r>
              <a:rPr lang="ru-RU" sz="3600">
                <a:solidFill>
                  <a:srgbClr val="FFFF00"/>
                </a:solidFill>
                <a:latin typeface="Calibri" pitchFamily="34" charset="0"/>
              </a:rPr>
              <a:t>Пусть и в песне, и в гимне</a:t>
            </a:r>
          </a:p>
          <a:p>
            <a:r>
              <a:rPr lang="ru-RU" sz="3600">
                <a:solidFill>
                  <a:srgbClr val="FFFF00"/>
                </a:solidFill>
                <a:latin typeface="Calibri" pitchFamily="34" charset="0"/>
              </a:rPr>
              <a:t>Их дела не умрут-</a:t>
            </a:r>
          </a:p>
          <a:p>
            <a:r>
              <a:rPr lang="ru-RU" sz="3600">
                <a:solidFill>
                  <a:srgbClr val="FFFF00"/>
                </a:solidFill>
                <a:latin typeface="Calibri" pitchFamily="34" charset="0"/>
              </a:rPr>
              <a:t>Смертью храбрых не гибнут,</a:t>
            </a:r>
          </a:p>
          <a:p>
            <a:r>
              <a:rPr lang="ru-RU" sz="3600">
                <a:solidFill>
                  <a:srgbClr val="FFFF00"/>
                </a:solidFill>
                <a:latin typeface="Calibri" pitchFamily="34" charset="0"/>
              </a:rPr>
              <a:t>Смертью храбрых живут.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smtClean="0"/>
          </a:p>
        </p:txBody>
      </p:sp>
      <p:pic>
        <p:nvPicPr>
          <p:cNvPr id="99331" name="Picture 3" descr="ВЕЧНЫЙ ОГОНЬ_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25400"/>
            <a:ext cx="9144000" cy="6883400"/>
          </a:xfrm>
        </p:spPr>
      </p:pic>
      <p:sp>
        <p:nvSpPr>
          <p:cNvPr id="99332" name="Rectangle 4"/>
          <p:cNvSpPr>
            <a:spLocks noChangeArrowheads="1"/>
          </p:cNvSpPr>
          <p:nvPr/>
        </p:nvSpPr>
        <p:spPr bwMode="auto">
          <a:xfrm>
            <a:off x="1476375" y="188913"/>
            <a:ext cx="6097588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Глядя в вечный огонь – </a:t>
            </a:r>
          </a:p>
          <a:p>
            <a:pPr>
              <a:defRPr/>
            </a:pPr>
            <a:r>
              <a:rPr lang="ru-RU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тихой скорби сиянье – </a:t>
            </a:r>
          </a:p>
          <a:p>
            <a:pPr>
              <a:defRPr/>
            </a:pPr>
            <a:r>
              <a:rPr lang="ru-RU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Ты послушай святую </a:t>
            </a:r>
          </a:p>
          <a:p>
            <a:pPr>
              <a:defRPr/>
            </a:pPr>
            <a:r>
              <a:rPr lang="ru-RU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минуту молчанья...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93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kapitulyacia_german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5" y="4805363"/>
            <a:ext cx="64293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24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47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/>
          <p:cNvPicPr>
            <a:picLocks noChangeAspect="1" noChangeArrowheads="1"/>
          </p:cNvPicPr>
          <p:nvPr/>
        </p:nvPicPr>
        <p:blipFill>
          <a:blip r:embed="rId3" cstate="print"/>
          <a:srcRect l="10820" r="9036"/>
          <a:stretch>
            <a:fillRect/>
          </a:stretch>
        </p:blipFill>
        <p:spPr bwMode="auto">
          <a:xfrm>
            <a:off x="0" y="0"/>
            <a:ext cx="9144000" cy="691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1412776"/>
            <a:ext cx="612068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400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Видеоролик песни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4400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«И всё о той весне увидел я во сне»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4" descr="kniga-pamyt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214313" y="4000500"/>
            <a:ext cx="50720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 i="1">
                <a:solidFill>
                  <a:srgbClr val="FF0000"/>
                </a:solidFill>
              </a:rPr>
              <a:t>Страница 1</a:t>
            </a:r>
            <a:endParaRPr lang="ru-RU" sz="5400"/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4143375" y="1714500"/>
            <a:ext cx="5256213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200" b="1" i="1">
                <a:solidFill>
                  <a:srgbClr val="000000"/>
                </a:solidFill>
              </a:rPr>
              <a:t>«ВОЙНА»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95288" y="593725"/>
            <a:ext cx="8459787" cy="626427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mtClean="0"/>
              <a:t>	</a:t>
            </a:r>
            <a:r>
              <a:rPr lang="ru-RU" sz="3600" smtClean="0"/>
              <a:t>Последним мирным днём 1941 года была суббота. После обычной трудовой недели миллионы советских людей отправились отдыхать. Тишину наступившей ночи, по-летнему тёплой, благоухающей, во многих городах и сёлах нарушали счастливые голоса молодых людей, праздновавших своё вступление во взрослую жизнь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Новая папка (4)\2007_06_22_08_44_40_a1fd7e74437b5ad9dc504ed2628ffff5.jpg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5435600" cy="6858000"/>
          </a:xfrm>
          <a:noFill/>
        </p:spPr>
      </p:pic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5254625" y="476250"/>
            <a:ext cx="3889375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3600" b="1">
                <a:solidFill>
                  <a:srgbClr val="CC0000"/>
                </a:solidFill>
              </a:rPr>
              <a:t>Война!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3600" b="1"/>
              <a:t>22 июня,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3600" b="1"/>
              <a:t>ровно в 4 часа,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3600" b="1"/>
              <a:t>Киев бомбили,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3600" b="1"/>
              <a:t>нам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3600" b="1"/>
              <a:t>объявили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3600" b="1"/>
              <a:t>что началась 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3600" b="1"/>
              <a:t>война</a:t>
            </a:r>
            <a:r>
              <a:rPr lang="ru-RU" sz="3600"/>
              <a:t>...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340769"/>
            <a:ext cx="640871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Видеоролик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4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«Сообщение Левитана о начале войны»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265</Words>
  <Application>Microsoft Office PowerPoint</Application>
  <PresentationFormat>Экран (4:3)</PresentationFormat>
  <Paragraphs>94</Paragraphs>
  <Slides>39</Slides>
  <Notes>23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Брестская крепость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      Дети и война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Минута молчания</vt:lpstr>
      <vt:lpstr>Слайд 35</vt:lpstr>
      <vt:lpstr>Слайд 36</vt:lpstr>
      <vt:lpstr>Слайд 37</vt:lpstr>
      <vt:lpstr>Слайд 38</vt:lpstr>
      <vt:lpstr>Слайд 39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дом</cp:lastModifiedBy>
  <cp:revision>39</cp:revision>
  <dcterms:created xsi:type="dcterms:W3CDTF">2011-03-29T15:23:40Z</dcterms:created>
  <dcterms:modified xsi:type="dcterms:W3CDTF">2015-04-29T17:53:49Z</dcterms:modified>
</cp:coreProperties>
</file>