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8" r:id="rId2"/>
    <p:sldId id="283" r:id="rId3"/>
    <p:sldId id="259" r:id="rId4"/>
    <p:sldId id="277" r:id="rId5"/>
    <p:sldId id="260" r:id="rId6"/>
    <p:sldId id="266" r:id="rId7"/>
    <p:sldId id="261" r:id="rId8"/>
    <p:sldId id="267" r:id="rId9"/>
    <p:sldId id="284" r:id="rId10"/>
    <p:sldId id="270" r:id="rId11"/>
    <p:sldId id="292" r:id="rId12"/>
    <p:sldId id="288" r:id="rId13"/>
    <p:sldId id="289" r:id="rId14"/>
    <p:sldId id="269" r:id="rId15"/>
    <p:sldId id="282" r:id="rId16"/>
    <p:sldId id="291" r:id="rId17"/>
    <p:sldId id="285" r:id="rId18"/>
    <p:sldId id="271" r:id="rId19"/>
    <p:sldId id="279" r:id="rId20"/>
    <p:sldId id="265" r:id="rId21"/>
    <p:sldId id="272" r:id="rId22"/>
    <p:sldId id="287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89" autoAdjust="0"/>
  </p:normalViewPr>
  <p:slideViewPr>
    <p:cSldViewPr>
      <p:cViewPr varScale="1">
        <p:scale>
          <a:sx n="94" d="100"/>
          <a:sy n="94" d="100"/>
        </p:scale>
        <p:origin x="119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82568E-7B8D-49EE-8421-D0F2FC4B5658}" type="datetimeFigureOut">
              <a:rPr lang="ru-RU" smtClean="0"/>
              <a:pPr/>
              <a:t>30.01.2020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D447D1-2206-4D7B-AC42-EA5EF71E339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59450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D447D1-2206-4D7B-AC42-EA5EF71E339F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71278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D447D1-2206-4D7B-AC42-EA5EF71E339F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93361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11" Type="http://schemas.openxmlformats.org/officeDocument/2006/relationships/image" Target="../media/image18.jpeg"/><Relationship Id="rId5" Type="http://schemas.openxmlformats.org/officeDocument/2006/relationships/image" Target="../media/image12.jpeg"/><Relationship Id="rId10" Type="http://schemas.openxmlformats.org/officeDocument/2006/relationships/image" Target="../media/image17.jpeg"/><Relationship Id="rId4" Type="http://schemas.openxmlformats.org/officeDocument/2006/relationships/image" Target="../media/image11.jpeg"/><Relationship Id="rId9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10" Type="http://schemas.openxmlformats.org/officeDocument/2006/relationships/image" Target="../media/image30.png"/><Relationship Id="rId4" Type="http://schemas.openxmlformats.org/officeDocument/2006/relationships/image" Target="../media/image24.jpg"/><Relationship Id="rId9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11" Type="http://schemas.openxmlformats.org/officeDocument/2006/relationships/image" Target="../media/image40.png"/><Relationship Id="rId5" Type="http://schemas.openxmlformats.org/officeDocument/2006/relationships/image" Target="../media/image34.jpeg"/><Relationship Id="rId10" Type="http://schemas.openxmlformats.org/officeDocument/2006/relationships/image" Target="../media/image39.png"/><Relationship Id="rId4" Type="http://schemas.openxmlformats.org/officeDocument/2006/relationships/image" Target="../media/image33.jpeg"/><Relationship Id="rId9" Type="http://schemas.openxmlformats.org/officeDocument/2006/relationships/image" Target="../media/image3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jpeg"/><Relationship Id="rId3" Type="http://schemas.openxmlformats.org/officeDocument/2006/relationships/image" Target="../media/image53.png"/><Relationship Id="rId7" Type="http://schemas.openxmlformats.org/officeDocument/2006/relationships/image" Target="../media/image5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10" Type="http://schemas.openxmlformats.org/officeDocument/2006/relationships/image" Target="../media/image60.jpeg"/><Relationship Id="rId4" Type="http://schemas.openxmlformats.org/officeDocument/2006/relationships/image" Target="../media/image54.png"/><Relationship Id="rId9" Type="http://schemas.openxmlformats.org/officeDocument/2006/relationships/image" Target="../media/image59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332656"/>
            <a:ext cx="7128792" cy="381700"/>
          </a:xfrm>
        </p:spPr>
        <p:txBody>
          <a:bodyPr>
            <a:normAutofit fontScale="90000"/>
          </a:bodyPr>
          <a:lstStyle/>
          <a:p>
            <a:r>
              <a:rPr lang="ru-RU" sz="2000" u="sng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Визитная карточка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:</a:t>
            </a:r>
            <a:endParaRPr lang="ru-RU" sz="2000" dirty="0">
              <a:solidFill>
                <a:schemeClr val="accent2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14678" y="1988840"/>
            <a:ext cx="5677802" cy="4869160"/>
          </a:xfrm>
        </p:spPr>
        <p:txBody>
          <a:bodyPr>
            <a:normAutofit/>
          </a:bodyPr>
          <a:lstStyle/>
          <a:p>
            <a:pPr marL="0" indent="0" algn="ctr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b="1" dirty="0" smtClean="0">
                <a:solidFill>
                  <a:srgbClr val="C00000"/>
                </a:solidFill>
                <a:latin typeface="Arial Black" pitchFamily="34" charset="0"/>
                <a:cs typeface="Khmer UI" pitchFamily="34" charset="0"/>
              </a:rPr>
              <a:t>Маркова </a:t>
            </a:r>
          </a:p>
          <a:p>
            <a:pPr marL="0" indent="0" algn="ctr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b="1" dirty="0" smtClean="0">
                <a:solidFill>
                  <a:srgbClr val="C00000"/>
                </a:solidFill>
                <a:latin typeface="Arial Black" pitchFamily="34" charset="0"/>
                <a:cs typeface="Khmer UI" pitchFamily="34" charset="0"/>
              </a:rPr>
              <a:t>Елена Николаевна</a:t>
            </a:r>
          </a:p>
          <a:p>
            <a:pPr marL="0" indent="0" algn="ctr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24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Образование: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высшее</a:t>
            </a:r>
          </a:p>
          <a:p>
            <a:pPr marL="0" indent="0" algn="ctr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24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Стаж работы:</a:t>
            </a:r>
            <a:r>
              <a:rPr lang="ru-RU" sz="24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10 лет</a:t>
            </a:r>
          </a:p>
          <a:p>
            <a:pPr marL="0" indent="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endParaRPr lang="ru-RU" sz="2200" b="1" u="sng" dirty="0" smtClean="0">
              <a:solidFill>
                <a:srgbClr val="7030A0"/>
              </a:solidFill>
              <a:latin typeface="Arial Black" pitchFamily="34" charset="0"/>
              <a:cs typeface="Times New Roman" pitchFamily="18" charset="0"/>
            </a:endParaRPr>
          </a:p>
          <a:p>
            <a:pPr marL="0" indent="0" algn="ctr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2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Профессиональное кредо: </a:t>
            </a:r>
          </a:p>
          <a:p>
            <a:pPr marL="0" indent="0" algn="ctr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19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«Лучший способ воспитания детей – </a:t>
            </a:r>
          </a:p>
          <a:p>
            <a:pPr marL="0" indent="0" algn="ctr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19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любовь и личный пример…»</a:t>
            </a:r>
          </a:p>
          <a:p>
            <a:pPr algn="ctr"/>
            <a:endParaRPr lang="ru-RU" dirty="0"/>
          </a:p>
        </p:txBody>
      </p:sp>
      <p:pic>
        <p:nvPicPr>
          <p:cNvPr id="5" name="Рисунок 4" descr="http://uld3.mycdn.me/image?id=595720030261&amp;bid=595720030261&amp;t=0&amp;plc=WEB&amp;tkn=X9QvaEHsrPHlfI2u7lrSJBVr7lI"/>
          <p:cNvPicPr/>
          <p:nvPr/>
        </p:nvPicPr>
        <p:blipFill rotWithShape="1">
          <a:blip r:embed="rId2" cstate="print"/>
          <a:srcRect l="15224" t="1923" r="21315" b="8333"/>
          <a:stretch/>
        </p:blipFill>
        <p:spPr bwMode="auto">
          <a:xfrm>
            <a:off x="464269" y="2348880"/>
            <a:ext cx="2595563" cy="2951163"/>
          </a:xfrm>
          <a:prstGeom prst="rect">
            <a:avLst/>
          </a:prstGeom>
          <a:ln/>
          <a:ex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pic>
      <p:sp>
        <p:nvSpPr>
          <p:cNvPr id="6" name="Прямоугольник 5"/>
          <p:cNvSpPr/>
          <p:nvPr/>
        </p:nvSpPr>
        <p:spPr>
          <a:xfrm>
            <a:off x="214282" y="714356"/>
            <a:ext cx="692948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практических достижений профессиональной деятельности воспитателя </a:t>
            </a:r>
          </a:p>
          <a:p>
            <a:pPr algn="ctr">
              <a:defRPr/>
            </a:pPr>
            <a:r>
              <a:rPr lang="ru-RU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МБДОУ детский сад  «Лучик» городского округа город Бор </a:t>
            </a:r>
            <a:endParaRPr lang="ru-RU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03201"/>
            <a:ext cx="6923112" cy="511156"/>
          </a:xfrm>
        </p:spPr>
        <p:txBody>
          <a:bodyPr>
            <a:noAutofit/>
          </a:bodyPr>
          <a:lstStyle/>
          <a:p>
            <a:r>
              <a:rPr lang="ru-RU" sz="1800" u="sng" dirty="0" smtClean="0">
                <a:solidFill>
                  <a:srgbClr val="FF0000"/>
                </a:solidFill>
                <a:latin typeface="Arial Black" pitchFamily="34" charset="0"/>
              </a:rPr>
              <a:t>Деятельностный аспект формирования личностного вклада педагога в развития образования:</a:t>
            </a:r>
            <a:endParaRPr lang="ru-RU" sz="1800" u="sng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2050" name="Picture 2" descr="C:\Users\yadro\Desktop\флешка\IMG_20191023_09143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167" y="1462734"/>
            <a:ext cx="2160241" cy="199171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pic>
      <p:pic>
        <p:nvPicPr>
          <p:cNvPr id="9218" name="Picture 2" descr="http://luchik-bor.ru/wp-content/gallery/d0bcd0b5d181d18fd187d0bdd0b8d0ba-d0bfd0be-d0bfd0b4d0b4-2019/4F79ACF3-ACEF-44E6-BD2D-47B5FF5EA666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87821" y="1498388"/>
            <a:ext cx="2402399" cy="1946686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2114262" y="932475"/>
            <a:ext cx="36295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u="sng" dirty="0" smtClean="0">
                <a:solidFill>
                  <a:srgbClr val="C00000"/>
                </a:solidFill>
                <a:latin typeface="Arial Black" panose="020B0A04020102020204" pitchFamily="34" charset="0"/>
                <a:cs typeface="Times New Roman" pitchFamily="18" charset="0"/>
              </a:rPr>
              <a:t>Встреча с инспектором ГБДД</a:t>
            </a:r>
            <a:endParaRPr lang="ru-RU" sz="1600" u="sng" dirty="0">
              <a:solidFill>
                <a:srgbClr val="C00000"/>
              </a:solidFill>
              <a:latin typeface="Arial Black" panose="020B0A04020102020204" pitchFamily="34" charset="0"/>
              <a:cs typeface="Times New Roman" pitchFamily="18" charset="0"/>
            </a:endParaRPr>
          </a:p>
        </p:txBody>
      </p:sp>
      <p:pic>
        <p:nvPicPr>
          <p:cNvPr id="9220" name="Picture 4" descr="http://luchik-bor.ru/wp-content/gallery/d0bcd0b5d181d18fd187d0bdd0b8d0ba-d0bfd0be-d0bfd0b4d0b4-2019/6400B808-5604-4600-B977-314CB33136C2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14265" y="4823462"/>
            <a:ext cx="1246176" cy="1383397"/>
          </a:xfrm>
          <a:prstGeom prst="rect">
            <a:avLst/>
          </a:prstGeom>
          <a:noFill/>
          <a:ln w="19050">
            <a:solidFill>
              <a:srgbClr val="00B0F0"/>
            </a:solidFill>
          </a:ln>
        </p:spPr>
      </p:pic>
      <p:pic>
        <p:nvPicPr>
          <p:cNvPr id="9222" name="Picture 6" descr="http://luchik-bor.ru/wp-content/gallery/d0bcd0b5d181d18fd187d0bdd0b8d0ba-d0bfd0be-d0bfd0b4d0b4-2019/8CF361C7-1818-45B3-A08B-1DA73FD4A5AF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30487" y="3557916"/>
            <a:ext cx="1229954" cy="1178119"/>
          </a:xfrm>
          <a:prstGeom prst="rect">
            <a:avLst/>
          </a:prstGeom>
          <a:noFill/>
          <a:ln w="19050">
            <a:solidFill>
              <a:srgbClr val="00B0F0"/>
            </a:solidFill>
          </a:ln>
        </p:spPr>
      </p:pic>
      <p:pic>
        <p:nvPicPr>
          <p:cNvPr id="9224" name="Picture 8" descr="http://luchik-bor.ru/wp-content/gallery/d0bcd0b5d181d18fd187d0bdd0b8d0ba-d0bfd0be-d0bfd0b4d0b4-2019/F86BF577-126A-49C5-8852-47F5A63848F9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48064" y="1541047"/>
            <a:ext cx="2476519" cy="1857389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</p:pic>
      <p:sp>
        <p:nvSpPr>
          <p:cNvPr id="15" name="TextBox 14"/>
          <p:cNvSpPr txBox="1"/>
          <p:nvPr/>
        </p:nvSpPr>
        <p:spPr>
          <a:xfrm>
            <a:off x="1757525" y="3635923"/>
            <a:ext cx="20314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u="sng" dirty="0" smtClean="0">
                <a:solidFill>
                  <a:srgbClr val="C00000"/>
                </a:solidFill>
                <a:latin typeface="Arial Black" panose="020B0A04020102020204" pitchFamily="34" charset="0"/>
                <a:cs typeface="Times New Roman" pitchFamily="18" charset="0"/>
              </a:rPr>
              <a:t>Дидактические игры по ПДД</a:t>
            </a:r>
            <a:endParaRPr lang="ru-RU" sz="1600" u="sng" dirty="0">
              <a:solidFill>
                <a:srgbClr val="C00000"/>
              </a:solidFill>
              <a:latin typeface="Arial Black" panose="020B0A04020102020204" pitchFamily="34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08304" y="3470458"/>
            <a:ext cx="1677908" cy="154271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308304" y="5127953"/>
            <a:ext cx="195455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C00000"/>
                </a:solidFill>
                <a:latin typeface="Arial Black" panose="020B0A04020102020204" pitchFamily="34" charset="0"/>
                <a:cs typeface="Times New Roman" pitchFamily="18" charset="0"/>
              </a:rPr>
              <a:t>Экскурсия к пешеходному переходу</a:t>
            </a:r>
            <a:endParaRPr lang="ru-RU" sz="1600" dirty="0">
              <a:solidFill>
                <a:srgbClr val="C00000"/>
              </a:solidFill>
              <a:latin typeface="Arial Black" panose="020B0A04020102020204" pitchFamily="34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617597"/>
            <a:ext cx="1433186" cy="141383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03" y="5151535"/>
            <a:ext cx="1430795" cy="137530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757525" y="4454500"/>
            <a:ext cx="1375789" cy="132815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13" name="Прямоугольник 12"/>
          <p:cNvSpPr/>
          <p:nvPr/>
        </p:nvSpPr>
        <p:spPr>
          <a:xfrm>
            <a:off x="5364088" y="6380274"/>
            <a:ext cx="296587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u="sng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Сюжетно –ролевая игра</a:t>
            </a:r>
            <a:endParaRPr lang="ru-RU" sz="1600" b="1" u="sng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20" name="Picture 2" descr="C:\Users\Пользователь\Desktop\фото для атт\IMG_20180126_135731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929022" y="3702926"/>
            <a:ext cx="1632584" cy="11205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5BD3">
                <a:lumMod val="40000"/>
                <a:lumOff val="60000"/>
              </a:srgb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4" name="Прямоугольник 13"/>
          <p:cNvSpPr/>
          <p:nvPr/>
        </p:nvSpPr>
        <p:spPr>
          <a:xfrm>
            <a:off x="3593213" y="5171163"/>
            <a:ext cx="227226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u="sng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Художественная литература по ПДД</a:t>
            </a:r>
            <a:endParaRPr lang="ru-RU" sz="1600" u="sng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16" name="Стрелка вниз 15"/>
          <p:cNvSpPr/>
          <p:nvPr/>
        </p:nvSpPr>
        <p:spPr>
          <a:xfrm>
            <a:off x="2476132" y="4192595"/>
            <a:ext cx="297141" cy="216024"/>
          </a:xfrm>
          <a:prstGeom prst="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низ 22"/>
          <p:cNvSpPr/>
          <p:nvPr/>
        </p:nvSpPr>
        <p:spPr>
          <a:xfrm rot="10800000">
            <a:off x="8032824" y="4962553"/>
            <a:ext cx="297141" cy="216024"/>
          </a:xfrm>
          <a:prstGeom prst="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низ 23"/>
          <p:cNvSpPr/>
          <p:nvPr/>
        </p:nvSpPr>
        <p:spPr>
          <a:xfrm>
            <a:off x="2362273" y="1236483"/>
            <a:ext cx="297141" cy="216024"/>
          </a:xfrm>
          <a:prstGeom prst="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низ 24"/>
          <p:cNvSpPr/>
          <p:nvPr/>
        </p:nvSpPr>
        <p:spPr>
          <a:xfrm flipV="1">
            <a:off x="4573170" y="4929119"/>
            <a:ext cx="344288" cy="204625"/>
          </a:xfrm>
          <a:prstGeom prst="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трелка вниз 25"/>
          <p:cNvSpPr/>
          <p:nvPr/>
        </p:nvSpPr>
        <p:spPr>
          <a:xfrm rot="10800000">
            <a:off x="6537353" y="6214645"/>
            <a:ext cx="297141" cy="216024"/>
          </a:xfrm>
          <a:prstGeom prst="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332656"/>
            <a:ext cx="62646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u="sng" dirty="0">
                <a:solidFill>
                  <a:srgbClr val="FF0000"/>
                </a:solidFill>
                <a:latin typeface="Arial Black" pitchFamily="34" charset="0"/>
              </a:rPr>
              <a:t>Этапы организации сюжетно – ролевой игры: </a:t>
            </a:r>
            <a:endParaRPr lang="ru-RU" sz="2400" dirty="0"/>
          </a:p>
        </p:txBody>
      </p:sp>
      <p:graphicFrame>
        <p:nvGraphicFramePr>
          <p:cNvPr id="3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00442706"/>
              </p:ext>
            </p:extLst>
          </p:nvPr>
        </p:nvGraphicFramePr>
        <p:xfrm>
          <a:off x="323528" y="1268760"/>
          <a:ext cx="8424936" cy="5396402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2655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46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062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062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834510">
                <a:tc>
                  <a:txBody>
                    <a:bodyPr/>
                    <a:lstStyle/>
                    <a:p>
                      <a:pPr algn="ctr"/>
                      <a:r>
                        <a:rPr lang="ru-RU" u="sng" dirty="0" smtClean="0">
                          <a:solidFill>
                            <a:srgbClr val="FFFF00"/>
                          </a:solidFill>
                        </a:rPr>
                        <a:t>1 этап.</a:t>
                      </a:r>
                    </a:p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Подготовительный.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u="sng" dirty="0" smtClean="0">
                          <a:solidFill>
                            <a:srgbClr val="FFFF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этап. </a:t>
                      </a:r>
                    </a:p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Обогащение,</a:t>
                      </a: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расширение знаний и впечатлений по теме исследования.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u="sng" dirty="0" smtClean="0">
                          <a:solidFill>
                            <a:srgbClr val="FFFF00"/>
                          </a:solidFill>
                        </a:rPr>
                        <a:t>3 этап.</a:t>
                      </a:r>
                    </a:p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Подготовка атрибутов для игр.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u="sng" dirty="0" smtClean="0">
                          <a:solidFill>
                            <a:srgbClr val="FFFF00"/>
                          </a:solidFill>
                        </a:rPr>
                        <a:t>4 этап.</a:t>
                      </a:r>
                    </a:p>
                    <a:p>
                      <a:pPr algn="ctr"/>
                      <a:r>
                        <a:rPr lang="ru-RU" b="0" dirty="0" smtClean="0">
                          <a:solidFill>
                            <a:schemeClr val="bg1"/>
                          </a:solidFill>
                        </a:rPr>
                        <a:t>Сам процесс сюжетно – ролевой игры.</a:t>
                      </a:r>
                      <a:endParaRPr lang="ru-RU" b="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84722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Беседа с детьми по выявлению интереса к проблеме</a:t>
                      </a:r>
                      <a:r>
                        <a:rPr lang="ru-RU" sz="14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безопасного поведения на дороге.</a:t>
                      </a:r>
                    </a:p>
                    <a:p>
                      <a:pPr marL="0" indent="0">
                        <a:buNone/>
                      </a:pPr>
                      <a:endParaRPr lang="ru-RU" sz="1200" b="1" baseline="0" dirty="0" smtClean="0"/>
                    </a:p>
                    <a:p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1.Встреча</a:t>
                      </a:r>
                      <a:r>
                        <a:rPr lang="ru-RU" sz="12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 инспектором ГБДД.</a:t>
                      </a:r>
                    </a:p>
                    <a:p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 Чтение  художественной  литературы ПДД с анализом поступка героев;     3.Интерактивные игры по ПДД, </a:t>
                      </a:r>
                    </a:p>
                    <a:p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 Просмотр</a:t>
                      </a:r>
                      <a:r>
                        <a:rPr lang="ru-RU" sz="12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мультфильмов  по ПДД</a:t>
                      </a:r>
                    </a:p>
                    <a:p>
                      <a:r>
                        <a:rPr lang="ru-RU" sz="12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6.Дидактические игры, подвижные игры по ПДД. </a:t>
                      </a:r>
                      <a:endParaRPr lang="ru-RU" sz="12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2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 В</a:t>
                      </a: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икторины, ситуационные задачи,</a:t>
                      </a:r>
                    </a:p>
                    <a:p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экскурсия по родному селу.</a:t>
                      </a:r>
                      <a:r>
                        <a:rPr lang="ru-RU" sz="12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Создание игровой обстановки:</a:t>
                      </a:r>
                      <a:r>
                        <a:rPr lang="ru-RU" sz="1400" b="1" baseline="0" dirty="0" smtClean="0"/>
                        <a:t> внесение атрибутов, новых игрушек и предметов, предметов - заместителей рассматривание их, изготовление с детьми предметов заместителей, игрушек – самоделок, поделок.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Самостоятельная игра детей. Расширение</a:t>
                      </a:r>
                      <a:r>
                        <a:rPr lang="ru-RU" sz="1400" b="1" baseline="0" dirty="0" smtClean="0"/>
                        <a:t> сюжета игры.</a:t>
                      </a:r>
                      <a:endParaRPr lang="ru-RU" sz="14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9752" y="2132856"/>
            <a:ext cx="530398" cy="40237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5976" y="2132856"/>
            <a:ext cx="530398" cy="40237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2464" y="2132855"/>
            <a:ext cx="530398" cy="402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2985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825" y="274638"/>
            <a:ext cx="8497639" cy="706090"/>
          </a:xfrm>
          <a:solidFill>
            <a:srgbClr val="FFC000"/>
          </a:solidFill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b="1" u="sng" dirty="0" smtClean="0">
                <a:solidFill>
                  <a:srgbClr val="FF0000"/>
                </a:solidFill>
                <a:effectLst/>
                <a:latin typeface="Arial Black" panose="020B0A04020102020204" pitchFamily="34" charset="0"/>
                <a:cs typeface="Calibri" pitchFamily="34" charset="0"/>
              </a:rPr>
              <a:t>Методы и приемы используемые в игре:</a:t>
            </a:r>
            <a:endParaRPr lang="ru-RU" sz="2400" b="1" u="sng" dirty="0">
              <a:solidFill>
                <a:srgbClr val="FF0000"/>
              </a:solidFill>
              <a:latin typeface="Arial Black" panose="020B0A04020102020204" pitchFamily="34" charset="0"/>
              <a:cs typeface="Calibri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0825" y="981075"/>
            <a:ext cx="8642350" cy="5761038"/>
          </a:xfrm>
        </p:spPr>
        <p:txBody>
          <a:bodyPr>
            <a:noAutofit/>
          </a:bodyPr>
          <a:lstStyle/>
          <a:p>
            <a:pPr marL="136525" indent="0" eaLnBrk="1" hangingPunct="1">
              <a:buFont typeface="Wingdings 2" pitchFamily="18" charset="2"/>
              <a:buNone/>
            </a:pPr>
            <a:r>
              <a:rPr lang="ru-RU" sz="2400" b="1" i="1" u="sng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Методы</a:t>
            </a:r>
          </a:p>
          <a:p>
            <a:pPr marL="136525" indent="0" eaLnBrk="1" hangingPunct="1">
              <a:buFont typeface="Wingdings 2" pitchFamily="18" charset="2"/>
              <a:buNone/>
            </a:pPr>
            <a:r>
              <a:rPr lang="ru-RU" sz="2400" b="1" i="1" u="sng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 и приемы:</a:t>
            </a:r>
            <a:r>
              <a:rPr lang="ru-RU" sz="2400" b="1" i="1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</a:p>
          <a:p>
            <a:pPr marL="136525" indent="0" algn="just" eaLnBrk="1" hangingPunct="1"/>
            <a:endParaRPr lang="ru-RU" sz="2000" b="1" i="1" smtClean="0">
              <a:solidFill>
                <a:srgbClr val="382971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85720" y="1100139"/>
          <a:ext cx="8461405" cy="5615007"/>
        </p:xfrm>
        <a:graphic>
          <a:graphicData uri="http://schemas.openxmlformats.org/drawingml/2006/table">
            <a:tbl>
              <a:tblPr/>
              <a:tblGrid>
                <a:gridCol w="84614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9162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8297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1. Индивидуальная игра воспитателя с ребенком, при этом воспитатель исполняет главную роль;</a:t>
                      </a:r>
                    </a:p>
                  </a:txBody>
                  <a:tcPr marL="91431" marR="91431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168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38297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2. Внесение образных игрушек;</a:t>
                      </a:r>
                    </a:p>
                  </a:txBody>
                  <a:tcPr marL="91431" marR="91431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6D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168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38297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3. Прием параллельной игры;</a:t>
                      </a:r>
                    </a:p>
                  </a:txBody>
                  <a:tcPr marL="91431" marR="91431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168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38297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4. Прием ролевой игры с продолжением;</a:t>
                      </a:r>
                    </a:p>
                  </a:txBody>
                  <a:tcPr marL="91431" marR="91431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6D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9162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38297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5. Активизирующее общение взрослого с детьми в процессе их игры;</a:t>
                      </a:r>
                    </a:p>
                  </a:txBody>
                  <a:tcPr marL="91431" marR="91431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9128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8297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7. Обыгрывание с помощью кукол сюжетов,</a:t>
                      </a:r>
                    </a:p>
                  </a:txBody>
                  <a:tcPr marL="91431" marR="91431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1168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38297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8. Разыгрывание с детьми воображаемых ситуаций;</a:t>
                      </a:r>
                    </a:p>
                  </a:txBody>
                  <a:tcPr marL="91431" marR="91431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6D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1168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38297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9. Проблемные ситуации;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91431" marR="91431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106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38297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10. Творческие задания;</a:t>
                      </a:r>
                    </a:p>
                  </a:txBody>
                  <a:tcPr marL="91431" marR="91431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6D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8713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8297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11.Моделирование (карты-схемы, алгоритмы, схемы построения ролевого диалога).</a:t>
                      </a:r>
                    </a:p>
                  </a:txBody>
                  <a:tcPr marL="91431" marR="91431"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3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4952" y="-11410"/>
            <a:ext cx="2692991" cy="1044907"/>
          </a:xfrm>
        </p:spPr>
        <p:txBody>
          <a:bodyPr>
            <a:normAutofit/>
          </a:bodyPr>
          <a:lstStyle/>
          <a:p>
            <a:endParaRPr lang="ru-RU" sz="2800" b="1" u="sng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101" y="-6217174"/>
            <a:ext cx="5496011" cy="388553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571" y="4392257"/>
            <a:ext cx="1914404" cy="213014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7321" y="3524699"/>
            <a:ext cx="1956693" cy="14966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143" y="235269"/>
            <a:ext cx="1932681" cy="141718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7321" y="5252933"/>
            <a:ext cx="1956693" cy="14675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7"/>
          <a:srcRect r="50200"/>
          <a:stretch/>
        </p:blipFill>
        <p:spPr>
          <a:xfrm>
            <a:off x="5177075" y="286187"/>
            <a:ext cx="2135932" cy="3844969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078"/>
          <a:stretch/>
        </p:blipFill>
        <p:spPr>
          <a:xfrm>
            <a:off x="5580112" y="4770586"/>
            <a:ext cx="3112217" cy="171086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858" y="1163282"/>
            <a:ext cx="2158153" cy="196110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831823" y="1846969"/>
            <a:ext cx="2097694" cy="148764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61" name="Прямоугольник 60"/>
          <p:cNvSpPr/>
          <p:nvPr/>
        </p:nvSpPr>
        <p:spPr>
          <a:xfrm>
            <a:off x="270606" y="3500357"/>
            <a:ext cx="1531953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12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«Рейсовый автобус»</a:t>
            </a:r>
            <a:endParaRPr lang="ru-RU" sz="1200" b="1" dirty="0">
              <a:solidFill>
                <a:srgbClr val="FFFF00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2832106" y="1375459"/>
            <a:ext cx="1956691" cy="27699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12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«Автостоянка»</a:t>
            </a:r>
            <a:endParaRPr lang="ru-RU" sz="1200" b="1" dirty="0">
              <a:solidFill>
                <a:srgbClr val="FFFF00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2843212" y="4911808"/>
            <a:ext cx="1980802" cy="27699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12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«Автозаправка»</a:t>
            </a:r>
            <a:endParaRPr lang="ru-RU" sz="1200" b="1" dirty="0">
              <a:solidFill>
                <a:srgbClr val="FFFF00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2816144" y="3080221"/>
            <a:ext cx="1956691" cy="27699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12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«Автомастерская»</a:t>
            </a:r>
            <a:endParaRPr lang="ru-RU" sz="1200" b="1" dirty="0">
              <a:solidFill>
                <a:srgbClr val="FFFF00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74" name="Прямоугольник 73"/>
          <p:cNvSpPr/>
          <p:nvPr/>
        </p:nvSpPr>
        <p:spPr>
          <a:xfrm>
            <a:off x="2843212" y="6398054"/>
            <a:ext cx="1956691" cy="27699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12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«Дорожные спасатели»</a:t>
            </a:r>
            <a:endParaRPr lang="ru-RU" sz="1200" b="1" dirty="0">
              <a:solidFill>
                <a:srgbClr val="FFFF00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6033424" y="4161424"/>
            <a:ext cx="2205591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12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«Едем в гости к Маше на день рождение»</a:t>
            </a:r>
            <a:endParaRPr lang="ru-RU" sz="1200" b="1" dirty="0">
              <a:solidFill>
                <a:srgbClr val="FFFF00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100392" y="1600201"/>
            <a:ext cx="586408" cy="1396751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348631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8786842" cy="1354162"/>
          </a:xfrm>
        </p:spPr>
        <p:txBody>
          <a:bodyPr>
            <a:noAutofit/>
          </a:bodyPr>
          <a:lstStyle/>
          <a:p>
            <a:r>
              <a:rPr lang="ru-RU" sz="2000" b="1" u="sng" dirty="0" smtClean="0">
                <a:solidFill>
                  <a:srgbClr val="FF0000"/>
                </a:solidFill>
                <a:latin typeface="Arial Black" pitchFamily="34" charset="0"/>
              </a:rPr>
              <a:t>Деятельностный аспект формирования личностного  вклада педагога развитие образования</a:t>
            </a:r>
            <a:r>
              <a:rPr lang="ru-RU" sz="2000" u="sng" dirty="0" smtClean="0">
                <a:solidFill>
                  <a:srgbClr val="FF0000"/>
                </a:solidFill>
              </a:rPr>
              <a:t>:</a:t>
            </a:r>
            <a:br>
              <a:rPr lang="ru-RU" sz="2000" u="sng" dirty="0" smtClean="0">
                <a:solidFill>
                  <a:srgbClr val="FF0000"/>
                </a:solidFill>
              </a:rPr>
            </a:br>
            <a:r>
              <a:rPr lang="ru-RU" sz="2000" u="sng" dirty="0" smtClean="0">
                <a:solidFill>
                  <a:srgbClr val="FF0000"/>
                </a:solidFill>
              </a:rPr>
              <a:t/>
            </a:r>
            <a:br>
              <a:rPr lang="ru-RU" sz="2000" u="sng" dirty="0" smtClean="0">
                <a:solidFill>
                  <a:srgbClr val="FF0000"/>
                </a:solidFill>
              </a:rPr>
            </a:br>
            <a:r>
              <a:rPr lang="ru-RU" sz="1800" dirty="0" smtClean="0">
                <a:solidFill>
                  <a:srgbClr val="C00000"/>
                </a:solidFill>
                <a:latin typeface="Arial Black" pitchFamily="34" charset="0"/>
              </a:rPr>
              <a:t>Организация предметно – пространственной  </a:t>
            </a:r>
            <a:br>
              <a:rPr lang="ru-RU" sz="1800" dirty="0" smtClean="0">
                <a:solidFill>
                  <a:srgbClr val="C00000"/>
                </a:solidFill>
                <a:latin typeface="Arial Black" pitchFamily="34" charset="0"/>
              </a:rPr>
            </a:br>
            <a:r>
              <a:rPr lang="ru-RU" sz="1800" dirty="0" smtClean="0">
                <a:solidFill>
                  <a:srgbClr val="C00000"/>
                </a:solidFill>
                <a:latin typeface="Arial Black" pitchFamily="34" charset="0"/>
              </a:rPr>
              <a:t>развивающей среды:</a:t>
            </a:r>
            <a:r>
              <a:rPr lang="ru-RU" sz="2400" u="sng" dirty="0" smtClean="0">
                <a:solidFill>
                  <a:srgbClr val="C00000"/>
                </a:solidFill>
                <a:latin typeface="Arial Black" pitchFamily="34" charset="0"/>
              </a:rPr>
              <a:t/>
            </a:r>
            <a:br>
              <a:rPr lang="ru-RU" sz="2400" u="sng" dirty="0" smtClean="0">
                <a:solidFill>
                  <a:srgbClr val="C00000"/>
                </a:solidFill>
                <a:latin typeface="Arial Black" pitchFamily="34" charset="0"/>
              </a:rPr>
            </a:br>
            <a:endParaRPr lang="ru-RU" sz="2400" u="sng" dirty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1026" name="Picture 2" descr="C:\Users\yadro\Desktop\флешка\IMG_20191023_0728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9648" y="1298602"/>
            <a:ext cx="2714644" cy="1888448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pic>
        <p:nvPicPr>
          <p:cNvPr id="1027" name="Picture 3" descr="C:\Users\yadro\Desktop\флешка\IMG_20191023_07284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3636" y="1571612"/>
            <a:ext cx="2728471" cy="1871068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pic>
        <p:nvPicPr>
          <p:cNvPr id="11" name="Picture 5" descr="G:\ФОТО\Наша группа\03112016652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43" y="3304604"/>
            <a:ext cx="2500331" cy="1875248"/>
          </a:xfrm>
          <a:prstGeom prst="rect">
            <a:avLst/>
          </a:prstGeom>
          <a:ln/>
          <a:extLst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pic>
        <p:nvPicPr>
          <p:cNvPr id="10242" name="Picture 2" descr="https://ped-kopilka.ru/upload/blogs/e8897d8f06cdfe97b11a15a6ba89e4e3.jpg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72330" y="5009453"/>
            <a:ext cx="2000232" cy="1705695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pic>
        <p:nvPicPr>
          <p:cNvPr id="1028" name="Picture 4" descr="C:\Users\yadro\Desktop\флешка\IMG_20190729_11074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00578" y="1675777"/>
            <a:ext cx="2500330" cy="1875248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pic>
        <p:nvPicPr>
          <p:cNvPr id="14" name="Picture 6" descr="C:\Users\yadro\Desktop\флешка\IMG_2027.jf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437154" y="3560772"/>
            <a:ext cx="1402621" cy="1332159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sp>
        <p:nvSpPr>
          <p:cNvPr id="9" name="TextBox 8"/>
          <p:cNvSpPr txBox="1"/>
          <p:nvPr/>
        </p:nvSpPr>
        <p:spPr>
          <a:xfrm>
            <a:off x="3071802" y="3929066"/>
            <a:ext cx="22579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Атрибуты к играм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 descr="http://900igr.net/up/datai/64390/0016-036-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786446" y="3599482"/>
            <a:ext cx="1480190" cy="1267373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803468" y="4509120"/>
            <a:ext cx="1980877" cy="1701531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932040" y="5006761"/>
            <a:ext cx="2016224" cy="172007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48452" y="5297406"/>
            <a:ext cx="1587446" cy="1483378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7670086" cy="868346"/>
          </a:xfrm>
        </p:spPr>
        <p:txBody>
          <a:bodyPr>
            <a:normAutofit fontScale="90000"/>
          </a:bodyPr>
          <a:lstStyle/>
          <a:p>
            <a:r>
              <a:rPr lang="ru-RU" sz="2000" u="sng" dirty="0" err="1">
                <a:solidFill>
                  <a:srgbClr val="FF0000"/>
                </a:solidFill>
                <a:latin typeface="Arial Black" pitchFamily="34" charset="0"/>
              </a:rPr>
              <a:t>Деятельностный</a:t>
            </a:r>
            <a:r>
              <a:rPr lang="ru-RU" sz="2000" u="sng" dirty="0">
                <a:solidFill>
                  <a:srgbClr val="FF0000"/>
                </a:solidFill>
                <a:latin typeface="Arial Black" pitchFamily="34" charset="0"/>
              </a:rPr>
              <a:t> аспект формирования личностного вклада педагога в развития образования: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u="sng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   Развлечение «В стране дорожных знаков».</a:t>
            </a:r>
          </a:p>
          <a:p>
            <a:pPr marL="0" indent="0">
              <a:buNone/>
            </a:pPr>
            <a:endParaRPr lang="ru-RU" sz="20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4714884"/>
            <a:ext cx="2509070" cy="194250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364" y="4786322"/>
            <a:ext cx="2500330" cy="187524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pic>
      <p:pic>
        <p:nvPicPr>
          <p:cNvPr id="7172" name="Picture 4" descr="http://luchik-bor.ru/wp-content/uploads/2018/07/IMG_434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1714488"/>
            <a:ext cx="3000396" cy="2857496"/>
          </a:xfrm>
          <a:prstGeom prst="rect">
            <a:avLst/>
          </a:prstGeom>
          <a:noFill/>
        </p:spPr>
      </p:pic>
      <p:pic>
        <p:nvPicPr>
          <p:cNvPr id="17" name="Объект 3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130262" y="1775784"/>
            <a:ext cx="2143140" cy="255135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00826" y="1785926"/>
            <a:ext cx="2143140" cy="2536983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pic>
      <p:sp>
        <p:nvSpPr>
          <p:cNvPr id="19" name="Прямоугольник 18"/>
          <p:cNvSpPr/>
          <p:nvPr/>
        </p:nvSpPr>
        <p:spPr>
          <a:xfrm>
            <a:off x="5929322" y="5143512"/>
            <a:ext cx="307180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u="sng" dirty="0" smtClean="0">
                <a:solidFill>
                  <a:srgbClr val="C00000"/>
                </a:solidFill>
                <a:latin typeface="Arial Black" pitchFamily="34" charset="0"/>
              </a:rPr>
              <a:t>Развлечение «Модный приговор».</a:t>
            </a:r>
          </a:p>
          <a:p>
            <a:pPr algn="ctr"/>
            <a:r>
              <a:rPr lang="ru-RU" b="1" u="sng" dirty="0" smtClean="0">
                <a:solidFill>
                  <a:srgbClr val="C00000"/>
                </a:solidFill>
                <a:latin typeface="Arial Black" pitchFamily="34" charset="0"/>
              </a:rPr>
              <a:t>(</a:t>
            </a:r>
            <a:r>
              <a:rPr lang="ru-RU" b="1" u="sng" dirty="0" err="1" smtClean="0">
                <a:solidFill>
                  <a:srgbClr val="C00000"/>
                </a:solidFill>
                <a:latin typeface="Arial Black" pitchFamily="34" charset="0"/>
              </a:rPr>
              <a:t>фликеры</a:t>
            </a:r>
            <a:r>
              <a:rPr lang="ru-RU" b="1" u="sng" dirty="0" smtClean="0">
                <a:solidFill>
                  <a:srgbClr val="C00000"/>
                </a:solidFill>
                <a:latin typeface="Arial Black" pitchFamily="34" charset="0"/>
              </a:rPr>
              <a:t> на одежде)</a:t>
            </a:r>
            <a:endParaRPr lang="ru-RU" b="1" u="sng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20" name="Стрелка вниз 19"/>
          <p:cNvSpPr/>
          <p:nvPr/>
        </p:nvSpPr>
        <p:spPr>
          <a:xfrm flipV="1">
            <a:off x="6572264" y="4643446"/>
            <a:ext cx="288032" cy="277569"/>
          </a:xfrm>
          <a:prstGeom prst="down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52332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131024" cy="850106"/>
          </a:xfrm>
        </p:spPr>
        <p:txBody>
          <a:bodyPr>
            <a:normAutofit/>
          </a:bodyPr>
          <a:lstStyle/>
          <a:p>
            <a:r>
              <a:rPr lang="ru-RU" sz="3200" b="1" u="sng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Робота с </a:t>
            </a:r>
            <a:r>
              <a:rPr lang="ru-RU" sz="3200" b="1" u="sng" dirty="0" err="1" smtClean="0">
                <a:solidFill>
                  <a:srgbClr val="FF0000"/>
                </a:solidFill>
                <a:latin typeface="Arial Black" panose="020B0A04020102020204" pitchFamily="34" charset="0"/>
              </a:rPr>
              <a:t>родитями</a:t>
            </a:r>
            <a:r>
              <a:rPr lang="ru-RU" sz="3200" b="1" u="sng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:</a:t>
            </a:r>
            <a:endParaRPr lang="ru-RU" sz="3200" b="1" u="sng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946991" y="821721"/>
            <a:ext cx="2667744" cy="2491781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736" y="1154812"/>
            <a:ext cx="2520280" cy="208823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03848" y="1169484"/>
            <a:ext cx="2376264" cy="208561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sp>
        <p:nvSpPr>
          <p:cNvPr id="7" name="Прямоугольник 6"/>
          <p:cNvSpPr/>
          <p:nvPr/>
        </p:nvSpPr>
        <p:spPr>
          <a:xfrm>
            <a:off x="930879" y="3591072"/>
            <a:ext cx="691276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u="sng" dirty="0">
                <a:solidFill>
                  <a:srgbClr val="C00000"/>
                </a:solidFill>
                <a:latin typeface="Arial Black" panose="020B0A04020102020204" pitchFamily="34" charset="0"/>
              </a:rPr>
              <a:t>Тематическое родительское собрание. </a:t>
            </a:r>
          </a:p>
          <a:p>
            <a:pPr algn="ctr"/>
            <a:r>
              <a:rPr lang="ru-RU" sz="1400" u="sng" dirty="0">
                <a:solidFill>
                  <a:srgbClr val="C00000"/>
                </a:solidFill>
                <a:latin typeface="Arial Black" panose="020B0A04020102020204" pitchFamily="34" charset="0"/>
              </a:rPr>
              <a:t>Показ видео отрывки из сюжетно </a:t>
            </a:r>
            <a:r>
              <a:rPr lang="ru-RU" sz="1400" u="sng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– ролевой </a:t>
            </a:r>
            <a:r>
              <a:rPr lang="ru-RU" sz="1400" u="sng" dirty="0">
                <a:solidFill>
                  <a:srgbClr val="C00000"/>
                </a:solidFill>
                <a:latin typeface="Arial Black" panose="020B0A04020102020204" pitchFamily="34" charset="0"/>
              </a:rPr>
              <a:t>игры «Грамотный пешеход».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9598" y="4564782"/>
            <a:ext cx="1376018" cy="1989151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62585" y="4564782"/>
            <a:ext cx="1430286" cy="198915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26461" y="4564782"/>
            <a:ext cx="1809636" cy="1989149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sp>
        <p:nvSpPr>
          <p:cNvPr id="11" name="Прямоугольник 10"/>
          <p:cNvSpPr/>
          <p:nvPr/>
        </p:nvSpPr>
        <p:spPr>
          <a:xfrm>
            <a:off x="5940152" y="4579740"/>
            <a:ext cx="2448272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u="sng" dirty="0">
                <a:solidFill>
                  <a:srgbClr val="C00000"/>
                </a:solidFill>
                <a:latin typeface="Arial Black" panose="020B0A04020102020204" pitchFamily="34" charset="0"/>
              </a:rPr>
              <a:t>Наглядная информация для </a:t>
            </a:r>
            <a:r>
              <a:rPr lang="ru-RU" sz="1400" u="sng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родителей по формированию основ безопасности поведения детей на дороге.</a:t>
            </a:r>
            <a:endParaRPr lang="ru-RU" sz="1400" u="sng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Стрелка вниз 11"/>
          <p:cNvSpPr/>
          <p:nvPr/>
        </p:nvSpPr>
        <p:spPr>
          <a:xfrm flipV="1">
            <a:off x="4243247" y="3313502"/>
            <a:ext cx="288032" cy="277569"/>
          </a:xfrm>
          <a:prstGeom prst="down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6200000">
            <a:off x="5528992" y="4972247"/>
            <a:ext cx="420257" cy="395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00049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71414"/>
            <a:ext cx="9144000" cy="1346224"/>
          </a:xfrm>
        </p:spPr>
        <p:txBody>
          <a:bodyPr>
            <a:normAutofit fontScale="90000"/>
          </a:bodyPr>
          <a:lstStyle/>
          <a:p>
            <a:r>
              <a:rPr lang="ru-RU" sz="2000" u="sng" dirty="0" err="1">
                <a:solidFill>
                  <a:srgbClr val="FF0000"/>
                </a:solidFill>
                <a:latin typeface="Arial Black" panose="020B0A04020102020204" pitchFamily="34" charset="0"/>
              </a:rPr>
              <a:t>Деятельностный</a:t>
            </a:r>
            <a:r>
              <a:rPr lang="ru-RU" sz="2000" u="sng" dirty="0">
                <a:solidFill>
                  <a:srgbClr val="FF0000"/>
                </a:solidFill>
                <a:latin typeface="Arial Black" pitchFamily="34" charset="0"/>
              </a:rPr>
              <a:t> аспект формирования личностного вклада педагога в развития образования</a:t>
            </a:r>
            <a:r>
              <a:rPr lang="ru-RU" sz="2000" u="sng" dirty="0" smtClean="0">
                <a:solidFill>
                  <a:srgbClr val="FF0000"/>
                </a:solidFill>
                <a:latin typeface="Arial Black" pitchFamily="34" charset="0"/>
              </a:rPr>
              <a:t>:</a:t>
            </a:r>
            <a:br>
              <a:rPr lang="ru-RU" sz="2000" u="sng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2000" u="sng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sz="2000" u="sng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1800" u="sng" dirty="0" smtClean="0">
                <a:solidFill>
                  <a:srgbClr val="C00000"/>
                </a:solidFill>
                <a:latin typeface="Arial Black" pitchFamily="34" charset="0"/>
              </a:rPr>
              <a:t>Акция «Засветись!»(раздача </a:t>
            </a:r>
            <a:r>
              <a:rPr lang="ru-RU" sz="1800" u="sng" dirty="0" err="1" smtClean="0">
                <a:solidFill>
                  <a:srgbClr val="C00000"/>
                </a:solidFill>
                <a:latin typeface="Arial Black" pitchFamily="34" charset="0"/>
              </a:rPr>
              <a:t>фликеров</a:t>
            </a:r>
            <a:r>
              <a:rPr lang="ru-RU" sz="1800" u="sng" dirty="0" smtClean="0">
                <a:solidFill>
                  <a:srgbClr val="C00000"/>
                </a:solidFill>
                <a:latin typeface="Arial Black" pitchFamily="34" charset="0"/>
              </a:rPr>
              <a:t>)</a:t>
            </a:r>
            <a:r>
              <a:rPr lang="ru-RU" sz="1800" dirty="0" smtClean="0">
                <a:solidFill>
                  <a:srgbClr val="C00000"/>
                </a:solidFill>
                <a:latin typeface="Arial Black" pitchFamily="34" charset="0"/>
              </a:rPr>
              <a:t>          </a:t>
            </a:r>
            <a:r>
              <a:rPr lang="ru-RU" sz="1600" u="sng" dirty="0" smtClean="0">
                <a:solidFill>
                  <a:srgbClr val="C00000"/>
                </a:solidFill>
                <a:latin typeface="Arial Black" panose="020B0A04020102020204" pitchFamily="34" charset="0"/>
                <a:cs typeface="Times New Roman" pitchFamily="18" charset="0"/>
              </a:rPr>
              <a:t>АКЦИЯ «БЕЗОПАСНЫЙ МАРШРУТ»</a:t>
            </a:r>
            <a:endParaRPr lang="ru-RU" sz="1600" u="sng" dirty="0">
              <a:solidFill>
                <a:srgbClr val="C00000"/>
              </a:solidFill>
              <a:latin typeface="Arial Black" panose="020B0A04020102020204" pitchFamily="34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596" y="1428736"/>
            <a:ext cx="2926334" cy="220084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43306" y="1428736"/>
            <a:ext cx="2303170" cy="221681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pic>
      <p:sp>
        <p:nvSpPr>
          <p:cNvPr id="11" name="Прямоугольник 10"/>
          <p:cNvSpPr/>
          <p:nvPr/>
        </p:nvSpPr>
        <p:spPr>
          <a:xfrm>
            <a:off x="857224" y="4000504"/>
            <a:ext cx="50401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u="sng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Фотоконкурс «Засветись </a:t>
            </a:r>
            <a:r>
              <a:rPr lang="ru-RU" b="1" u="sng" dirty="0">
                <a:solidFill>
                  <a:srgbClr val="C00000"/>
                </a:solidFill>
                <a:latin typeface="Arial Black" panose="020B0A04020102020204" pitchFamily="34" charset="0"/>
              </a:rPr>
              <a:t>в темноте».</a:t>
            </a:r>
          </a:p>
        </p:txBody>
      </p:sp>
      <p:pic>
        <p:nvPicPr>
          <p:cNvPr id="36870" name="Picture 6" descr="6F284BE4-ED0B-44C9-88E2-F021E3EB375C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33" y="4572009"/>
            <a:ext cx="2024065" cy="2024066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</p:pic>
      <p:pic>
        <p:nvPicPr>
          <p:cNvPr id="36872" name="Picture 8" descr="http://luchik-bor.ru/wp-content/gallery/d181d0b2d0b5d182d0bed0b2d0bed0b7d0b2d180d0b0d189d0b0d18ed189d0b8d0b5-d18dd0bbd0b5d0bcd0b5d0bdd182d18b/02DFE190-77A3-4438-98F8-BBD28C976063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43174" y="4574552"/>
            <a:ext cx="1500198" cy="1991360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</p:pic>
      <p:pic>
        <p:nvPicPr>
          <p:cNvPr id="36874" name="Picture 10" descr="http://luchik-bor.ru/wp-content/gallery/d181d0b2d0b5d182d0bed0b2d0bed0b7d0b2d180d0b0d189d0b0d18ed189d0b8d0b5-d18dd0bbd0b5d0bcd0b5d0bdd182d18b/24FA5DAD-A7B8-4644-B55A-91CE370F56B8.jpe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357686" y="4572008"/>
            <a:ext cx="1500198" cy="2000263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</p:pic>
      <p:pic>
        <p:nvPicPr>
          <p:cNvPr id="36876" name="Picture 12" descr="http://luchik-bor.ru/wp-content/gallery/d0b1d0b5d0b7d0bed0bfd0b0d181d0bdd18bd0b9-d0bcd0b0d180d188d180d183d182/866AB18D-398B-47C6-8FAE-ACFDD361360A.jpe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212842" y="4849578"/>
            <a:ext cx="2422538" cy="1722694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36878" name="Picture 14" descr="http://luchik-bor.ru/wp-content/gallery/d0b1d0b5d0b7d0bed0bfd0b0d181d0bdd18bd0b9-d0bcd0b0d180d188d180d183d182/825AB9A5-2A2E-49CC-827D-0616CDE09ED3.jpe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5400000">
            <a:off x="6588970" y="2731327"/>
            <a:ext cx="1609661" cy="2357453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36880" name="Picture 16" descr="http://luchik-bor.ru/wp-content/gallery/d0b1d0b5d0b7d0bed0bfd0b0d181d0bdd18bd0b9-d0bcd0b0d180d188d180d183d182/0A169568-74E8-4608-9B2F-0254DB213E38.jpe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5400000">
            <a:off x="6635744" y="1079504"/>
            <a:ext cx="1516114" cy="2357454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35063628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0648"/>
            <a:ext cx="8219256" cy="850106"/>
          </a:xfrm>
        </p:spPr>
        <p:txBody>
          <a:bodyPr>
            <a:noAutofit/>
          </a:bodyPr>
          <a:lstStyle/>
          <a:p>
            <a:r>
              <a:rPr lang="ru-RU" sz="3200" b="1" u="sng" dirty="0" smtClean="0">
                <a:solidFill>
                  <a:srgbClr val="FF0000"/>
                </a:solidFill>
                <a:latin typeface="Arial Black" pitchFamily="34" charset="0"/>
                <a:cs typeface="Calibri" pitchFamily="34" charset="0"/>
              </a:rPr>
              <a:t>Новизна личного вклада в развитие образования:</a:t>
            </a:r>
            <a:endParaRPr lang="ru-RU" sz="3200" b="1" u="sng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>
            <a:normAutofit fontScale="55000" lnSpcReduction="20000"/>
          </a:bodyPr>
          <a:lstStyle/>
          <a:p>
            <a:pPr algn="ctr"/>
            <a:endParaRPr lang="ru-RU" sz="2400" b="1" u="sng" dirty="0" smtClean="0">
              <a:solidFill>
                <a:srgbClr val="7030A0"/>
              </a:solidFill>
              <a:latin typeface="Arial Black" pitchFamily="34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ru-RU" b="1" i="1" dirty="0" smtClean="0">
                <a:solidFill>
                  <a:srgbClr val="7030A0"/>
                </a:solidFill>
                <a:latin typeface="Arial Black" pitchFamily="34" charset="0"/>
              </a:rPr>
              <a:t>Разработан алгоритм деятельности по  развитию игры детей.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b="1" i="1" dirty="0" smtClean="0">
                <a:solidFill>
                  <a:srgbClr val="7030A0"/>
                </a:solidFill>
                <a:latin typeface="Arial Black" pitchFamily="34" charset="0"/>
              </a:rPr>
              <a:t>Изготовлено и разработано дидактического пособие:                                                                               «</a:t>
            </a:r>
            <a:r>
              <a:rPr lang="ru-RU" b="1" i="1" dirty="0" err="1" smtClean="0">
                <a:solidFill>
                  <a:srgbClr val="7030A0"/>
                </a:solidFill>
                <a:latin typeface="Arial Black" pitchFamily="34" charset="0"/>
              </a:rPr>
              <a:t>Лепбук</a:t>
            </a:r>
            <a:r>
              <a:rPr lang="ru-RU" b="1" i="1" dirty="0" smtClean="0">
                <a:solidFill>
                  <a:srgbClr val="7030A0"/>
                </a:solidFill>
                <a:latin typeface="Arial Black" pitchFamily="34" charset="0"/>
              </a:rPr>
              <a:t> по правилам дорожного движения», презентация викторина «Страна </a:t>
            </a:r>
            <a:r>
              <a:rPr lang="ru-RU" b="1" i="1" dirty="0" err="1" smtClean="0">
                <a:solidFill>
                  <a:srgbClr val="7030A0"/>
                </a:solidFill>
                <a:latin typeface="Arial Black" pitchFamily="34" charset="0"/>
              </a:rPr>
              <a:t>Светофория</a:t>
            </a:r>
            <a:r>
              <a:rPr lang="ru-RU" b="1" i="1" dirty="0" smtClean="0">
                <a:solidFill>
                  <a:srgbClr val="7030A0"/>
                </a:solidFill>
                <a:latin typeface="Arial Black" pitchFamily="34" charset="0"/>
              </a:rPr>
              <a:t>».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b="1" i="1" dirty="0" smtClean="0">
                <a:solidFill>
                  <a:srgbClr val="7030A0"/>
                </a:solidFill>
                <a:latin typeface="Arial Black" pitchFamily="34" charset="0"/>
              </a:rPr>
              <a:t>Разработана картотека сюжетно – ролевых игр по ПДД.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altLang="ru-RU" i="1" dirty="0" smtClean="0">
                <a:solidFill>
                  <a:srgbClr val="7030A0"/>
                </a:solidFill>
                <a:latin typeface="Arial Black" pitchFamily="34" charset="0"/>
                <a:cs typeface="Times New Roman" panose="02020603050405020304" pitchFamily="18" charset="0"/>
              </a:rPr>
              <a:t>Разработан перспективный план работы по ПДД.</a:t>
            </a:r>
            <a:endParaRPr lang="ru-RU" altLang="ru-RU" i="1" u="sng" dirty="0" smtClean="0">
              <a:solidFill>
                <a:srgbClr val="7030A0"/>
              </a:solidFill>
              <a:latin typeface="Arial Black" pitchFamily="34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ru-RU" i="1" dirty="0" smtClean="0">
                <a:solidFill>
                  <a:srgbClr val="7030A0"/>
                </a:solidFill>
                <a:latin typeface="Arial Black" pitchFamily="34" charset="0"/>
              </a:rPr>
              <a:t>Изготовлены пособия и атрибуты к сюжетно-ролевым играм по ПДД.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ru-RU" i="1" dirty="0">
                <a:solidFill>
                  <a:srgbClr val="7030A0"/>
                </a:solidFill>
                <a:latin typeface="Arial Black" pitchFamily="34" charset="0"/>
              </a:rPr>
              <a:t>Создана </a:t>
            </a:r>
            <a:r>
              <a:rPr lang="ru-RU" i="1" dirty="0" err="1">
                <a:solidFill>
                  <a:srgbClr val="7030A0"/>
                </a:solidFill>
                <a:latin typeface="Arial Black" pitchFamily="34" charset="0"/>
              </a:rPr>
              <a:t>медиатека</a:t>
            </a:r>
            <a:r>
              <a:rPr lang="ru-RU" i="1" dirty="0">
                <a:solidFill>
                  <a:srgbClr val="7030A0"/>
                </a:solidFill>
                <a:latin typeface="Arial Black" pitchFamily="34" charset="0"/>
              </a:rPr>
              <a:t> по </a:t>
            </a:r>
            <a:r>
              <a:rPr lang="ru-RU" i="1" dirty="0" smtClean="0">
                <a:solidFill>
                  <a:srgbClr val="7030A0"/>
                </a:solidFill>
                <a:latin typeface="Arial Black" pitchFamily="34" charset="0"/>
              </a:rPr>
              <a:t>ПДД.</a:t>
            </a:r>
            <a:endParaRPr lang="ru-RU" i="1" dirty="0">
              <a:solidFill>
                <a:srgbClr val="7030A0"/>
              </a:solidFill>
              <a:latin typeface="Arial Black" pitchFamily="34" charset="0"/>
            </a:endParaRPr>
          </a:p>
          <a:p>
            <a:pPr marL="0" indent="0">
              <a:buNone/>
            </a:pPr>
            <a:endParaRPr lang="ru-RU" i="1" dirty="0" smtClean="0">
              <a:solidFill>
                <a:srgbClr val="7030A0"/>
              </a:solidFill>
              <a:latin typeface="Arial Black" pitchFamily="34" charset="0"/>
            </a:endParaRPr>
          </a:p>
          <a:p>
            <a:pPr>
              <a:buNone/>
            </a:pPr>
            <a:endParaRPr lang="ru-RU" sz="2400" dirty="0" smtClean="0"/>
          </a:p>
          <a:p>
            <a:pPr>
              <a:buFont typeface="Wingdings" panose="05000000000000000000" pitchFamily="2" charset="2"/>
              <a:buChar char="ü"/>
            </a:pPr>
            <a:endParaRPr lang="ru-RU" altLang="ru-RU" sz="2400" i="1" u="sng" dirty="0" smtClean="0">
              <a:solidFill>
                <a:srgbClr val="7030A0"/>
              </a:solidFill>
              <a:latin typeface="Arial Black" pitchFamily="34" charset="0"/>
              <a:cs typeface="Times New Roman" panose="02020603050405020304" pitchFamily="18" charset="0"/>
            </a:endParaRPr>
          </a:p>
          <a:p>
            <a:pPr algn="ctr">
              <a:buNone/>
              <a:defRPr/>
            </a:pP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3600" b="1" i="1" dirty="0" smtClean="0">
                <a:solidFill>
                  <a:srgbClr val="0070C0"/>
                </a:solidFill>
                <a:latin typeface="Arial Black" panose="020B0A04020102020204" pitchFamily="34" charset="0"/>
                <a:cs typeface="Times New Roman" pitchFamily="18" charset="0"/>
              </a:rPr>
              <a:t>Перспективы: </a:t>
            </a:r>
          </a:p>
          <a:p>
            <a:pPr algn="ctr">
              <a:lnSpc>
                <a:spcPct val="80000"/>
              </a:lnSpc>
              <a:buNone/>
              <a:defRPr/>
            </a:pPr>
            <a:r>
              <a:rPr lang="ru-RU" altLang="ru-RU" sz="3600" i="1" dirty="0" smtClean="0">
                <a:solidFill>
                  <a:srgbClr val="C00000"/>
                </a:solidFill>
                <a:latin typeface="Arial Black" panose="020B0A04020102020204" pitchFamily="34" charset="0"/>
                <a:cs typeface="Times New Roman" pitchFamily="18" charset="0"/>
              </a:rPr>
              <a:t> Создание совместного  с родителями  проекта                                 «Безопасная дорога в школу».</a:t>
            </a:r>
          </a:p>
          <a:p>
            <a:pPr algn="ctr">
              <a:buNone/>
            </a:pPr>
            <a:endParaRPr lang="ru-RU" altLang="ru-RU" sz="2400" u="sng" dirty="0" smtClean="0">
              <a:solidFill>
                <a:srgbClr val="7030A0"/>
              </a:solidFill>
              <a:latin typeface="Arial Black" pitchFamily="34" charset="0"/>
              <a:cs typeface="Times New Roman" panose="02020603050405020304" pitchFamily="18" charset="0"/>
            </a:endParaRPr>
          </a:p>
          <a:p>
            <a:pPr algn="ctr">
              <a:buNone/>
            </a:pPr>
            <a:endParaRPr lang="ru-RU" altLang="ru-RU" sz="2400" dirty="0" smtClean="0">
              <a:solidFill>
                <a:srgbClr val="7030A0"/>
              </a:solidFill>
              <a:latin typeface="Arial Black" pitchFamily="34" charset="0"/>
              <a:cs typeface="Times New Roman" panose="02020603050405020304" pitchFamily="18" charset="0"/>
            </a:endParaRPr>
          </a:p>
          <a:p>
            <a:pPr algn="ctr">
              <a:buNone/>
            </a:pPr>
            <a:endParaRPr lang="ru-RU" sz="2400" b="1" u="sng" dirty="0" smtClean="0">
              <a:solidFill>
                <a:srgbClr val="7030A0"/>
              </a:solidFill>
              <a:latin typeface="Arial Black" pitchFamily="34" charset="0"/>
            </a:endParaRPr>
          </a:p>
          <a:p>
            <a:pPr algn="ctr">
              <a:buNone/>
            </a:pPr>
            <a:endParaRPr lang="ru-RU" sz="2400" b="1" u="sng" dirty="0" smtClean="0">
              <a:solidFill>
                <a:srgbClr val="7030A0"/>
              </a:solidFill>
              <a:latin typeface="Arial Black" pitchFamily="34" charset="0"/>
            </a:endParaRPr>
          </a:p>
          <a:p>
            <a:pPr algn="ctr">
              <a:buNone/>
            </a:pPr>
            <a:endParaRPr lang="ru-RU" sz="2400" u="sng" dirty="0" smtClean="0">
              <a:solidFill>
                <a:srgbClr val="7030A0"/>
              </a:solidFill>
              <a:latin typeface="Arial Black" pitchFamily="34" charset="0"/>
            </a:endParaRPr>
          </a:p>
          <a:p>
            <a:pPr algn="ctr">
              <a:buNone/>
            </a:pPr>
            <a:endParaRPr lang="ru-RU" sz="2400" u="sng" dirty="0" smtClean="0">
              <a:solidFill>
                <a:srgbClr val="7030A0"/>
              </a:solidFill>
              <a:latin typeface="Arial Black" pitchFamily="34" charset="0"/>
            </a:endParaRPr>
          </a:p>
          <a:p>
            <a:pPr algn="ctr">
              <a:buNone/>
            </a:pPr>
            <a:endParaRPr lang="ru-RU" sz="2400" dirty="0" smtClean="0">
              <a:solidFill>
                <a:srgbClr val="7030A0"/>
              </a:solidFill>
              <a:latin typeface="Arial Black" pitchFamily="34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7598648" cy="1154098"/>
          </a:xfrm>
        </p:spPr>
        <p:txBody>
          <a:bodyPr>
            <a:normAutofit fontScale="90000"/>
          </a:bodyPr>
          <a:lstStyle/>
          <a:p>
            <a:r>
              <a:rPr lang="ru-RU" sz="2000" b="1" u="sng" dirty="0" smtClean="0">
                <a:solidFill>
                  <a:srgbClr val="FF0000"/>
                </a:solidFill>
                <a:latin typeface="Arial Black" panose="020B0A04020102020204" pitchFamily="34" charset="0"/>
                <a:cs typeface="Times New Roman" pitchFamily="18" charset="0"/>
              </a:rPr>
              <a:t>Результативность профессиональной педагогической деятельности и достигнутые эффекты:</a:t>
            </a:r>
            <a:r>
              <a:rPr lang="ru-RU" sz="2000" b="1" i="1" dirty="0" smtClean="0">
                <a:solidFill>
                  <a:srgbClr val="FF0000"/>
                </a:solidFill>
                <a:latin typeface="Arial Black" panose="020B0A04020102020204" pitchFamily="34" charset="0"/>
                <a:cs typeface="Times New Roman" pitchFamily="18" charset="0"/>
              </a:rPr>
              <a:t/>
            </a:r>
            <a:br>
              <a:rPr lang="ru-RU" sz="2000" b="1" i="1" dirty="0" smtClean="0">
                <a:solidFill>
                  <a:srgbClr val="FF0000"/>
                </a:solidFill>
                <a:latin typeface="Arial Black" panose="020B0A04020102020204" pitchFamily="34" charset="0"/>
                <a:cs typeface="Times New Roman" pitchFamily="18" charset="0"/>
              </a:rPr>
            </a:br>
            <a:endParaRPr lang="ru-RU" sz="20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616530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altLang="ru-RU" sz="1800" b="1" u="sng" dirty="0" smtClean="0">
                <a:solidFill>
                  <a:srgbClr val="C00000"/>
                </a:solidFill>
                <a:latin typeface="Arial Black" panose="020B0A04020102020204" pitchFamily="34" charset="0"/>
                <a:cs typeface="Times New Roman" pitchFamily="18" charset="0"/>
              </a:rPr>
              <a:t>Мониторинг по формированию ПДД:</a:t>
            </a:r>
            <a:endParaRPr lang="ru-RU" sz="1800" dirty="0" smtClean="0">
              <a:latin typeface="Arial Black" panose="020B0A04020102020204" pitchFamily="34" charset="0"/>
            </a:endParaRPr>
          </a:p>
          <a:p>
            <a:r>
              <a:rPr lang="ru-RU" sz="1400" b="1" dirty="0" smtClean="0">
                <a:solidFill>
                  <a:srgbClr val="7030A0"/>
                </a:solidFill>
                <a:latin typeface="Arial Black" panose="020B0A04020102020204" pitchFamily="34" charset="0"/>
                <a:cs typeface="Times New Roman" pitchFamily="18" charset="0"/>
              </a:rPr>
              <a:t>Знания об  устройстве улицы.</a:t>
            </a:r>
          </a:p>
          <a:p>
            <a:r>
              <a:rPr lang="ru-RU" sz="1400" b="1" dirty="0" smtClean="0">
                <a:solidFill>
                  <a:srgbClr val="7030A0"/>
                </a:solidFill>
                <a:latin typeface="Arial Black" panose="020B0A04020102020204" pitchFamily="34" charset="0"/>
                <a:cs typeface="Times New Roman" pitchFamily="18" charset="0"/>
              </a:rPr>
              <a:t>Знания о транспортных средствах.</a:t>
            </a:r>
          </a:p>
          <a:p>
            <a:r>
              <a:rPr lang="ru-RU" sz="1400" b="1" dirty="0" smtClean="0">
                <a:solidFill>
                  <a:srgbClr val="7030A0"/>
                </a:solidFill>
                <a:latin typeface="Arial Black" panose="020B0A04020102020204" pitchFamily="34" charset="0"/>
                <a:cs typeface="Times New Roman" pitchFamily="18" charset="0"/>
              </a:rPr>
              <a:t>Знания о работе водителя и движении машин.</a:t>
            </a:r>
          </a:p>
          <a:p>
            <a:r>
              <a:rPr lang="ru-RU" sz="1400" b="1" dirty="0" smtClean="0">
                <a:solidFill>
                  <a:srgbClr val="7030A0"/>
                </a:solidFill>
                <a:latin typeface="Arial Black" panose="020B0A04020102020204" pitchFamily="34" charset="0"/>
                <a:cs typeface="Times New Roman" pitchFamily="18" charset="0"/>
              </a:rPr>
              <a:t>Знания о правилах дорожного движения, их соблюдении.</a:t>
            </a:r>
          </a:p>
          <a:p>
            <a:r>
              <a:rPr lang="ru-RU" sz="1400" b="1" dirty="0" smtClean="0">
                <a:solidFill>
                  <a:srgbClr val="7030A0"/>
                </a:solidFill>
                <a:latin typeface="Arial Black" panose="020B0A04020102020204" pitchFamily="34" charset="0"/>
                <a:cs typeface="Times New Roman" pitchFamily="18" charset="0"/>
              </a:rPr>
              <a:t>Знания о работе светофора.</a:t>
            </a:r>
          </a:p>
          <a:p>
            <a:r>
              <a:rPr lang="ru-RU" sz="1400" b="1" dirty="0" smtClean="0">
                <a:solidFill>
                  <a:srgbClr val="7030A0"/>
                </a:solidFill>
                <a:latin typeface="Arial Black" panose="020B0A04020102020204" pitchFamily="34" charset="0"/>
                <a:cs typeface="Times New Roman" pitchFamily="18" charset="0"/>
              </a:rPr>
              <a:t>Знания о других средствах регулирования дорожного движения.</a:t>
            </a:r>
          </a:p>
          <a:p>
            <a:r>
              <a:rPr lang="ru-RU" sz="1400" b="1" dirty="0" smtClean="0">
                <a:solidFill>
                  <a:srgbClr val="7030A0"/>
                </a:solidFill>
                <a:latin typeface="Arial Black" panose="020B0A04020102020204" pitchFamily="34" charset="0"/>
                <a:cs typeface="Times New Roman" pitchFamily="18" charset="0"/>
              </a:rPr>
              <a:t>Знания о значении дорожных знаков.</a:t>
            </a:r>
          </a:p>
          <a:p>
            <a:pPr algn="ctr"/>
            <a:endParaRPr lang="ru-RU" sz="1800" dirty="0">
              <a:latin typeface="Arial Black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3212975"/>
            <a:ext cx="4248472" cy="324036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7984" y="3212976"/>
            <a:ext cx="4608512" cy="32403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468560" y="260648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u="sng" dirty="0" smtClean="0">
                <a:solidFill>
                  <a:srgbClr val="FF0000"/>
                </a:solidFill>
                <a:latin typeface="Arial Black" pitchFamily="34" charset="0"/>
              </a:rPr>
              <a:t>Тема презентации:</a:t>
            </a:r>
            <a:endParaRPr lang="ru-RU" sz="4000" u="sng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b="1" dirty="0" smtClean="0">
              <a:solidFill>
                <a:schemeClr val="accent4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 algn="ctr">
              <a:buNone/>
            </a:pPr>
            <a:r>
              <a:rPr lang="ru-RU" b="1" dirty="0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«</a:t>
            </a:r>
            <a:r>
              <a:rPr lang="ru-RU" b="1" dirty="0">
                <a:solidFill>
                  <a:srgbClr val="7030A0"/>
                </a:solidFill>
                <a:latin typeface="Arial Black" pitchFamily="34" charset="0"/>
                <a:cs typeface="Calibri" pitchFamily="34" charset="0"/>
              </a:rPr>
              <a:t>Сюжетно ролевая игра,                     </a:t>
            </a:r>
          </a:p>
          <a:p>
            <a:pPr algn="ctr">
              <a:buNone/>
            </a:pPr>
            <a:r>
              <a:rPr lang="ru-RU" b="1" dirty="0">
                <a:solidFill>
                  <a:srgbClr val="7030A0"/>
                </a:solidFill>
                <a:latin typeface="Arial Black" pitchFamily="34" charset="0"/>
                <a:cs typeface="Calibri" pitchFamily="34" charset="0"/>
              </a:rPr>
              <a:t> как средство формирования основ безопасного поведения у детей старшего дошкольного возраста»</a:t>
            </a:r>
            <a:endParaRPr lang="ru-RU" b="1" dirty="0" smtClean="0">
              <a:solidFill>
                <a:srgbClr val="7030A0"/>
              </a:solidFill>
              <a:latin typeface="Arial Black" pitchFamily="34" charset="0"/>
              <a:cs typeface="Calibri" pitchFamily="34" charset="0"/>
            </a:endParaRP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6552728" cy="1142984"/>
          </a:xfrm>
        </p:spPr>
        <p:txBody>
          <a:bodyPr>
            <a:normAutofit fontScale="90000"/>
          </a:bodyPr>
          <a:lstStyle/>
          <a:p>
            <a:r>
              <a:rPr lang="ru-RU" sz="2700" b="1" u="sng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/>
            </a:r>
            <a:br>
              <a:rPr lang="ru-RU" sz="2700" b="1" u="sng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</a:br>
            <a:r>
              <a:rPr lang="ru-RU" sz="3100" b="1" u="sng" dirty="0" err="1" smtClean="0">
                <a:solidFill>
                  <a:srgbClr val="FF0000"/>
                </a:solidFill>
                <a:latin typeface="Arial Black" panose="020B0A04020102020204" pitchFamily="34" charset="0"/>
                <a:cs typeface="Times New Roman" pitchFamily="18" charset="0"/>
              </a:rPr>
              <a:t>Транслируемость</a:t>
            </a:r>
            <a:r>
              <a:rPr lang="ru-RU" sz="3100" b="1" u="sng" dirty="0" smtClean="0">
                <a:solidFill>
                  <a:srgbClr val="FF0000"/>
                </a:solidFill>
                <a:latin typeface="Arial Black" panose="020B0A04020102020204" pitchFamily="34" charset="0"/>
                <a:cs typeface="Times New Roman" pitchFamily="18" charset="0"/>
              </a:rPr>
              <a:t> практических достижений:</a:t>
            </a:r>
            <a:endParaRPr lang="ru-RU" sz="3100" b="1" u="sng" dirty="0">
              <a:solidFill>
                <a:srgbClr val="FF0000"/>
              </a:solidFill>
              <a:latin typeface="Arial Black" panose="020B0A04020102020204" pitchFamily="34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1214422"/>
            <a:ext cx="692948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u="sng" dirty="0">
                <a:solidFill>
                  <a:srgbClr val="C00000"/>
                </a:solidFill>
                <a:latin typeface="Arial Black" panose="020B0A04020102020204" pitchFamily="34" charset="0"/>
              </a:rPr>
              <a:t>На уровне </a:t>
            </a:r>
            <a:r>
              <a:rPr lang="ru-RU" u="sng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ДОУ:</a:t>
            </a:r>
          </a:p>
          <a:p>
            <a:pPr lvl="0">
              <a:spcBef>
                <a:spcPct val="20000"/>
              </a:spcBef>
              <a:buFont typeface="Wingdings" pitchFamily="2" charset="2"/>
              <a:buChar char="v"/>
            </a:pPr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Выступление на педагогическом совете.</a:t>
            </a:r>
          </a:p>
          <a:p>
            <a:pPr lvl="0">
              <a:spcBef>
                <a:spcPct val="20000"/>
              </a:spcBef>
            </a:pPr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(Обобщение педагогического опыта, мастер-класс)</a:t>
            </a:r>
          </a:p>
          <a:p>
            <a:pPr lvl="0">
              <a:spcBef>
                <a:spcPct val="20000"/>
              </a:spcBef>
              <a:buFont typeface="Wingdings" pitchFamily="2" charset="2"/>
              <a:buChar char="v"/>
            </a:pPr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Размещение информации на сайте ДОУ</a:t>
            </a:r>
            <a:endParaRPr lang="ru-RU" sz="2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85720" y="3071810"/>
            <a:ext cx="8358246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>
                <a:solidFill>
                  <a:srgbClr val="C00000"/>
                </a:solidFill>
                <a:latin typeface="Arial Black" panose="020B0A04020102020204" pitchFamily="34" charset="0"/>
              </a:rPr>
              <a:t>На  </a:t>
            </a:r>
            <a:r>
              <a:rPr lang="ru-RU" u="sng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муниципальном уровне:</a:t>
            </a:r>
          </a:p>
          <a:p>
            <a:pPr>
              <a:buFont typeface="Wingdings" pitchFamily="2" charset="2"/>
              <a:buChar char="v"/>
            </a:pPr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Победитель конкурса «Методическое пособие по </a:t>
            </a:r>
            <a:r>
              <a:rPr lang="ru-RU" sz="20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дд</a:t>
            </a:r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» ( 1 МЕСТО)</a:t>
            </a:r>
          </a:p>
          <a:p>
            <a:pPr>
              <a:buFont typeface="Wingdings" pitchFamily="2" charset="2"/>
              <a:buChar char="v"/>
            </a:pPr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Соавтор победителя конкурсной работы «Засветись»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85720" y="4643446"/>
            <a:ext cx="8501122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>
                <a:solidFill>
                  <a:srgbClr val="C00000"/>
                </a:solidFill>
                <a:latin typeface="Arial Black" panose="020B0A04020102020204" pitchFamily="34" charset="0"/>
              </a:rPr>
              <a:t>На  федеральном </a:t>
            </a:r>
            <a:r>
              <a:rPr lang="ru-RU" u="sng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 уровне:</a:t>
            </a:r>
          </a:p>
          <a:p>
            <a:pPr>
              <a:buFont typeface="Wingdings" pitchFamily="2" charset="2"/>
              <a:buChar char="v"/>
            </a:pPr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Публикации на странице педагогического сообщества МААМ.</a:t>
            </a:r>
            <a:r>
              <a:rPr lang="en-US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RU</a:t>
            </a:r>
          </a:p>
          <a:p>
            <a:pPr>
              <a:buFont typeface="Wingdings" pitchFamily="2" charset="2"/>
              <a:buChar char="v"/>
            </a:pPr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Публикации на ресурсе </a:t>
            </a:r>
            <a:r>
              <a:rPr lang="ru-RU" sz="2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Всеросийского</a:t>
            </a:r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информационно-образовательного портала «Академия педагогических проектов Российской Федерации»</a:t>
            </a:r>
            <a:endParaRPr lang="ru-RU" sz="2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7992888" cy="1417638"/>
          </a:xfrm>
        </p:spPr>
        <p:txBody>
          <a:bodyPr>
            <a:normAutofit/>
          </a:bodyPr>
          <a:lstStyle/>
          <a:p>
            <a:r>
              <a:rPr lang="ru-RU" sz="2400" b="1" u="sng" dirty="0" smtClean="0">
                <a:solidFill>
                  <a:srgbClr val="FF0000"/>
                </a:solidFill>
                <a:latin typeface="Arial Black" panose="020B0A04020102020204" pitchFamily="34" charset="0"/>
                <a:cs typeface="Times New Roman" pitchFamily="18" charset="0"/>
              </a:rPr>
              <a:t>Заключение, выводы и обобщения определения перспектив:</a:t>
            </a:r>
            <a:endParaRPr lang="ru-RU" sz="2400" b="1" u="sng" dirty="0">
              <a:solidFill>
                <a:srgbClr val="FF0000"/>
              </a:solidFill>
              <a:latin typeface="Arial Black" panose="020B0A04020102020204" pitchFamily="34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6215106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  <a:defRPr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  <a:defRPr/>
            </a:pPr>
            <a:r>
              <a:rPr lang="ru-RU" sz="2400" i="1" dirty="0" smtClean="0">
                <a:solidFill>
                  <a:srgbClr val="7030A0"/>
                </a:solidFill>
                <a:latin typeface="Arial Black" panose="020B0A04020102020204" pitchFamily="34" charset="0"/>
                <a:cs typeface="Times New Roman" pitchFamily="18" charset="0"/>
              </a:rPr>
              <a:t> </a:t>
            </a:r>
            <a:r>
              <a:rPr lang="ru-RU" sz="2000" i="1" dirty="0" smtClean="0">
                <a:solidFill>
                  <a:srgbClr val="7030A0"/>
                </a:solidFill>
                <a:latin typeface="Arial Black" panose="020B0A04020102020204" pitchFamily="34" charset="0"/>
                <a:cs typeface="Times New Roman" pitchFamily="18" charset="0"/>
              </a:rPr>
              <a:t>Повысился уровень </a:t>
            </a:r>
            <a:r>
              <a:rPr lang="ru-RU" sz="2000" i="1" dirty="0" err="1" smtClean="0">
                <a:solidFill>
                  <a:srgbClr val="7030A0"/>
                </a:solidFill>
                <a:latin typeface="Arial Black" panose="020B0A04020102020204" pitchFamily="34" charset="0"/>
                <a:cs typeface="Times New Roman" pitchFamily="18" charset="0"/>
              </a:rPr>
              <a:t>сформированности</a:t>
            </a:r>
            <a:r>
              <a:rPr lang="ru-RU" sz="2000" i="1" dirty="0" smtClean="0">
                <a:solidFill>
                  <a:srgbClr val="7030A0"/>
                </a:solidFill>
                <a:latin typeface="Arial Black" panose="020B0A04020102020204" pitchFamily="34" charset="0"/>
                <a:cs typeface="Times New Roman" pitchFamily="18" charset="0"/>
              </a:rPr>
              <a:t> знаний по ПДД благодаря сюжетно-ролевой игре.</a:t>
            </a:r>
          </a:p>
          <a:p>
            <a:pPr>
              <a:buFont typeface="Wingdings" pitchFamily="2" charset="2"/>
              <a:buChar char="Ø"/>
            </a:pPr>
            <a:r>
              <a:rPr lang="ru-RU" sz="2000" i="1" dirty="0" smtClean="0">
                <a:solidFill>
                  <a:srgbClr val="7030A0"/>
                </a:solidFill>
                <a:latin typeface="Arial Black" panose="020B0A04020102020204" pitchFamily="34" charset="0"/>
                <a:cs typeface="Times New Roman" pitchFamily="18" charset="0"/>
              </a:rPr>
              <a:t>Детьми в большей степени освоены практические навыки поведения в различных ситуациях через систему сюжетно-ролевых игр по ПДД. </a:t>
            </a:r>
          </a:p>
          <a:p>
            <a:pPr>
              <a:buFont typeface="Wingdings" pitchFamily="2" charset="2"/>
              <a:buChar char="Ø"/>
            </a:pPr>
            <a:r>
              <a:rPr lang="ru-RU" sz="2000" i="1" dirty="0" smtClean="0">
                <a:solidFill>
                  <a:srgbClr val="7030A0"/>
                </a:solidFill>
                <a:latin typeface="Arial Black" panose="020B0A04020102020204" pitchFamily="34" charset="0"/>
                <a:cs typeface="Times New Roman" pitchFamily="18" charset="0"/>
              </a:rPr>
              <a:t>Обогатился опыт следования правилам дорожного движения в сюжетно-ролевой игре.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ru-RU" altLang="ru-RU" sz="2000" i="1" dirty="0" smtClean="0">
                <a:solidFill>
                  <a:srgbClr val="7030A0"/>
                </a:solidFill>
                <a:latin typeface="Arial Black" panose="020B0A04020102020204" pitchFamily="34" charset="0"/>
                <a:cs typeface="Times New Roman" pitchFamily="18" charset="0"/>
              </a:rPr>
              <a:t>Анкетирование родителей в конце года показало, что все дети практически применяют  полученные знания в </a:t>
            </a:r>
            <a:r>
              <a:rPr lang="ru-RU" altLang="ru-RU" sz="2000" i="1" dirty="0" err="1" smtClean="0">
                <a:solidFill>
                  <a:srgbClr val="7030A0"/>
                </a:solidFill>
                <a:latin typeface="Arial Black" panose="020B0A04020102020204" pitchFamily="34" charset="0"/>
                <a:cs typeface="Times New Roman" pitchFamily="18" charset="0"/>
              </a:rPr>
              <a:t>дорожно</a:t>
            </a:r>
            <a:r>
              <a:rPr lang="ru-RU" altLang="ru-RU" sz="2000" i="1" dirty="0" smtClean="0">
                <a:solidFill>
                  <a:srgbClr val="7030A0"/>
                </a:solidFill>
                <a:latin typeface="Arial Black" panose="020B0A04020102020204" pitchFamily="34" charset="0"/>
                <a:cs typeface="Times New Roman" pitchFamily="18" charset="0"/>
              </a:rPr>
              <a:t> – транспортной среде.</a:t>
            </a:r>
            <a:endParaRPr lang="ru-RU" sz="2000" i="1" dirty="0" smtClean="0">
              <a:solidFill>
                <a:srgbClr val="7030A0"/>
              </a:solidFill>
              <a:latin typeface="Arial Black" panose="020B0A04020102020204" pitchFamily="34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  <a:defRPr/>
            </a:pPr>
            <a:r>
              <a:rPr lang="ru-RU" sz="2000" i="1" dirty="0" smtClean="0">
                <a:solidFill>
                  <a:srgbClr val="7030A0"/>
                </a:solidFill>
                <a:latin typeface="Arial Black" panose="020B0A04020102020204" pitchFamily="34" charset="0"/>
                <a:cs typeface="Times New Roman" pitchFamily="18" charset="0"/>
              </a:rPr>
              <a:t>Удалось конструктивное партнерство семьи, педагогического коллектива и самих детей по теме безопасного поведения на дорогах.</a:t>
            </a:r>
          </a:p>
          <a:p>
            <a:pPr>
              <a:buFont typeface="Wingdings" pitchFamily="2" charset="2"/>
              <a:buChar char="Ø"/>
              <a:defRPr/>
            </a:pPr>
            <a:endParaRPr lang="ru-RU" sz="2000" i="1" dirty="0" smtClean="0">
              <a:solidFill>
                <a:srgbClr val="7030A0"/>
              </a:solidFill>
              <a:latin typeface="Arial Black" panose="020B0A04020102020204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u="sng" dirty="0" smtClean="0">
                <a:solidFill>
                  <a:srgbClr val="FF0000"/>
                </a:solidFill>
                <a:latin typeface="Arial Black" panose="020B0A04020102020204" pitchFamily="34" charset="0"/>
                <a:cs typeface="Times New Roman" pitchFamily="18" charset="0"/>
              </a:rPr>
              <a:t>Литература:</a:t>
            </a:r>
            <a:endParaRPr lang="ru-RU" sz="3200" u="sng" dirty="0">
              <a:solidFill>
                <a:srgbClr val="FF0000"/>
              </a:solidFill>
              <a:latin typeface="Arial Black" panose="020B0A04020102020204" pitchFamily="34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 fontScale="25000" lnSpcReduction="20000"/>
          </a:bodyPr>
          <a:lstStyle/>
          <a:p>
            <a:r>
              <a:rPr lang="ru-RU" sz="6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Программа воспитания и обучения в д/саду. От рождения до школы» – Н.Е </a:t>
            </a:r>
            <a:r>
              <a:rPr lang="ru-RU" sz="6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Веракса</a:t>
            </a:r>
            <a:r>
              <a:rPr lang="ru-RU" sz="6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Т.С Комарова, М.А Васильева   2014г. </a:t>
            </a:r>
          </a:p>
          <a:p>
            <a:r>
              <a:rPr lang="ru-RU" sz="6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«Перспективное планирование по программе «От рождения до школы» – </a:t>
            </a:r>
            <a:r>
              <a:rPr lang="ru-RU" sz="6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Н.Е.Веракса</a:t>
            </a:r>
            <a:r>
              <a:rPr lang="ru-RU" sz="6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6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Т.С.Комарова</a:t>
            </a:r>
            <a:r>
              <a:rPr lang="ru-RU" sz="6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6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М.А.Васильева</a:t>
            </a:r>
            <a:r>
              <a:rPr lang="ru-RU" sz="6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2016г.</a:t>
            </a:r>
          </a:p>
          <a:p>
            <a:r>
              <a:rPr lang="ru-RU" sz="6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«Формирование основ безопасности у дошкольников»- К.Ю. Белая 2016г.</a:t>
            </a:r>
          </a:p>
          <a:p>
            <a:r>
              <a:rPr lang="ru-RU" sz="6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«Знакомим дошкольников с правилами дорожного движения»- Т.Ф. </a:t>
            </a:r>
            <a:r>
              <a:rPr lang="ru-RU" sz="6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Саулина</a:t>
            </a:r>
            <a:r>
              <a:rPr lang="ru-RU" sz="6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2016г.</a:t>
            </a:r>
          </a:p>
          <a:p>
            <a:r>
              <a:rPr lang="ru-RU" sz="6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«Как обеспечить безопасность дошкольников» – </a:t>
            </a:r>
            <a:r>
              <a:rPr lang="ru-RU" sz="6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К.Ю.Белая</a:t>
            </a:r>
            <a:r>
              <a:rPr lang="ru-RU" sz="6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В.Н. </a:t>
            </a:r>
            <a:r>
              <a:rPr lang="ru-RU" sz="6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Зимонина</a:t>
            </a:r>
            <a:r>
              <a:rPr lang="ru-RU" sz="6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Л.В. </a:t>
            </a:r>
            <a:r>
              <a:rPr lang="ru-RU" sz="6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Куцакова</a:t>
            </a:r>
            <a:r>
              <a:rPr lang="ru-RU" sz="6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2016г.</a:t>
            </a:r>
          </a:p>
          <a:p>
            <a:r>
              <a:rPr lang="ru-RU" sz="6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Суч</a:t>
            </a:r>
            <a:r>
              <a:rPr lang="ru-RU" sz="6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В.Д. Плакаты по изучению в детском саду правил дорожного движения.</a:t>
            </a:r>
          </a:p>
          <a:p>
            <a:r>
              <a:rPr lang="ru-RU" sz="6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Шорыгина Т.А. Занятия по правилам дорожного движения.</a:t>
            </a:r>
          </a:p>
          <a:p>
            <a:r>
              <a:rPr lang="ru-RU" sz="6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Интернет-ресурс: pedagogic.ru; deti-club.ru; MAAM.ru;  </a:t>
            </a:r>
          </a:p>
          <a:p>
            <a:r>
              <a:rPr lang="ru-RU" sz="6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Богуславская З.М. Развивающие игры для детей младшего дошкольного возраста. – </a:t>
            </a:r>
            <a:r>
              <a:rPr lang="ru-RU" sz="6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М.:Просвещение</a:t>
            </a:r>
            <a:r>
              <a:rPr lang="ru-RU" sz="6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1991-</a:t>
            </a:r>
          </a:p>
          <a:p>
            <a:r>
              <a:rPr lang="ru-RU" sz="6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Воспитание детей в игре: пособие для воспитателей детского сада./сост. А.К. Бондаренко, А.И. Матусик.-2 изд., </a:t>
            </a:r>
            <a:r>
              <a:rPr lang="ru-RU" sz="6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перераби</a:t>
            </a:r>
            <a:r>
              <a:rPr lang="ru-RU" sz="6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доп. – М. </a:t>
            </a:r>
            <a:r>
              <a:rPr lang="ru-RU" sz="6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просвешение</a:t>
            </a:r>
            <a:r>
              <a:rPr lang="ru-RU" sz="6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1983. С. 155-177 </a:t>
            </a:r>
          </a:p>
          <a:p>
            <a:r>
              <a:rPr lang="ru-RU" sz="6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Венгер</a:t>
            </a:r>
            <a:r>
              <a:rPr lang="ru-RU" sz="6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Л.А. Сюжетно-ролевая игра и психическое развитие ребенка // Игра и ее роль в развитии ребенка дошкольного возраста: Сб. научных трудов. – М., 1978-127с.</a:t>
            </a:r>
          </a:p>
          <a:p>
            <a:r>
              <a:rPr lang="ru-RU" sz="6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Леонтьев А.Н. Психологические основы дошкольной игры // Психологическая наука и образование. – 1996. – №3-25-27.</a:t>
            </a:r>
          </a:p>
          <a:p>
            <a:r>
              <a:rPr lang="ru-RU" sz="6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Руководство играми детей в дошкольных учреждениях / Сост. Е.И. Тверитина, Л.С. </a:t>
            </a:r>
            <a:r>
              <a:rPr lang="ru-RU" sz="6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Барсукова</a:t>
            </a:r>
            <a:r>
              <a:rPr lang="ru-RU" sz="6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/Под ред. М. А. Васильева. – М., 1986-236.</a:t>
            </a:r>
          </a:p>
          <a:p>
            <a:r>
              <a:rPr lang="ru-RU" sz="6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Усова А.П. Роль игры в воспитании детей / Под ред. А.В. Запорожца. – М., 1976-327.</a:t>
            </a:r>
          </a:p>
          <a:p>
            <a:pPr marL="0" indent="0">
              <a:buNone/>
            </a:pPr>
            <a:endParaRPr lang="ru-RU" sz="6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6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99392"/>
            <a:ext cx="7380312" cy="1359024"/>
          </a:xfrm>
        </p:spPr>
        <p:txBody>
          <a:bodyPr>
            <a:noAutofit/>
          </a:bodyPr>
          <a:lstStyle/>
          <a:p>
            <a:r>
              <a:rPr lang="ru-RU" sz="2400" u="sng" dirty="0" smtClean="0">
                <a:solidFill>
                  <a:srgbClr val="FF0000"/>
                </a:solidFill>
                <a:latin typeface="Arial Black" pitchFamily="34" charset="0"/>
                <a:cs typeface="Calibri" pitchFamily="34" charset="0"/>
              </a:rPr>
              <a:t>Условия формирования личного вклада</a:t>
            </a:r>
            <a:br>
              <a:rPr lang="ru-RU" sz="2400" u="sng" dirty="0" smtClean="0">
                <a:solidFill>
                  <a:srgbClr val="FF0000"/>
                </a:solidFill>
                <a:latin typeface="Arial Black" pitchFamily="34" charset="0"/>
                <a:cs typeface="Calibri" pitchFamily="34" charset="0"/>
              </a:rPr>
            </a:br>
            <a:r>
              <a:rPr lang="ru-RU" sz="2400" u="sng" dirty="0" smtClean="0">
                <a:solidFill>
                  <a:srgbClr val="FF0000"/>
                </a:solidFill>
                <a:latin typeface="Arial Black" pitchFamily="34" charset="0"/>
                <a:cs typeface="Calibri" pitchFamily="34" charset="0"/>
              </a:rPr>
              <a:t> педагога в развитие образования:</a:t>
            </a:r>
            <a:endParaRPr lang="ru-RU" sz="2400" u="sng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91680" y="1052736"/>
            <a:ext cx="7128792" cy="4785395"/>
          </a:xfrm>
        </p:spPr>
        <p:txBody>
          <a:bodyPr>
            <a:normAutofit fontScale="25000" lnSpcReduction="20000"/>
          </a:bodyPr>
          <a:lstStyle/>
          <a:p>
            <a:pPr algn="ctr">
              <a:buNone/>
            </a:pPr>
            <a:r>
              <a:rPr lang="ru-RU" altLang="ru-RU" sz="7200" b="1" u="sng" dirty="0" smtClean="0">
                <a:solidFill>
                  <a:srgbClr val="C00000"/>
                </a:solidFill>
                <a:latin typeface="Arial Black" pitchFamily="34" charset="0"/>
                <a:cs typeface="Times New Roman" panose="02020603050405020304" pitchFamily="18" charset="0"/>
              </a:rPr>
              <a:t>Научно-исследовательские условия:</a:t>
            </a:r>
          </a:p>
          <a:p>
            <a:pPr>
              <a:buNone/>
            </a:pPr>
            <a:r>
              <a:rPr lang="ru-RU" sz="1600" i="1" dirty="0" smtClean="0">
                <a:latin typeface="Arial Black" pitchFamily="34" charset="0"/>
              </a:rPr>
              <a:t>                      </a:t>
            </a:r>
          </a:p>
          <a:p>
            <a:pPr>
              <a:buNone/>
            </a:pPr>
            <a:r>
              <a:rPr lang="ru-RU" sz="1600" i="1" dirty="0" smtClean="0">
                <a:latin typeface="Arial Black" pitchFamily="34" charset="0"/>
              </a:rPr>
              <a:t>                         </a:t>
            </a:r>
          </a:p>
          <a:p>
            <a:pPr lvl="0" algn="r">
              <a:buNone/>
            </a:pPr>
            <a:r>
              <a:rPr lang="ru-RU" sz="5600" i="1" dirty="0">
                <a:solidFill>
                  <a:srgbClr val="7030A0"/>
                </a:solidFill>
                <a:latin typeface="Arial Black" pitchFamily="34" charset="0"/>
              </a:rPr>
              <a:t>Ребёнок должен играть, даже когда он делает серьезное дело. Вся его жизнь это игра»</a:t>
            </a:r>
          </a:p>
          <a:p>
            <a:pPr>
              <a:buNone/>
            </a:pPr>
            <a:endParaRPr lang="ru-RU" sz="1600" i="1" dirty="0">
              <a:latin typeface="Arial Black" pitchFamily="34" charset="0"/>
            </a:endParaRPr>
          </a:p>
          <a:p>
            <a:pPr algn="r">
              <a:buNone/>
            </a:pPr>
            <a:r>
              <a:rPr lang="ru-RU" sz="5600" i="1" dirty="0" smtClean="0">
                <a:solidFill>
                  <a:srgbClr val="7030A0"/>
                </a:solidFill>
                <a:latin typeface="Arial Black" pitchFamily="34" charset="0"/>
              </a:rPr>
              <a:t>(</a:t>
            </a:r>
            <a:r>
              <a:rPr lang="ru-RU" sz="5600" i="1" dirty="0" err="1" smtClean="0">
                <a:solidFill>
                  <a:srgbClr val="7030A0"/>
                </a:solidFill>
                <a:latin typeface="Arial Black" pitchFamily="34" charset="0"/>
              </a:rPr>
              <a:t>А.С.Макаренко</a:t>
            </a:r>
            <a:r>
              <a:rPr lang="ru-RU" sz="5600" i="1" dirty="0" smtClean="0">
                <a:solidFill>
                  <a:srgbClr val="7030A0"/>
                </a:solidFill>
                <a:latin typeface="Arial Black" pitchFamily="34" charset="0"/>
              </a:rPr>
              <a:t>)</a:t>
            </a:r>
          </a:p>
          <a:p>
            <a:pPr algn="r">
              <a:buNone/>
            </a:pPr>
            <a:r>
              <a:rPr lang="ru-RU" sz="5600" i="1" dirty="0" smtClean="0">
                <a:latin typeface="Arial Black" pitchFamily="34" charset="0"/>
              </a:rPr>
              <a:t>            </a:t>
            </a:r>
          </a:p>
          <a:p>
            <a:pPr algn="r">
              <a:buNone/>
            </a:pPr>
            <a:r>
              <a:rPr lang="ru-RU" sz="5600" i="1" dirty="0">
                <a:solidFill>
                  <a:srgbClr val="7030A0"/>
                </a:solidFill>
                <a:latin typeface="Arial Black" pitchFamily="34" charset="0"/>
              </a:rPr>
              <a:t> </a:t>
            </a:r>
            <a:r>
              <a:rPr lang="ru-RU" sz="5600" i="1" dirty="0" smtClean="0">
                <a:solidFill>
                  <a:srgbClr val="7030A0"/>
                </a:solidFill>
                <a:latin typeface="Arial Black" pitchFamily="34" charset="0"/>
              </a:rPr>
              <a:t>«Без </a:t>
            </a:r>
            <a:r>
              <a:rPr lang="ru-RU" sz="5600" i="1" dirty="0">
                <a:solidFill>
                  <a:srgbClr val="7030A0"/>
                </a:solidFill>
                <a:latin typeface="Arial Black" pitchFamily="34" charset="0"/>
              </a:rPr>
              <a:t>игры нет и не может быть полноценного умственного развития»</a:t>
            </a:r>
          </a:p>
          <a:p>
            <a:pPr algn="r">
              <a:buNone/>
            </a:pPr>
            <a:r>
              <a:rPr lang="ru-RU" sz="5600" i="1" dirty="0" smtClean="0">
                <a:solidFill>
                  <a:srgbClr val="7030A0"/>
                </a:solidFill>
                <a:latin typeface="Arial Black" pitchFamily="34" charset="0"/>
              </a:rPr>
              <a:t>(</a:t>
            </a:r>
            <a:r>
              <a:rPr lang="ru-RU" sz="5600" i="1" dirty="0" err="1" smtClean="0">
                <a:solidFill>
                  <a:srgbClr val="7030A0"/>
                </a:solidFill>
                <a:latin typeface="Arial Black" pitchFamily="34" charset="0"/>
              </a:rPr>
              <a:t>В.А.Сухамлинский</a:t>
            </a:r>
            <a:r>
              <a:rPr lang="ru-RU" sz="5600" i="1" dirty="0" smtClean="0">
                <a:solidFill>
                  <a:srgbClr val="7030A0"/>
                </a:solidFill>
                <a:latin typeface="Arial Black" pitchFamily="34" charset="0"/>
              </a:rPr>
              <a:t>)</a:t>
            </a:r>
          </a:p>
          <a:p>
            <a:pPr algn="r">
              <a:buNone/>
            </a:pPr>
            <a:endParaRPr lang="ru-RU" sz="5600" i="1" dirty="0">
              <a:latin typeface="Arial Black" pitchFamily="34" charset="0"/>
            </a:endParaRPr>
          </a:p>
          <a:p>
            <a:pPr algn="r">
              <a:buNone/>
            </a:pPr>
            <a:endParaRPr lang="ru-RU" sz="5600" i="1" dirty="0" smtClean="0">
              <a:latin typeface="Arial Black" pitchFamily="34" charset="0"/>
            </a:endParaRPr>
          </a:p>
          <a:p>
            <a:pPr algn="r">
              <a:buNone/>
            </a:pPr>
            <a:endParaRPr lang="ru-RU" sz="5600" i="1" dirty="0">
              <a:latin typeface="Arial Black" pitchFamily="34" charset="0"/>
            </a:endParaRPr>
          </a:p>
          <a:p>
            <a:pPr algn="r">
              <a:buNone/>
            </a:pPr>
            <a:r>
              <a:rPr lang="ru-RU" sz="5600" i="1" dirty="0" smtClean="0">
                <a:latin typeface="Arial Black" pitchFamily="34" charset="0"/>
              </a:rPr>
              <a:t> </a:t>
            </a:r>
            <a:r>
              <a:rPr lang="ru-RU" sz="5600" i="1" dirty="0" smtClean="0">
                <a:solidFill>
                  <a:srgbClr val="7030A0"/>
                </a:solidFill>
                <a:latin typeface="Arial Black" pitchFamily="34" charset="0"/>
              </a:rPr>
              <a:t>«Образование уменьшает число опасностей, угрожающих нашей жизни, уменьшает число причин страха и, давая возможность измерить опасность и определить ее последствия, уменьшает напряженность страха ввиду этих опасностей». </a:t>
            </a:r>
          </a:p>
          <a:p>
            <a:pPr algn="r">
              <a:buNone/>
            </a:pPr>
            <a:r>
              <a:rPr lang="ru-RU" sz="5600" i="1" dirty="0" smtClean="0">
                <a:solidFill>
                  <a:srgbClr val="7030A0"/>
                </a:solidFill>
                <a:latin typeface="Arial Black" pitchFamily="34" charset="0"/>
              </a:rPr>
              <a:t>(К.Д.Ушинский)             </a:t>
            </a:r>
          </a:p>
          <a:p>
            <a:pPr algn="r">
              <a:buNone/>
            </a:pPr>
            <a:r>
              <a:rPr lang="ru-RU" sz="5600" i="1" dirty="0" smtClean="0">
                <a:solidFill>
                  <a:srgbClr val="7030A0"/>
                </a:solidFill>
                <a:latin typeface="Arial Black" pitchFamily="34" charset="0"/>
              </a:rPr>
              <a:t>                                   </a:t>
            </a:r>
            <a:endParaRPr lang="ru-RU" sz="5600" i="1" dirty="0">
              <a:solidFill>
                <a:srgbClr val="7030A0"/>
              </a:solidFill>
              <a:latin typeface="Arial Black" pitchFamily="34" charset="0"/>
            </a:endParaRPr>
          </a:p>
          <a:p>
            <a:pPr algn="r">
              <a:buNone/>
            </a:pPr>
            <a:endParaRPr lang="ru-RU" sz="5600" i="1" dirty="0" smtClean="0">
              <a:solidFill>
                <a:srgbClr val="7030A0"/>
              </a:solidFill>
              <a:latin typeface="Arial Black" pitchFamily="34" charset="0"/>
            </a:endParaRPr>
          </a:p>
          <a:p>
            <a:pPr algn="r">
              <a:buNone/>
            </a:pPr>
            <a:r>
              <a:rPr lang="ru-RU" sz="5600" i="1" dirty="0" smtClean="0">
                <a:solidFill>
                  <a:srgbClr val="7030A0"/>
                </a:solidFill>
                <a:latin typeface="Arial Black" pitchFamily="34" charset="0"/>
              </a:rPr>
              <a:t>«Преимущество дошкольников в обучении персональной безопасности состоит в том, что они любят правила и целиком придерживаются их». </a:t>
            </a:r>
          </a:p>
          <a:p>
            <a:pPr algn="r">
              <a:buNone/>
            </a:pPr>
            <a:r>
              <a:rPr lang="ru-RU" sz="5600" i="1" dirty="0" smtClean="0">
                <a:solidFill>
                  <a:srgbClr val="7030A0"/>
                </a:solidFill>
                <a:latin typeface="Arial Black" pitchFamily="34" charset="0"/>
              </a:rPr>
              <a:t>(П. </a:t>
            </a:r>
            <a:r>
              <a:rPr lang="ru-RU" sz="5600" i="1" dirty="0" err="1" smtClean="0">
                <a:solidFill>
                  <a:srgbClr val="7030A0"/>
                </a:solidFill>
                <a:latin typeface="Arial Black" pitchFamily="34" charset="0"/>
              </a:rPr>
              <a:t>Лич</a:t>
            </a:r>
            <a:r>
              <a:rPr lang="ru-RU" sz="5600" i="1" dirty="0" smtClean="0">
                <a:solidFill>
                  <a:srgbClr val="7030A0"/>
                </a:solidFill>
                <a:latin typeface="Arial Black" pitchFamily="34" charset="0"/>
              </a:rPr>
              <a:t> и П. </a:t>
            </a:r>
            <a:r>
              <a:rPr lang="ru-RU" sz="5600" i="1" dirty="0" err="1" smtClean="0">
                <a:solidFill>
                  <a:srgbClr val="7030A0"/>
                </a:solidFill>
                <a:latin typeface="Arial Black" pitchFamily="34" charset="0"/>
              </a:rPr>
              <a:t>Статмэн</a:t>
            </a:r>
            <a:r>
              <a:rPr lang="ru-RU" sz="5600" i="1" dirty="0" smtClean="0">
                <a:solidFill>
                  <a:srgbClr val="7030A0"/>
                </a:solidFill>
                <a:latin typeface="Arial Black" pitchFamily="34" charset="0"/>
              </a:rPr>
              <a:t>)                                                 </a:t>
            </a:r>
          </a:p>
          <a:p>
            <a:pPr algn="r">
              <a:buNone/>
            </a:pPr>
            <a:r>
              <a:rPr lang="ru-RU" sz="5600" i="1" dirty="0" smtClean="0">
                <a:solidFill>
                  <a:srgbClr val="7030A0"/>
                </a:solidFill>
                <a:latin typeface="Arial Black" pitchFamily="34" charset="0"/>
              </a:rPr>
              <a:t>   </a:t>
            </a:r>
            <a:endParaRPr lang="ru-RU" sz="5600" i="1" dirty="0">
              <a:solidFill>
                <a:srgbClr val="7030A0"/>
              </a:solidFill>
              <a:latin typeface="Arial Black" pitchFamily="34" charset="0"/>
            </a:endParaRPr>
          </a:p>
          <a:p>
            <a:pPr algn="r">
              <a:buNone/>
            </a:pPr>
            <a:endParaRPr lang="ru-RU" sz="5600" i="1" dirty="0" smtClean="0">
              <a:solidFill>
                <a:srgbClr val="7030A0"/>
              </a:solidFill>
              <a:latin typeface="Arial Black" pitchFamily="34" charset="0"/>
            </a:endParaRPr>
          </a:p>
          <a:p>
            <a:pPr algn="r">
              <a:buNone/>
            </a:pPr>
            <a:r>
              <a:rPr lang="ru-RU" sz="5600" i="1" dirty="0" smtClean="0">
                <a:solidFill>
                  <a:srgbClr val="7030A0"/>
                </a:solidFill>
                <a:latin typeface="Arial Black" pitchFamily="34" charset="0"/>
              </a:rPr>
              <a:t> «Необходимо формирование у детей навыков осознанного поведения на улице города». </a:t>
            </a:r>
          </a:p>
          <a:p>
            <a:pPr algn="r">
              <a:buNone/>
            </a:pPr>
            <a:r>
              <a:rPr lang="ru-RU" sz="5600" i="1" dirty="0" smtClean="0">
                <a:solidFill>
                  <a:srgbClr val="7030A0"/>
                </a:solidFill>
                <a:latin typeface="Arial Black" pitchFamily="34" charset="0"/>
              </a:rPr>
              <a:t>(О. А. </a:t>
            </a:r>
            <a:r>
              <a:rPr lang="ru-RU" sz="5600" i="1" dirty="0" err="1" smtClean="0">
                <a:solidFill>
                  <a:srgbClr val="7030A0"/>
                </a:solidFill>
                <a:latin typeface="Arial Black" pitchFamily="34" charset="0"/>
              </a:rPr>
              <a:t>Скоролупова</a:t>
            </a:r>
            <a:r>
              <a:rPr lang="ru-RU" sz="5600" i="1" dirty="0" smtClean="0">
                <a:solidFill>
                  <a:srgbClr val="7030A0"/>
                </a:solidFill>
                <a:latin typeface="Arial Black" pitchFamily="34" charset="0"/>
              </a:rPr>
              <a:t>)</a:t>
            </a:r>
            <a:r>
              <a:rPr lang="ru-RU" sz="5600" dirty="0" smtClean="0">
                <a:solidFill>
                  <a:srgbClr val="7030A0"/>
                </a:solidFill>
              </a:rPr>
              <a:t/>
            </a:r>
            <a:br>
              <a:rPr lang="ru-RU" sz="5600" dirty="0" smtClean="0">
                <a:solidFill>
                  <a:srgbClr val="7030A0"/>
                </a:solidFill>
              </a:rPr>
            </a:br>
            <a:r>
              <a:rPr lang="ru-RU" sz="5600" dirty="0" smtClean="0">
                <a:solidFill>
                  <a:srgbClr val="7030A0"/>
                </a:solidFill>
              </a:rPr>
              <a:t/>
            </a:r>
            <a:br>
              <a:rPr lang="ru-RU" sz="5600" dirty="0" smtClean="0">
                <a:solidFill>
                  <a:srgbClr val="7030A0"/>
                </a:solidFill>
              </a:rPr>
            </a:br>
            <a:r>
              <a:rPr lang="ru-RU" sz="5600" dirty="0" smtClean="0"/>
              <a:t/>
            </a:r>
            <a:br>
              <a:rPr lang="ru-RU" sz="5600" dirty="0" smtClean="0"/>
            </a:br>
            <a:endParaRPr lang="ru-RU" sz="5600" dirty="0">
              <a:solidFill>
                <a:srgbClr val="C00000"/>
              </a:solidFill>
              <a:latin typeface="Arial Black" pitchFamily="34" charset="0"/>
              <a:cs typeface="Times New Roman" pitchFamily="18" charset="0"/>
            </a:endParaRPr>
          </a:p>
        </p:txBody>
      </p:sp>
      <p:pic>
        <p:nvPicPr>
          <p:cNvPr id="4099" name="Picture 3" descr="C:\Users\yadro\Desktop\флешка\23f97e167357fe925820874650b54af5_fitted_740x7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348788"/>
            <a:ext cx="1512168" cy="1592380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pic>
      <p:pic>
        <p:nvPicPr>
          <p:cNvPr id="4103" name="Picture 7" descr="C:\Users\yadro\Desktop\флешка\717dc5da95400d791b3595bf8766ba1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5118051"/>
            <a:ext cx="1745292" cy="144016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520" y="997978"/>
            <a:ext cx="1071640" cy="116631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77150" y="1990210"/>
            <a:ext cx="1142154" cy="124967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6923112" cy="1124744"/>
          </a:xfrm>
        </p:spPr>
        <p:txBody>
          <a:bodyPr>
            <a:normAutofit fontScale="90000"/>
          </a:bodyPr>
          <a:lstStyle/>
          <a:p>
            <a:r>
              <a:rPr lang="ru-RU" sz="2400" u="sng" dirty="0" smtClean="0">
                <a:solidFill>
                  <a:srgbClr val="FF0000"/>
                </a:solidFill>
                <a:latin typeface="Arial Black" pitchFamily="34" charset="0"/>
                <a:cs typeface="Calibri" pitchFamily="34" charset="0"/>
              </a:rPr>
              <a:t>Условия формирования личного вклада</a:t>
            </a:r>
            <a:br>
              <a:rPr lang="ru-RU" sz="2400" u="sng" dirty="0" smtClean="0">
                <a:solidFill>
                  <a:srgbClr val="FF0000"/>
                </a:solidFill>
                <a:latin typeface="Arial Black" pitchFamily="34" charset="0"/>
                <a:cs typeface="Calibri" pitchFamily="34" charset="0"/>
              </a:rPr>
            </a:br>
            <a:r>
              <a:rPr lang="ru-RU" sz="2400" u="sng" dirty="0" smtClean="0">
                <a:solidFill>
                  <a:srgbClr val="FF0000"/>
                </a:solidFill>
                <a:latin typeface="Arial Black" pitchFamily="34" charset="0"/>
                <a:cs typeface="Calibri" pitchFamily="34" charset="0"/>
              </a:rPr>
              <a:t> педагога в развитие образования: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616624"/>
          </a:xfrm>
        </p:spPr>
        <p:txBody>
          <a:bodyPr>
            <a:normAutofit fontScale="25000" lnSpcReduction="20000"/>
          </a:bodyPr>
          <a:lstStyle/>
          <a:p>
            <a:pPr algn="ctr">
              <a:buNone/>
            </a:pPr>
            <a:r>
              <a:rPr lang="ru-RU" sz="6200" b="1" u="sng" dirty="0" smtClean="0">
                <a:solidFill>
                  <a:srgbClr val="C00000"/>
                </a:solidFill>
                <a:latin typeface="Arial Black" pitchFamily="34" charset="0"/>
                <a:cs typeface="Times New Roman" panose="02020603050405020304" pitchFamily="18" charset="0"/>
              </a:rPr>
              <a:t>Методические условия:</a:t>
            </a:r>
          </a:p>
          <a:p>
            <a:pPr>
              <a:buAutoNum type="arabicPeriod"/>
            </a:pPr>
            <a:r>
              <a:rPr lang="ru-RU" sz="6400" dirty="0" smtClean="0">
                <a:solidFill>
                  <a:srgbClr val="7030A0"/>
                </a:solidFill>
                <a:latin typeface="Arial Black" pitchFamily="34" charset="0"/>
              </a:rPr>
              <a:t>Авторская разработка Е.И. Шаламовой «Правила и безопасность дорожного движения». </a:t>
            </a:r>
          </a:p>
          <a:p>
            <a:pPr>
              <a:buAutoNum type="arabicPeriod"/>
            </a:pPr>
            <a:r>
              <a:rPr lang="ru-RU" sz="6400" dirty="0" smtClean="0">
                <a:solidFill>
                  <a:srgbClr val="7030A0"/>
                </a:solidFill>
                <a:latin typeface="Arial Black" pitchFamily="34" charset="0"/>
              </a:rPr>
              <a:t>О. А. </a:t>
            </a:r>
            <a:r>
              <a:rPr lang="ru-RU" sz="6400" dirty="0" err="1" smtClean="0">
                <a:solidFill>
                  <a:srgbClr val="7030A0"/>
                </a:solidFill>
                <a:latin typeface="Arial Black" pitchFamily="34" charset="0"/>
              </a:rPr>
              <a:t>Скоролупова</a:t>
            </a:r>
            <a:r>
              <a:rPr lang="ru-RU" sz="6400" dirty="0" smtClean="0">
                <a:solidFill>
                  <a:srgbClr val="7030A0"/>
                </a:solidFill>
                <a:latin typeface="Arial Black" pitchFamily="34" charset="0"/>
              </a:rPr>
              <a:t> «Правила и безопасность дорожного движения».</a:t>
            </a:r>
          </a:p>
          <a:p>
            <a:pPr>
              <a:buAutoNum type="arabicPeriod"/>
            </a:pPr>
            <a:r>
              <a:rPr lang="ru-RU" sz="6400" dirty="0" smtClean="0">
                <a:solidFill>
                  <a:srgbClr val="7030A0"/>
                </a:solidFill>
                <a:latin typeface="Arial Black" pitchFamily="34" charset="0"/>
              </a:rPr>
              <a:t>Г. Кобзева «Правила дорожного движения. Система обучения дошкольников».</a:t>
            </a:r>
          </a:p>
          <a:p>
            <a:pPr>
              <a:buAutoNum type="arabicPeriod"/>
            </a:pPr>
            <a:r>
              <a:rPr lang="ru-RU" sz="6400" dirty="0" smtClean="0">
                <a:solidFill>
                  <a:srgbClr val="7030A0"/>
                </a:solidFill>
                <a:latin typeface="Arial Black" pitchFamily="34" charset="0"/>
              </a:rPr>
              <a:t>Программа «Основы безопасности детей дошкольного возраста» разработана кандидатами психологических наук Р. Б. </a:t>
            </a:r>
            <a:r>
              <a:rPr lang="ru-RU" sz="6400" dirty="0" err="1" smtClean="0">
                <a:solidFill>
                  <a:srgbClr val="7030A0"/>
                </a:solidFill>
                <a:latin typeface="Arial Black" pitchFamily="34" charset="0"/>
              </a:rPr>
              <a:t>Стеркиной</a:t>
            </a:r>
            <a:r>
              <a:rPr lang="ru-RU" sz="6400" dirty="0" smtClean="0">
                <a:solidFill>
                  <a:srgbClr val="7030A0"/>
                </a:solidFill>
                <a:latin typeface="Arial Black" pitchFamily="34" charset="0"/>
              </a:rPr>
              <a:t>, О. Л. Князевой, Н. Н. Авдеевой.</a:t>
            </a:r>
          </a:p>
          <a:p>
            <a:pPr>
              <a:buAutoNum type="arabicPeriod"/>
            </a:pPr>
            <a:r>
              <a:rPr lang="ru-RU" sz="6400" dirty="0" smtClean="0">
                <a:solidFill>
                  <a:srgbClr val="7030A0"/>
                </a:solidFill>
                <a:latin typeface="Arial Black" pitchFamily="34" charset="0"/>
              </a:rPr>
              <a:t>Т.С. </a:t>
            </a:r>
            <a:r>
              <a:rPr lang="ru-RU" sz="6400" dirty="0" err="1" smtClean="0">
                <a:solidFill>
                  <a:srgbClr val="7030A0"/>
                </a:solidFill>
                <a:latin typeface="Arial Black" pitchFamily="34" charset="0"/>
              </a:rPr>
              <a:t>Сеулина</a:t>
            </a:r>
            <a:r>
              <a:rPr lang="ru-RU" sz="6400" dirty="0" smtClean="0">
                <a:solidFill>
                  <a:srgbClr val="7030A0"/>
                </a:solidFill>
                <a:latin typeface="Arial Black" pitchFamily="34" charset="0"/>
              </a:rPr>
              <a:t> «Знакомим дошкольников с правилами дорожного движения».</a:t>
            </a:r>
            <a:endParaRPr lang="ru-RU" sz="6400" dirty="0" smtClean="0">
              <a:latin typeface="Arial Black" pitchFamily="34" charset="0"/>
            </a:endParaRPr>
          </a:p>
          <a:p>
            <a:pPr>
              <a:buAutoNum type="arabicPeriod"/>
            </a:pPr>
            <a:r>
              <a:rPr lang="ru-RU" sz="6400" dirty="0" smtClean="0">
                <a:solidFill>
                  <a:srgbClr val="7030A0"/>
                </a:solidFill>
                <a:latin typeface="Arial Black" pitchFamily="34" charset="0"/>
              </a:rPr>
              <a:t> </a:t>
            </a:r>
            <a:r>
              <a:rPr lang="ru-RU" sz="6400" dirty="0">
                <a:solidFill>
                  <a:srgbClr val="7030A0"/>
                </a:solidFill>
                <a:latin typeface="Arial Black" pitchFamily="34" charset="0"/>
              </a:rPr>
              <a:t>К.Ю. Белая «Формирование основ безопасности у </a:t>
            </a:r>
            <a:r>
              <a:rPr lang="ru-RU" sz="6400" dirty="0" smtClean="0">
                <a:solidFill>
                  <a:srgbClr val="7030A0"/>
                </a:solidFill>
                <a:latin typeface="Arial Black" pitchFamily="34" charset="0"/>
              </a:rPr>
              <a:t>дошкольников»</a:t>
            </a:r>
            <a:r>
              <a:rPr lang="ru-RU" sz="6400" dirty="0" smtClean="0">
                <a:latin typeface="Arial Black" pitchFamily="34" charset="0"/>
              </a:rPr>
              <a:t/>
            </a:r>
            <a:br>
              <a:rPr lang="ru-RU" sz="6400" dirty="0" smtClean="0">
                <a:latin typeface="Arial Black" pitchFamily="34" charset="0"/>
              </a:rPr>
            </a:br>
            <a:r>
              <a:rPr lang="ru-RU" sz="6400" dirty="0" smtClean="0">
                <a:latin typeface="Arial Black" pitchFamily="34" charset="0"/>
              </a:rPr>
              <a:t>                        </a:t>
            </a:r>
            <a:r>
              <a:rPr lang="ru-RU" sz="6400" b="1" u="sng" dirty="0" smtClean="0">
                <a:solidFill>
                  <a:srgbClr val="C00000"/>
                </a:solidFill>
                <a:latin typeface="Arial Black" pitchFamily="34" charset="0"/>
                <a:cs typeface="Times New Roman" panose="02020603050405020304" pitchFamily="18" charset="0"/>
              </a:rPr>
              <a:t>Организационно-педагогические условия:</a:t>
            </a:r>
          </a:p>
          <a:p>
            <a:pPr>
              <a:buFont typeface="Wingdings" panose="05000000000000000000" pitchFamily="2" charset="2"/>
              <a:buChar char="ü"/>
              <a:defRPr/>
            </a:pPr>
            <a:r>
              <a:rPr lang="ru-RU" sz="6400" dirty="0" smtClean="0">
                <a:solidFill>
                  <a:srgbClr val="7030A0"/>
                </a:solidFill>
                <a:latin typeface="Arial Black" pitchFamily="34" charset="0"/>
                <a:cs typeface="Times New Roman" panose="02020603050405020304" pitchFamily="18" charset="0"/>
              </a:rPr>
              <a:t>Саморазвитие профессиональной компетентности по данной проблеме.</a:t>
            </a:r>
          </a:p>
          <a:p>
            <a:pPr>
              <a:buFont typeface="Wingdings" panose="05000000000000000000" pitchFamily="2" charset="2"/>
              <a:buChar char="ü"/>
              <a:defRPr/>
            </a:pPr>
            <a:r>
              <a:rPr lang="ru-RU" sz="6400" dirty="0" smtClean="0">
                <a:solidFill>
                  <a:srgbClr val="7030A0"/>
                </a:solidFill>
                <a:latin typeface="Arial Black" pitchFamily="34" charset="0"/>
                <a:cs typeface="Times New Roman" panose="02020603050405020304" pitchFamily="18" charset="0"/>
              </a:rPr>
              <a:t>Создание творческой развивающей предметно-пространственной среды по данной теме.</a:t>
            </a:r>
          </a:p>
          <a:p>
            <a:pPr>
              <a:buFont typeface="Wingdings" panose="05000000000000000000" pitchFamily="2" charset="2"/>
              <a:buChar char="ü"/>
              <a:defRPr/>
            </a:pPr>
            <a:r>
              <a:rPr lang="ru-RU" sz="6400" dirty="0" smtClean="0">
                <a:solidFill>
                  <a:srgbClr val="7030A0"/>
                </a:solidFill>
                <a:latin typeface="Arial Black" pitchFamily="34" charset="0"/>
                <a:cs typeface="Times New Roman" panose="02020603050405020304" pitchFamily="18" charset="0"/>
              </a:rPr>
              <a:t>Участие и победы (личное и воспитанников) в конкурсах и фестивалях по данной теме.</a:t>
            </a:r>
          </a:p>
          <a:p>
            <a:pPr>
              <a:buFont typeface="Wingdings" panose="05000000000000000000" pitchFamily="2" charset="2"/>
              <a:buChar char="ü"/>
              <a:defRPr/>
            </a:pPr>
            <a:r>
              <a:rPr lang="ru-RU" sz="6400" dirty="0" smtClean="0">
                <a:solidFill>
                  <a:srgbClr val="7030A0"/>
                </a:solidFill>
                <a:latin typeface="Arial Black" pitchFamily="34" charset="0"/>
                <a:cs typeface="Times New Roman" panose="02020603050405020304" pitchFamily="18" charset="0"/>
              </a:rPr>
              <a:t>Разработка авторских методических материалов.</a:t>
            </a:r>
          </a:p>
          <a:p>
            <a:pPr>
              <a:buFont typeface="Wingdings" panose="05000000000000000000" pitchFamily="2" charset="2"/>
              <a:buChar char="ü"/>
              <a:defRPr/>
            </a:pPr>
            <a:r>
              <a:rPr lang="ru-RU" sz="6400" dirty="0" smtClean="0">
                <a:solidFill>
                  <a:srgbClr val="7030A0"/>
                </a:solidFill>
                <a:latin typeface="Arial Black" pitchFamily="34" charset="0"/>
                <a:cs typeface="Times New Roman" panose="02020603050405020304" pitchFamily="18" charset="0"/>
              </a:rPr>
              <a:t>Представление опыта работы в педагогических СМИ-сообществах (публикация).</a:t>
            </a:r>
          </a:p>
          <a:p>
            <a:pPr>
              <a:buNone/>
            </a:pPr>
            <a:r>
              <a:rPr lang="ru-RU" sz="6400" dirty="0" smtClean="0">
                <a:latin typeface="Arial Black" pitchFamily="34" charset="0"/>
              </a:rPr>
              <a:t/>
            </a:r>
            <a:br>
              <a:rPr lang="ru-RU" sz="6400" dirty="0" smtClean="0">
                <a:latin typeface="Arial Black" pitchFamily="34" charset="0"/>
              </a:rPr>
            </a:br>
            <a:r>
              <a:rPr lang="ru-RU" sz="6400" dirty="0" smtClean="0"/>
              <a:t/>
            </a:r>
            <a:br>
              <a:rPr lang="ru-RU" sz="6400" dirty="0" smtClean="0"/>
            </a:br>
            <a:endParaRPr lang="ru-RU" sz="6400" dirty="0" smtClean="0"/>
          </a:p>
          <a:p>
            <a:pPr>
              <a:buAutoNum type="arabicPeriod"/>
            </a:pPr>
            <a:endParaRPr lang="ru-RU" sz="6400" dirty="0" smtClean="0">
              <a:solidFill>
                <a:srgbClr val="C00000"/>
              </a:solidFill>
              <a:latin typeface="Arial Black" pitchFamily="34" charset="0"/>
              <a:cs typeface="Times New Roman" panose="02020603050405020304" pitchFamily="18" charset="0"/>
            </a:endParaRPr>
          </a:p>
          <a:p>
            <a:endParaRPr lang="ru-RU" sz="6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s15.stc.all.kpcdn.net/share/i/4/971253/wx10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071546"/>
            <a:ext cx="2207525" cy="1428760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419056" cy="582594"/>
          </a:xfrm>
        </p:spPr>
        <p:txBody>
          <a:bodyPr>
            <a:noAutofit/>
          </a:bodyPr>
          <a:lstStyle/>
          <a:p>
            <a:r>
              <a:rPr lang="ru-RU" sz="1800" u="sng" dirty="0" smtClean="0">
                <a:solidFill>
                  <a:srgbClr val="FF0000"/>
                </a:solidFill>
                <a:latin typeface="Arial Black" pitchFamily="34" charset="0"/>
              </a:rPr>
              <a:t>Актуальность личного вклада педагога в развитие образования:</a:t>
            </a:r>
            <a:endParaRPr lang="ru-RU" sz="1800" u="sng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571472" y="1214422"/>
            <a:ext cx="8196540" cy="5857916"/>
          </a:xfrm>
          <a:ln w="19050">
            <a:noFill/>
          </a:ln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1600" i="1" dirty="0" smtClean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        </a:t>
            </a:r>
            <a:r>
              <a:rPr lang="ru-RU" sz="1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Ежегодно на дорогах России совершаются</a:t>
            </a:r>
          </a:p>
          <a:p>
            <a:pPr algn="ctr">
              <a:buNone/>
            </a:pPr>
            <a:r>
              <a:rPr lang="ru-RU" sz="1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десятки тысяч  ДТП с участием детей. </a:t>
            </a:r>
          </a:p>
          <a:p>
            <a:pPr>
              <a:buNone/>
            </a:pPr>
            <a:r>
              <a:rPr lang="ru-RU" sz="1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</a:t>
            </a:r>
          </a:p>
          <a:p>
            <a:pPr>
              <a:buNone/>
            </a:pPr>
            <a:r>
              <a:rPr lang="ru-RU" sz="1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</a:t>
            </a:r>
          </a:p>
          <a:p>
            <a:pPr>
              <a:buNone/>
            </a:pPr>
            <a:r>
              <a:rPr lang="ru-RU" sz="1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Изучение ПДД, является одной из главных задач на сегодняшний день, т.к. дети дошкольного возраста – это особая категория пешеходов и пассажиров.             Поэтому необходимо обучать детей ПДД через дидактические игры и упражнения, подвижные игры, </a:t>
            </a:r>
            <a:r>
              <a:rPr lang="ru-RU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сюжетно – ролевые игры </a:t>
            </a:r>
            <a:r>
              <a:rPr lang="ru-RU" sz="1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 на занятиях. Знание и соблюдение ПДД поможет сформировать безопасное поведение на дорогах</a:t>
            </a:r>
          </a:p>
          <a:p>
            <a:pPr>
              <a:buNone/>
            </a:pPr>
            <a:endParaRPr lang="en-US" sz="1800" i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1600" i="1" dirty="0" smtClean="0">
                <a:solidFill>
                  <a:srgbClr val="7030A0"/>
                </a:solidFill>
                <a:latin typeface="Arial Black" pitchFamily="34" charset="0"/>
                <a:cs typeface="Times New Roman" pitchFamily="18" charset="0"/>
              </a:rPr>
              <a:t>                            Согласно ФГОС </a:t>
            </a:r>
            <a:r>
              <a:rPr lang="ru-RU" sz="1600" i="1" dirty="0" smtClean="0">
                <a:solidFill>
                  <a:srgbClr val="7030A0"/>
                </a:solidFill>
                <a:latin typeface="Arial Black" pitchFamily="34" charset="0"/>
              </a:rPr>
              <a:t>Образовательная область                                                 «Социально-  коммуникативное развитие» </a:t>
            </a:r>
          </a:p>
          <a:p>
            <a:pPr algn="r">
              <a:buNone/>
            </a:pPr>
            <a:r>
              <a:rPr lang="ru-RU" sz="1600" i="1" dirty="0" smtClean="0">
                <a:solidFill>
                  <a:srgbClr val="7030A0"/>
                </a:solidFill>
                <a:latin typeface="Arial Black" pitchFamily="34" charset="0"/>
              </a:rPr>
              <a:t>направлена на формирование основ безопасности, </a:t>
            </a:r>
          </a:p>
          <a:p>
            <a:pPr algn="r">
              <a:buNone/>
            </a:pPr>
            <a:r>
              <a:rPr lang="ru-RU" sz="1600" i="1" dirty="0" smtClean="0">
                <a:solidFill>
                  <a:srgbClr val="7030A0"/>
                </a:solidFill>
                <a:latin typeface="Arial Black" pitchFamily="34" charset="0"/>
              </a:rPr>
              <a:t>на формирование элементарных представлений </a:t>
            </a:r>
          </a:p>
          <a:p>
            <a:pPr algn="r">
              <a:buNone/>
            </a:pPr>
            <a:r>
              <a:rPr lang="ru-RU" sz="1600" i="1" dirty="0" smtClean="0">
                <a:solidFill>
                  <a:srgbClr val="7030A0"/>
                </a:solidFill>
                <a:latin typeface="Arial Black" pitchFamily="34" charset="0"/>
              </a:rPr>
              <a:t>о правилах безопасности дорожного движения;  </a:t>
            </a:r>
          </a:p>
          <a:p>
            <a:pPr algn="r">
              <a:buNone/>
            </a:pPr>
            <a:r>
              <a:rPr lang="ru-RU" sz="1600" i="1" dirty="0" smtClean="0">
                <a:solidFill>
                  <a:srgbClr val="7030A0"/>
                </a:solidFill>
                <a:latin typeface="Arial Black" pitchFamily="34" charset="0"/>
              </a:rPr>
              <a:t>воспитание осознанного отношения к необходимости выполнения этих правил.</a:t>
            </a:r>
          </a:p>
          <a:p>
            <a:pPr>
              <a:buNone/>
            </a:pPr>
            <a:r>
              <a:rPr lang="ru-RU" sz="1600" i="1" dirty="0" smtClean="0">
                <a:solidFill>
                  <a:srgbClr val="7030A0"/>
                </a:solidFill>
                <a:latin typeface="Arial Black" pitchFamily="34" charset="0"/>
                <a:cs typeface="Times New Roman" pitchFamily="18" charset="0"/>
              </a:rPr>
              <a:t>  </a:t>
            </a:r>
            <a:endParaRPr lang="en-US" sz="1600" i="1" dirty="0" smtClean="0">
              <a:solidFill>
                <a:srgbClr val="7030A0"/>
              </a:solidFill>
              <a:latin typeface="Arial Black" pitchFamily="34" charset="0"/>
              <a:cs typeface="Times New Roman" pitchFamily="18" charset="0"/>
            </a:endParaRPr>
          </a:p>
        </p:txBody>
      </p:sp>
      <p:pic>
        <p:nvPicPr>
          <p:cNvPr id="16388" name="Picture 4" descr="https://mkoylesnogo.ucoz.net/KARTINKI/fgos-d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4429132"/>
            <a:ext cx="2000264" cy="1501686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7653536" cy="954344"/>
          </a:xfrm>
        </p:spPr>
        <p:txBody>
          <a:bodyPr>
            <a:normAutofit fontScale="90000"/>
          </a:bodyPr>
          <a:lstStyle/>
          <a:p>
            <a:r>
              <a:rPr lang="ru-RU" sz="2000" u="sng" dirty="0" smtClean="0">
                <a:solidFill>
                  <a:srgbClr val="FF0000"/>
                </a:solidFill>
                <a:latin typeface="Arial Black" pitchFamily="34" charset="0"/>
                <a:cs typeface="Calibri" pitchFamily="34" charset="0"/>
              </a:rPr>
              <a:t>Теоретическое обоснование личного вклада педагога в развитие образования: </a:t>
            </a:r>
            <a:r>
              <a:rPr lang="ru-RU" sz="2000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ru-RU" sz="2000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</a:br>
            <a:endParaRPr lang="ru-RU" sz="2000" u="sng" dirty="0">
              <a:solidFill>
                <a:srgbClr val="FF0000"/>
              </a:solidFill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1979712" y="980728"/>
            <a:ext cx="4752528" cy="1224136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altLang="ru-RU" b="1" u="sng" dirty="0" smtClean="0">
                <a:solidFill>
                  <a:srgbClr val="C00000"/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В 1937 году В.М. </a:t>
            </a:r>
            <a:r>
              <a:rPr lang="ru-RU" altLang="ru-RU" b="1" u="sng" dirty="0" err="1" smtClean="0">
                <a:solidFill>
                  <a:srgbClr val="C00000"/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Федяевской</a:t>
            </a:r>
            <a:r>
              <a:rPr lang="ru-RU" altLang="ru-RU" b="1" u="sng" dirty="0" smtClean="0">
                <a:solidFill>
                  <a:srgbClr val="C00000"/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 впервые были выделены причины несчастных случаев с дошкольниками на улице</a:t>
            </a:r>
            <a:r>
              <a:rPr lang="ru-RU" altLang="ru-RU" dirty="0" smtClean="0">
                <a:solidFill>
                  <a:srgbClr val="C00000"/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:</a:t>
            </a:r>
            <a:endParaRPr lang="ru-RU" altLang="ru-RU" dirty="0">
              <a:solidFill>
                <a:srgbClr val="C00000"/>
              </a:solidFill>
              <a:latin typeface="Arial Black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0" y="1556792"/>
            <a:ext cx="1944216" cy="1584176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altLang="ru-RU" sz="1400" dirty="0" smtClean="0">
                <a:solidFill>
                  <a:srgbClr val="7030A0"/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незнание детьми правил уличного движения</a:t>
            </a:r>
            <a:endParaRPr lang="ru-RU" sz="1400" dirty="0">
              <a:solidFill>
                <a:srgbClr val="7030A0"/>
              </a:solidFill>
              <a:latin typeface="Arial Black" pitchFamily="34" charset="0"/>
            </a:endParaRPr>
          </a:p>
        </p:txBody>
      </p:sp>
      <p:sp>
        <p:nvSpPr>
          <p:cNvPr id="30" name="Овал 29"/>
          <p:cNvSpPr/>
          <p:nvPr/>
        </p:nvSpPr>
        <p:spPr>
          <a:xfrm>
            <a:off x="1187624" y="2708920"/>
            <a:ext cx="3024336" cy="18002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altLang="ru-RU" sz="1400" dirty="0" smtClean="0">
                <a:solidFill>
                  <a:srgbClr val="7030A0"/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невнимательность к тому, что происходит на улице</a:t>
            </a:r>
            <a:endParaRPr lang="ru-RU" sz="1400" dirty="0" smtClean="0">
              <a:solidFill>
                <a:srgbClr val="7030A0"/>
              </a:solidFill>
              <a:latin typeface="Arial Black" pitchFamily="34" charset="0"/>
            </a:endParaRPr>
          </a:p>
          <a:p>
            <a:pPr algn="ctr"/>
            <a:endParaRPr lang="ru-RU" sz="1400" dirty="0"/>
          </a:p>
        </p:txBody>
      </p:sp>
      <p:sp>
        <p:nvSpPr>
          <p:cNvPr id="32" name="Овал 31"/>
          <p:cNvSpPr/>
          <p:nvPr/>
        </p:nvSpPr>
        <p:spPr>
          <a:xfrm>
            <a:off x="6983760" y="1556792"/>
            <a:ext cx="2160240" cy="165618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altLang="ru-RU" sz="1400" dirty="0" smtClean="0">
                <a:solidFill>
                  <a:srgbClr val="7030A0"/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неумение владеть собой</a:t>
            </a:r>
            <a:endParaRPr lang="ru-RU" altLang="ru-RU" sz="1400" dirty="0">
              <a:solidFill>
                <a:srgbClr val="7030A0"/>
              </a:solidFill>
              <a:latin typeface="Arial Black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33" name="Овал 32"/>
          <p:cNvSpPr/>
          <p:nvPr/>
        </p:nvSpPr>
        <p:spPr>
          <a:xfrm>
            <a:off x="4499992" y="2708920"/>
            <a:ext cx="3096344" cy="18002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altLang="ru-RU" sz="1400" dirty="0" smtClean="0">
                <a:solidFill>
                  <a:srgbClr val="7030A0"/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отсутствие сознания опасности</a:t>
            </a:r>
            <a:endParaRPr lang="ru-RU" sz="1400" dirty="0">
              <a:solidFill>
                <a:srgbClr val="7030A0"/>
              </a:solidFill>
              <a:latin typeface="Arial Black" pitchFamily="34" charset="0"/>
            </a:endParaRPr>
          </a:p>
        </p:txBody>
      </p:sp>
      <p:sp>
        <p:nvSpPr>
          <p:cNvPr id="44" name="Стрелка вниз 43"/>
          <p:cNvSpPr/>
          <p:nvPr/>
        </p:nvSpPr>
        <p:spPr>
          <a:xfrm>
            <a:off x="5580112" y="2276872"/>
            <a:ext cx="504056" cy="360040"/>
          </a:xfrm>
          <a:prstGeom prst="down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Стрелка вниз 46"/>
          <p:cNvSpPr/>
          <p:nvPr/>
        </p:nvSpPr>
        <p:spPr>
          <a:xfrm>
            <a:off x="2555776" y="2276872"/>
            <a:ext cx="504056" cy="360040"/>
          </a:xfrm>
          <a:prstGeom prst="down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Стрелка вправо 47"/>
          <p:cNvSpPr/>
          <p:nvPr/>
        </p:nvSpPr>
        <p:spPr>
          <a:xfrm>
            <a:off x="6804248" y="1484784"/>
            <a:ext cx="432048" cy="432048"/>
          </a:xfrm>
          <a:prstGeom prst="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Стрелка вправо 48"/>
          <p:cNvSpPr/>
          <p:nvPr/>
        </p:nvSpPr>
        <p:spPr>
          <a:xfrm flipH="1">
            <a:off x="1475656" y="1340768"/>
            <a:ext cx="432048" cy="432048"/>
          </a:xfrm>
          <a:prstGeom prst="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251520" y="4581128"/>
            <a:ext cx="8496944" cy="2016224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altLang="ru-RU" dirty="0" smtClean="0">
                <a:solidFill>
                  <a:srgbClr val="7030A0"/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Автором была доказана возможность и необходимость обучения детей уличной безопасности</a:t>
            </a:r>
          </a:p>
          <a:p>
            <a:pPr algn="just">
              <a:buFont typeface="Wingdings 2" pitchFamily="18" charset="2"/>
              <a:buNone/>
            </a:pPr>
            <a:r>
              <a:rPr lang="ru-RU" altLang="ru-RU" dirty="0" smtClean="0">
                <a:solidFill>
                  <a:srgbClr val="7030A0"/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Методы и приемы обучения дошкольников правилам поведения на улице, предложенные В.М. </a:t>
            </a:r>
            <a:r>
              <a:rPr lang="ru-RU" altLang="ru-RU" dirty="0" err="1" smtClean="0">
                <a:solidFill>
                  <a:srgbClr val="7030A0"/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Федяевской</a:t>
            </a:r>
            <a:r>
              <a:rPr lang="ru-RU" altLang="ru-RU" dirty="0" smtClean="0">
                <a:solidFill>
                  <a:srgbClr val="7030A0"/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, позже были дополнены Э.Я. </a:t>
            </a:r>
            <a:r>
              <a:rPr lang="ru-RU" altLang="ru-RU" dirty="0" err="1" smtClean="0">
                <a:solidFill>
                  <a:srgbClr val="7030A0"/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Степаненковой</a:t>
            </a:r>
            <a:r>
              <a:rPr lang="ru-RU" altLang="ru-RU" dirty="0" smtClean="0">
                <a:solidFill>
                  <a:srgbClr val="7030A0"/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, Н.Ф. </a:t>
            </a:r>
            <a:r>
              <a:rPr lang="ru-RU" altLang="ru-RU" dirty="0" err="1" smtClean="0">
                <a:solidFill>
                  <a:srgbClr val="7030A0"/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Филенко</a:t>
            </a:r>
            <a:r>
              <a:rPr lang="ru-RU" altLang="ru-RU" dirty="0" smtClean="0">
                <a:solidFill>
                  <a:srgbClr val="7030A0"/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, Н.Н. Авдеевой, О.Л. Князевой,  Р.В. </a:t>
            </a:r>
            <a:r>
              <a:rPr lang="ru-RU" altLang="ru-RU" dirty="0" err="1" smtClean="0">
                <a:solidFill>
                  <a:srgbClr val="7030A0"/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Стеркиной</a:t>
            </a:r>
            <a:r>
              <a:rPr lang="ru-RU" altLang="ru-RU" dirty="0" smtClean="0">
                <a:solidFill>
                  <a:srgbClr val="7030A0"/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, Т.И. Даниловой и другими. </a:t>
            </a:r>
            <a:endParaRPr lang="ru-RU" altLang="ru-RU" dirty="0">
              <a:solidFill>
                <a:srgbClr val="7030A0"/>
              </a:solidFill>
              <a:latin typeface="Arial Black" pitchFamily="34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60648"/>
            <a:ext cx="7858180" cy="668022"/>
          </a:xfrm>
        </p:spPr>
        <p:txBody>
          <a:bodyPr>
            <a:noAutofit/>
          </a:bodyPr>
          <a:lstStyle/>
          <a:p>
            <a:r>
              <a:rPr lang="ru-RU" sz="2400" u="sng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Цель и задачи педагогической деятельности:</a:t>
            </a:r>
            <a:endParaRPr lang="ru-RU" sz="2400" u="sng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412776"/>
            <a:ext cx="8435280" cy="4857403"/>
          </a:xfrm>
        </p:spPr>
        <p:txBody>
          <a:bodyPr>
            <a:normAutofit/>
          </a:bodyPr>
          <a:lstStyle/>
          <a:p>
            <a:pPr>
              <a:buFont typeface="Times New Roman" pitchFamily="18" charset="0"/>
              <a:buNone/>
              <a:defRPr/>
            </a:pPr>
            <a:r>
              <a:rPr lang="ru-RU" sz="2200" b="1" i="1" u="sng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2200" b="1" i="1" u="sng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2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200" b="1" i="1" u="sng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Создание  </a:t>
            </a:r>
            <a:r>
              <a:rPr lang="ru-RU" sz="2200" b="1" i="1" u="sng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условия для формирования основ безопасности у детей старшего дошкольного возраста.</a:t>
            </a:r>
          </a:p>
          <a:p>
            <a:pPr>
              <a:buFont typeface="Times New Roman" pitchFamily="18" charset="0"/>
              <a:buNone/>
              <a:defRPr/>
            </a:pPr>
            <a:endParaRPr lang="ru-RU" sz="2200" b="1" i="1" u="sng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Times New Roman" pitchFamily="18" charset="0"/>
              <a:buNone/>
              <a:defRPr/>
            </a:pPr>
            <a:r>
              <a:rPr lang="ru-RU" altLang="ru-RU" sz="2000" b="1" i="1" u="sng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  <a:endParaRPr lang="ru-RU" sz="20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Обогащать предметно – пространственную среду </a:t>
            </a:r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 разделу «Безопасность» 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Способствовать формированию представлений детей о безопасном поведении на дорогах.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Способствовать накоплению </a:t>
            </a:r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у детей </a:t>
            </a:r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игрового опыта в  решении проблемных ситуаций по ПДД.</a:t>
            </a:r>
            <a:endParaRPr lang="ru-RU" sz="2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Организовать </a:t>
            </a:r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конструктивное партнерство </a:t>
            </a:r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семьи по вопросам формирования у детей представлений по основам безопасности на дорогах.</a:t>
            </a:r>
            <a:endParaRPr lang="ru-RU" alt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251520" y="1412776"/>
            <a:ext cx="8640960" cy="52565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779096" cy="939784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Arial Black" pitchFamily="34" charset="0"/>
                <a:cs typeface="Calibri" pitchFamily="34" charset="0"/>
              </a:rPr>
              <a:t>Ведущая педагогическая идея:</a:t>
            </a:r>
            <a:endParaRPr lang="ru-RU" sz="28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4707474"/>
            <a:ext cx="8147248" cy="1728192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pPr>
              <a:buNone/>
            </a:pPr>
            <a:endParaRPr lang="ru-RU" dirty="0" smtClean="0"/>
          </a:p>
          <a:p>
            <a:r>
              <a:rPr lang="ru-RU" dirty="0"/>
              <a:t>Самостоятельное разыгрывание сюжетной роли детьми позволяет формировать у них опыт нравственного поведения, умение поступать в соответствии с нравственными нормами, поскольку они видят, что положительные качества поощряются взрослыми, а отрицательные осуждаются.</a:t>
            </a:r>
          </a:p>
          <a:p>
            <a:endParaRPr lang="ru-RU" dirty="0"/>
          </a:p>
        </p:txBody>
      </p:sp>
      <p:sp>
        <p:nvSpPr>
          <p:cNvPr id="5" name="Блок-схема: типовой процесс 4"/>
          <p:cNvSpPr/>
          <p:nvPr/>
        </p:nvSpPr>
        <p:spPr>
          <a:xfrm>
            <a:off x="636032" y="2132856"/>
            <a:ext cx="8122776" cy="1944216"/>
          </a:xfrm>
          <a:prstGeom prst="flowChartPredefinedProcess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 smtClean="0">
              <a:solidFill>
                <a:srgbClr val="7030A0"/>
              </a:solidFill>
              <a:latin typeface="Arial Black" pitchFamily="34" charset="0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259632" y="2045458"/>
            <a:ext cx="6192688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«Игра – путь детей к познанию мира,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в котором они живут…»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 Neue"/>
              </a:rPr>
              <a:t>             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 Neue"/>
              </a:rPr>
              <a:t>                                          </a:t>
            </a:r>
            <a:r>
              <a:rPr kumimoji="0" lang="ru-RU" altLang="ru-RU" sz="2400" b="0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Helvetica Neue"/>
              </a:rPr>
              <a:t>А.М.Горький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452798"/>
              </p:ext>
            </p:extLst>
          </p:nvPr>
        </p:nvGraphicFramePr>
        <p:xfrm>
          <a:off x="283072" y="1358662"/>
          <a:ext cx="8784976" cy="53203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2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722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60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0445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11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 детьми</a:t>
                      </a:r>
                      <a:endParaRPr lang="ru-RU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 родителями</a:t>
                      </a:r>
                      <a:endParaRPr lang="ru-RU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474"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 этап организационный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sz="14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Мониторинг по знанию ПДД .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Анкетирование по теме ПДД</a:t>
                      </a:r>
                      <a:endParaRPr lang="ru-RU" sz="1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0400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 этап </a:t>
                      </a:r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Основной</a:t>
                      </a:r>
                      <a:endParaRPr lang="ru-RU" sz="11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Рассматривание иллюстраций, беседы,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4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чтение художественной литературы по ПДД с анализом поступка героев;     Интерактивные игры по ПДД, 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4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встреча с инспектором ГИБДД, викторины, ситуационные задачи,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4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экскурсия по родному селу,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4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подвижные игры, дидактические игры,</a:t>
                      </a:r>
                      <a:r>
                        <a:rPr lang="ru-RU" sz="1400" b="1" i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400" b="1" i="1" u="sng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Сюжетно-ролевые игры по ПДД.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400" b="0" i="0" u="none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Совместное</a:t>
                      </a:r>
                      <a:r>
                        <a:rPr lang="ru-RU" sz="1400" b="0" i="0" u="none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изготовление атрибутов и декораций к сюжетно-ролевым играм по ПДД.</a:t>
                      </a:r>
                      <a:endParaRPr lang="ru-RU" sz="1400" b="0" i="0" u="non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4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Тематическое родительское собрание. Показ видео отрывки из сюжетно –ролевой игры</a:t>
                      </a:r>
                      <a:r>
                        <a:rPr lang="ru-RU" sz="1400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«</a:t>
                      </a:r>
                      <a:r>
                        <a:rPr lang="ru-RU" sz="14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Грамотный пешеход».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4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Наглядная информация «Поиграем дома» , «Родителю-водителю» Индивидуальные консультации.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4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Проект «Дорога в детский сад»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4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Совместное участие в акции «Засветись». 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63320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 этап заключительный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sz="14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Мониторинг по знанию ПДД .</a:t>
                      </a:r>
                    </a:p>
                    <a:p>
                      <a:pPr algn="ctr">
                        <a:buNone/>
                      </a:pPr>
                      <a:endParaRPr lang="ru-RU" sz="140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>
                        <a:buNone/>
                      </a:pPr>
                      <a:r>
                        <a:rPr lang="ru-RU" sz="14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u="sng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Итоговое мероприятие:  развлечение  «В стране дорожных знаков».</a:t>
                      </a:r>
                    </a:p>
                    <a:p>
                      <a:endParaRPr lang="ru-RU" sz="1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lvl="0">
                        <a:buFont typeface="Arial" pitchFamily="34" charset="0"/>
                        <a:buNone/>
                      </a:pP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u="sng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Итоговое мероприятие:  развлечение  «В стране дорожных знаков».</a:t>
                      </a:r>
                    </a:p>
                    <a:p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51520" y="93297"/>
            <a:ext cx="784887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u="sng" dirty="0" err="1" smtClean="0">
                <a:solidFill>
                  <a:srgbClr val="FF0000"/>
                </a:solidFill>
                <a:latin typeface="Arial Black" pitchFamily="34" charset="0"/>
              </a:rPr>
              <a:t>Деятельностный</a:t>
            </a:r>
            <a:r>
              <a:rPr lang="ru-RU" b="1" u="sng" dirty="0" smtClean="0">
                <a:solidFill>
                  <a:srgbClr val="FF0000"/>
                </a:solidFill>
                <a:latin typeface="Arial Black" pitchFamily="34" charset="0"/>
              </a:rPr>
              <a:t> аспект формирования личностного  вклада педагога развитие образования:</a:t>
            </a:r>
          </a:p>
          <a:p>
            <a:pPr algn="ctr"/>
            <a:endParaRPr lang="ru-RU" b="1" u="sng" dirty="0" smtClean="0">
              <a:solidFill>
                <a:schemeClr val="accent2">
                  <a:lumMod val="50000"/>
                </a:schemeClr>
              </a:solidFill>
              <a:latin typeface="Arial Black" pitchFamily="34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</a:t>
            </a:r>
          </a:p>
          <a:p>
            <a:pPr algn="ctr"/>
            <a:endParaRPr lang="ru-RU" b="1" u="sng" dirty="0" smtClean="0">
              <a:solidFill>
                <a:schemeClr val="accent2">
                  <a:lumMod val="50000"/>
                </a:schemeClr>
              </a:solidFill>
              <a:latin typeface="Arial Black" pitchFamily="34" charset="0"/>
            </a:endParaRPr>
          </a:p>
          <a:p>
            <a:pPr algn="ctr"/>
            <a:endParaRPr lang="ru-RU" dirty="0"/>
          </a:p>
        </p:txBody>
      </p:sp>
      <p:cxnSp>
        <p:nvCxnSpPr>
          <p:cNvPr id="6" name="Прямая со стрелкой 5"/>
          <p:cNvCxnSpPr/>
          <p:nvPr/>
        </p:nvCxnSpPr>
        <p:spPr>
          <a:xfrm flipH="1">
            <a:off x="3858017" y="1052736"/>
            <a:ext cx="569967" cy="317583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6352922" y="1052736"/>
            <a:ext cx="583735" cy="353302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4500562" y="785794"/>
            <a:ext cx="17797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Формы работы</a:t>
            </a:r>
            <a:endParaRPr lang="ru-RU" u="sng" dirty="0">
              <a:solidFill>
                <a:srgbClr val="C0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95536" y="750954"/>
            <a:ext cx="17606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Этапы работы.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6494</TotalTime>
  <Words>1664</Words>
  <Application>Microsoft Office PowerPoint</Application>
  <PresentationFormat>Экран (4:3)</PresentationFormat>
  <Paragraphs>240</Paragraphs>
  <Slides>22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31" baseType="lpstr">
      <vt:lpstr>Arial</vt:lpstr>
      <vt:lpstr>Arial Black</vt:lpstr>
      <vt:lpstr>Calibri</vt:lpstr>
      <vt:lpstr>Helvetica Neue</vt:lpstr>
      <vt:lpstr>Khmer UI</vt:lpstr>
      <vt:lpstr>Times New Roman</vt:lpstr>
      <vt:lpstr>Wingdings</vt:lpstr>
      <vt:lpstr>Wingdings 2</vt:lpstr>
      <vt:lpstr>Тема Office</vt:lpstr>
      <vt:lpstr>Визитная карточка:</vt:lpstr>
      <vt:lpstr>Тема презентации:</vt:lpstr>
      <vt:lpstr>Условия формирования личного вклада  педагога в развитие образования:</vt:lpstr>
      <vt:lpstr>Условия формирования личного вклада  педагога в развитие образования:</vt:lpstr>
      <vt:lpstr>Актуальность личного вклада педагога в развитие образования:</vt:lpstr>
      <vt:lpstr>Теоретическое обоснование личного вклада педагога в развитие образования:  </vt:lpstr>
      <vt:lpstr>Цель и задачи педагогической деятельности:</vt:lpstr>
      <vt:lpstr>Ведущая педагогическая идея:</vt:lpstr>
      <vt:lpstr>Презентация PowerPoint</vt:lpstr>
      <vt:lpstr>Деятельностный аспект формирования личностного вклада педагога в развития образования:</vt:lpstr>
      <vt:lpstr>Презентация PowerPoint</vt:lpstr>
      <vt:lpstr>Методы и приемы используемые в игре:</vt:lpstr>
      <vt:lpstr>Презентация PowerPoint</vt:lpstr>
      <vt:lpstr>Деятельностный аспект формирования личностного  вклада педагога развитие образования:  Организация предметно – пространственной   развивающей среды: </vt:lpstr>
      <vt:lpstr>Деятельностный аспект формирования личностного вклада педагога в развития образования:</vt:lpstr>
      <vt:lpstr>Робота с родитями:</vt:lpstr>
      <vt:lpstr>Деятельностный аспект формирования личностного вклада педагога в развития образования:  Акция «Засветись!»(раздача фликеров)          АКЦИЯ «БЕЗОПАСНЫЙ МАРШРУТ»</vt:lpstr>
      <vt:lpstr>Новизна личного вклада в развитие образования:</vt:lpstr>
      <vt:lpstr>Результативность профессиональной педагогической деятельности и достигнутые эффекты: </vt:lpstr>
      <vt:lpstr> Транслируемость практических достижений:</vt:lpstr>
      <vt:lpstr>Заключение, выводы и обобщения определения перспектив:</vt:lpstr>
      <vt:lpstr>Литература: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Управление народного образования администрации городского округа г. Бор Нижегородской области</dc:title>
  <dc:creator>aleksey yadrov</dc:creator>
  <cp:lastModifiedBy>User</cp:lastModifiedBy>
  <cp:revision>229</cp:revision>
  <dcterms:created xsi:type="dcterms:W3CDTF">2019-11-13T06:43:00Z</dcterms:created>
  <dcterms:modified xsi:type="dcterms:W3CDTF">2020-01-30T10:53:40Z</dcterms:modified>
</cp:coreProperties>
</file>