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98" r:id="rId2"/>
    <p:sldId id="299" r:id="rId3"/>
    <p:sldId id="296" r:id="rId4"/>
    <p:sldId id="297" r:id="rId5"/>
    <p:sldId id="300" r:id="rId6"/>
    <p:sldId id="301" r:id="rId7"/>
    <p:sldId id="302" r:id="rId8"/>
    <p:sldId id="303" r:id="rId9"/>
    <p:sldId id="257" r:id="rId10"/>
    <p:sldId id="305" r:id="rId11"/>
    <p:sldId id="306" r:id="rId12"/>
    <p:sldId id="304" r:id="rId13"/>
    <p:sldId id="258" r:id="rId14"/>
    <p:sldId id="309" r:id="rId15"/>
    <p:sldId id="307" r:id="rId16"/>
    <p:sldId id="30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74" r:id="rId26"/>
    <p:sldId id="279" r:id="rId27"/>
    <p:sldId id="275" r:id="rId28"/>
    <p:sldId id="276" r:id="rId29"/>
    <p:sldId id="282" r:id="rId30"/>
    <p:sldId id="271" r:id="rId31"/>
    <p:sldId id="277" r:id="rId32"/>
    <p:sldId id="293" r:id="rId33"/>
    <p:sldId id="284" r:id="rId34"/>
    <p:sldId id="283" r:id="rId35"/>
    <p:sldId id="292" r:id="rId36"/>
    <p:sldId id="295" r:id="rId37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6" autoAdjust="0"/>
    <p:restoredTop sz="94660"/>
  </p:normalViewPr>
  <p:slideViewPr>
    <p:cSldViewPr>
      <p:cViewPr varScale="1">
        <p:scale>
          <a:sx n="52" d="100"/>
          <a:sy n="52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65C3E-C218-40F9-BE48-1C6AE7C31D81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EA63F-5461-4AA7-B2A4-E5854F5E6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253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EA63F-5461-4AA7-B2A4-E5854F5E678C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680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04AC7-FCD1-4B18-8C41-CC4DB7238F1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EA27-38ED-4055-AFCB-96CFB3BB0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04AC7-FCD1-4B18-8C41-CC4DB7238F1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EA27-38ED-4055-AFCB-96CFB3BB0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04AC7-FCD1-4B18-8C41-CC4DB7238F1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EA27-38ED-4055-AFCB-96CFB3BB0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04AC7-FCD1-4B18-8C41-CC4DB7238F1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EA27-38ED-4055-AFCB-96CFB3BB0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04AC7-FCD1-4B18-8C41-CC4DB7238F1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EA27-38ED-4055-AFCB-96CFB3BB0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04AC7-FCD1-4B18-8C41-CC4DB7238F1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EA27-38ED-4055-AFCB-96CFB3BB0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04AC7-FCD1-4B18-8C41-CC4DB7238F1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EA27-38ED-4055-AFCB-96CFB3BB0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04AC7-FCD1-4B18-8C41-CC4DB7238F1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EA27-38ED-4055-AFCB-96CFB3BB0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04AC7-FCD1-4B18-8C41-CC4DB7238F1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EA27-38ED-4055-AFCB-96CFB3BB0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04AC7-FCD1-4B18-8C41-CC4DB7238F1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EA27-38ED-4055-AFCB-96CFB3BB0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04AC7-FCD1-4B18-8C41-CC4DB7238F1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EA27-38ED-4055-AFCB-96CFB3BB0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04AC7-FCD1-4B18-8C41-CC4DB7238F1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8EA27-38ED-4055-AFCB-96CFB3BB0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99592" y="1052736"/>
            <a:ext cx="72008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endParaRPr lang="ru-RU" sz="3600" b="1" dirty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ПЕДАГОГИЧЕСКИЙ СОВЕТ НА ТЕМУ: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«СОВРЕМЕННЫЕ ПРОБЛЕМЫ ВЗАИМОДЕЙСТВИЯ ДЕТСКОГО САДА И СЕМЬИ»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endParaRPr lang="ru-RU" sz="2000" b="1" dirty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Подготовила: воспитатель первой категории</a:t>
            </a:r>
          </a:p>
          <a:p>
            <a:pPr algn="ctr"/>
            <a:r>
              <a:rPr lang="ru-RU" sz="2000" b="1" dirty="0" err="1" smtClean="0">
                <a:solidFill>
                  <a:srgbClr val="002060"/>
                </a:solidFill>
              </a:rPr>
              <a:t>Клочкова</a:t>
            </a:r>
            <a:r>
              <a:rPr lang="ru-RU" sz="2000" b="1" dirty="0" smtClean="0">
                <a:solidFill>
                  <a:srgbClr val="002060"/>
                </a:solidFill>
              </a:rPr>
              <a:t> Светлана Александровна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87295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Повышение правовой культуры родителей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Декларация прав ребенка (1959 г.)</a:t>
            </a:r>
          </a:p>
          <a:p>
            <a:pPr marL="0" indent="0">
              <a:buNone/>
            </a:pP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Семейный кодекс РФ</a:t>
            </a:r>
          </a:p>
          <a:p>
            <a:pPr marL="0" indent="0">
              <a:buNone/>
            </a:pP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Изучение Конституции РФ в части прав и обязанностей родителей и детей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Конвенция ООН о правах ребенка (1989г.)- </a:t>
            </a: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54 статьи увязывают права ребенка с правами и обязанностями родителей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Закон «Об образовании»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Закон РФ «О санитарно-эпидемиологическом благополучии»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74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Повышение педагогической культуры родителей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Изучение закономерностей развития ребенка (особенностей физического и психического развития на разных возрастных этапах)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Пропаганда здорового образа жизни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Знакомство с современными системами семейного воспитания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Содействие в приобщении детей к культурным и духовным ценностям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50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99592" y="1052736"/>
            <a:ext cx="7200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b="1" dirty="0" smtClean="0"/>
          </a:p>
          <a:p>
            <a:pPr algn="ctr"/>
            <a:endParaRPr lang="ru-RU" sz="4400" b="1" dirty="0" smtClean="0"/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Современные формы работы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с семьей в ДОУ</a:t>
            </a:r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endParaRPr lang="ru-RU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93523585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/>
          <a:p>
            <a:r>
              <a:rPr lang="ru-RU" sz="2800" i="1" dirty="0"/>
              <a:t>Формы взаимодействия детского сада с родителями – это способы организации их совместной деятельности и общения. Основная цель всех видов форм взаимодействия ДОУ с семьёй – установление доверительных отношений с детьми, родителями и педагогами, объединение их в одну команду, воспитание потребности делиться друг с другом своими проблемами и совместно их решать.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Содержимое 3" descr="potya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3717032"/>
            <a:ext cx="5328592" cy="2860303"/>
          </a:xfrm>
          <a:effectLst>
            <a:softEdge rad="127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Работа с родителями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Педагогическое просвещение родителей</a:t>
            </a:r>
            <a:endParaRPr lang="ru-RU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Включение родителей в деятельность ДОУ</a:t>
            </a:r>
            <a:endParaRPr lang="ru-RU" sz="4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950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Педагогическое просвещение родителей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Задачи :</a:t>
            </a:r>
          </a:p>
          <a:p>
            <a:pPr marL="0" indent="0">
              <a:buNone/>
            </a:pP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Повышение педагогической грамотности родителей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Формы :</a:t>
            </a:r>
          </a:p>
          <a:p>
            <a:pPr marL="0" indent="0">
              <a:buNone/>
            </a:pP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Лекции, семинары-практикумы, открытые занятия, родительские собрания, консультации, наглядная агитация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45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Включение родителей в деятельность ДОУ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Задачи:</a:t>
            </a:r>
          </a:p>
          <a:p>
            <a:pPr marL="0" indent="0">
              <a:buNone/>
            </a:pP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Создание условий для включения родителей в планирование, организацию и контроль за деятельностью ДОУ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Формы:</a:t>
            </a:r>
          </a:p>
          <a:p>
            <a:pPr marL="0" indent="0">
              <a:buNone/>
            </a:pP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Соревнования, кружки, выпуск газеты, конкурсы, викторины, совместные мероприятия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44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Autofit/>
          </a:bodyPr>
          <a:lstStyle/>
          <a:p>
            <a:r>
              <a:rPr lang="ru-RU" sz="2800" dirty="0"/>
              <a:t>Семья – уникальный первичный социум, дающий ребенку ощущение психологической защищенности, «эмоционального тыла», </a:t>
            </a:r>
            <a:r>
              <a:rPr lang="ru-RU" sz="2800" dirty="0" smtClean="0"/>
              <a:t>поддержку. </a:t>
            </a:r>
            <a:r>
              <a:rPr lang="ru-RU" sz="2800" dirty="0"/>
              <a:t>В этом непреходящее значение семьи для человека вообще, а для дошкольника в особенности. </a:t>
            </a:r>
            <a:br>
              <a:rPr lang="ru-RU" sz="2800" dirty="0"/>
            </a:br>
            <a:r>
              <a:rPr lang="ru-RU" sz="2800" dirty="0"/>
              <a:t>Семья для ребенка - это ещё и источник общественного опыта. Здесь он находит примеры для подражания, здесь происходит его социальное рождение. И если мы хотим вырастить нравственно здоровое поколение, то должны решать эту проблему «всем миром»: детский сад, семья, общественность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440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2000" b="1" dirty="0"/>
              <a:t>Преимущества новой философии взаимодействия педагогов с родителями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- </a:t>
            </a:r>
            <a:r>
              <a:rPr lang="ru-RU" sz="2000" b="1" i="1" dirty="0" smtClean="0"/>
              <a:t>учет </a:t>
            </a:r>
            <a:r>
              <a:rPr lang="ru-RU" sz="2000" b="1" i="1" dirty="0"/>
              <a:t>индивидуальности ребенка</a:t>
            </a:r>
            <a:r>
              <a:rPr lang="ru-RU" sz="2000" dirty="0"/>
              <a:t>. Педагог, постоянно поддерживая контакт с семьей, знает особенности, привычки своего воспитанника и учитывает их при работе, что, в свою очередь, ведет к повышению эффективности педагогического процесса. </a:t>
            </a:r>
            <a:br>
              <a:rPr lang="ru-RU" sz="2000" dirty="0"/>
            </a:br>
            <a:r>
              <a:rPr lang="ru-RU" sz="2000" dirty="0" smtClean="0"/>
              <a:t>- родители </a:t>
            </a:r>
            <a:r>
              <a:rPr lang="ru-RU" sz="2000" dirty="0"/>
              <a:t>самостоятельно могут выбирать и формировать уже в дошкольном возрасте то направление в развитии и воспитании ребенка, которое они считают нужны. Таким образом,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родители </a:t>
            </a:r>
            <a:r>
              <a:rPr lang="ru-RU" sz="2000" b="1" i="1" dirty="0"/>
              <a:t>берут на себя ответственность за воспитание ребенка. </a:t>
            </a:r>
            <a:br>
              <a:rPr lang="ru-RU" sz="2000" b="1" i="1" dirty="0"/>
            </a:br>
            <a:r>
              <a:rPr lang="ru-RU" sz="2000" b="1" dirty="0" smtClean="0"/>
              <a:t> </a:t>
            </a:r>
            <a:endParaRPr lang="ru-RU" sz="2000" b="1" dirty="0"/>
          </a:p>
        </p:txBody>
      </p:sp>
      <p:pic>
        <p:nvPicPr>
          <p:cNvPr id="4" name="Содержимое 3" descr="556c18c110e7d7.695178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3789040"/>
            <a:ext cx="4104456" cy="29131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/>
              <a:t>Особенности организации взаимодействия ДОУ с семьями воспитанников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При </a:t>
            </a:r>
            <a:r>
              <a:rPr lang="ru-RU" dirty="0"/>
              <a:t>организации совместной работы дошкольного образовательного учреждения с семьями в рамках новой философии необходимо соблюдать </a:t>
            </a:r>
            <a:r>
              <a:rPr lang="ru-RU" b="1" dirty="0"/>
              <a:t>основные принципы</a:t>
            </a:r>
            <a:r>
              <a:rPr lang="ru-RU" dirty="0"/>
              <a:t>: </a:t>
            </a:r>
          </a:p>
          <a:p>
            <a:pPr>
              <a:buNone/>
            </a:pPr>
            <a:r>
              <a:rPr lang="ru-RU" dirty="0"/>
              <a:t>  </a:t>
            </a:r>
          </a:p>
          <a:p>
            <a:pPr lvl="0"/>
            <a:r>
              <a:rPr lang="ru-RU" b="1" dirty="0"/>
              <a:t>открытость детского сада для семьи </a:t>
            </a:r>
            <a:r>
              <a:rPr lang="ru-RU" dirty="0"/>
              <a:t>(каждому родителю обеспечивается возможность знать и видеть, как живет и развивается его ребенок); </a:t>
            </a:r>
          </a:p>
          <a:p>
            <a:pPr lvl="0"/>
            <a:r>
              <a:rPr lang="ru-RU" b="1" dirty="0"/>
              <a:t>сотрудничество педагогов и родителей в воспитании детей</a:t>
            </a:r>
            <a:r>
              <a:rPr lang="ru-RU" dirty="0"/>
              <a:t>; </a:t>
            </a:r>
          </a:p>
          <a:p>
            <a:pPr lvl="0"/>
            <a:r>
              <a:rPr lang="ru-RU" b="1" dirty="0"/>
              <a:t>создание активной развивающей среды</a:t>
            </a:r>
            <a:r>
              <a:rPr lang="ru-RU" dirty="0"/>
              <a:t>, обеспечивающей единые подходы к развитию личности в семье и детском коллективе;</a:t>
            </a:r>
          </a:p>
          <a:p>
            <a:pPr lvl="0"/>
            <a:r>
              <a:rPr lang="ru-RU" b="1" dirty="0"/>
              <a:t>диагностика общих и частных проблем в развитии и воспитании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628799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«Актуальность вопросов взаимодействия педагогов с семьями воспитанников»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424936" cy="393799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«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Дошкольное детство»- уникальный период в жизни человека, когда формируется здоровье, осуществляется развитие личности. Период, когда ребенок находится в полной зависимости от окружающих его взрослых – родителей и педагогов.</a:t>
            </a:r>
            <a:endParaRPr lang="ru-RU" sz="4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39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Все формы работы с родителями подразделяются на: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коллективные </a:t>
            </a:r>
            <a:r>
              <a:rPr lang="ru-RU" dirty="0"/>
              <a:t>(массовые</a:t>
            </a:r>
            <a:r>
              <a:rPr lang="ru-RU" dirty="0" smtClean="0"/>
              <a:t>);    </a:t>
            </a:r>
            <a:r>
              <a:rPr lang="ru-RU" i="1" dirty="0"/>
              <a:t>подразумевают работу со всем или большим составом родителей ДОУ (группы). Это совместные мероприятия педагогов, родителей и детей. </a:t>
            </a:r>
          </a:p>
          <a:p>
            <a:pPr lvl="0"/>
            <a:r>
              <a:rPr lang="ru-RU" dirty="0"/>
              <a:t> индивидуальные; </a:t>
            </a:r>
            <a:r>
              <a:rPr lang="ru-RU" i="1" dirty="0"/>
              <a:t>предназначены для дифференцированной работы с родителями воспитанников.</a:t>
            </a:r>
          </a:p>
          <a:p>
            <a:pPr lvl="0"/>
            <a:r>
              <a:rPr lang="ru-RU" dirty="0"/>
              <a:t>наглядно-информационные; </a:t>
            </a:r>
            <a:r>
              <a:rPr lang="ru-RU" i="1" dirty="0"/>
              <a:t>играют роль опосредованного общения между педагогами и родителями. </a:t>
            </a:r>
          </a:p>
          <a:p>
            <a:pPr lvl="0"/>
            <a:r>
              <a:rPr lang="ru-RU" dirty="0"/>
              <a:t>традиционные;</a:t>
            </a:r>
          </a:p>
          <a:p>
            <a:pPr lvl="0"/>
            <a:r>
              <a:rPr lang="ru-RU" dirty="0"/>
              <a:t> нетрадиционные.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/>
              <a:t>Нетрадиционные формы организации общения педагогов и родителей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vert="horz">
            <a:normAutofit/>
          </a:bodyPr>
          <a:lstStyle/>
          <a:p>
            <a:pPr eaLnBrk="0" fontAlgn="base" hangingPunct="0">
              <a:buNone/>
            </a:pPr>
            <a:r>
              <a:rPr lang="ru-RU" dirty="0" smtClean="0"/>
              <a:t>1.</a:t>
            </a:r>
            <a:r>
              <a:rPr lang="ru-RU" b="1" dirty="0" smtClean="0"/>
              <a:t>Информационно-аналитические </a:t>
            </a:r>
            <a:endParaRPr lang="ru-RU" b="1" dirty="0"/>
          </a:p>
          <a:p>
            <a:pPr eaLnBrk="0" fontAlgn="base" hangingPunct="0">
              <a:buNone/>
            </a:pPr>
            <a:r>
              <a:rPr lang="ru-RU" dirty="0" smtClean="0"/>
              <a:t>  </a:t>
            </a:r>
            <a:r>
              <a:rPr lang="ru-RU" sz="2400" i="1" dirty="0" smtClean="0"/>
              <a:t>Выявление </a:t>
            </a:r>
            <a:r>
              <a:rPr lang="ru-RU" sz="2400" i="1" dirty="0"/>
              <a:t>интересов, потребностей, запросов родителей, уровня их педагогической грамотности </a:t>
            </a:r>
          </a:p>
          <a:p>
            <a:pPr eaLnBrk="0" fontAlgn="base" hangingPunct="0">
              <a:buNone/>
            </a:pPr>
            <a:r>
              <a:rPr lang="ru-RU" dirty="0"/>
              <a:t> </a:t>
            </a:r>
            <a:r>
              <a:rPr lang="ru-RU" dirty="0" smtClean="0"/>
              <a:t> *Проведение </a:t>
            </a:r>
            <a:r>
              <a:rPr lang="ru-RU" dirty="0"/>
              <a:t>социологических </a:t>
            </a:r>
            <a:r>
              <a:rPr lang="ru-RU" dirty="0" smtClean="0"/>
              <a:t>срезов</a:t>
            </a:r>
            <a:r>
              <a:rPr lang="ru-RU" dirty="0"/>
              <a:t>, опросов</a:t>
            </a:r>
            <a:endParaRPr lang="ru-RU" dirty="0" smtClean="0"/>
          </a:p>
          <a:p>
            <a:pPr eaLnBrk="0" fontAlgn="base" hangingPunct="0">
              <a:buNone/>
            </a:pPr>
            <a:r>
              <a:rPr lang="ru-RU" dirty="0" smtClean="0"/>
              <a:t> *« </a:t>
            </a:r>
            <a:r>
              <a:rPr lang="ru-RU" dirty="0"/>
              <a:t>Почтовый ящик»</a:t>
            </a:r>
          </a:p>
          <a:p>
            <a:pPr eaLnBrk="0" fontAlgn="base" hangingPunct="0">
              <a:buNone/>
            </a:pPr>
            <a:r>
              <a:rPr lang="ru-RU" dirty="0" smtClean="0"/>
              <a:t> *Индивидуальные </a:t>
            </a:r>
            <a:r>
              <a:rPr lang="ru-RU" dirty="0"/>
              <a:t>блокноты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2.Познавательные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25000" lnSpcReduction="20000"/>
          </a:bodyPr>
          <a:lstStyle/>
          <a:p>
            <a:pPr eaLnBrk="0" fontAlgn="base" hangingPunct="0">
              <a:buNone/>
            </a:pPr>
            <a:r>
              <a:rPr lang="ru-RU" sz="4200" i="1" dirty="0" smtClean="0"/>
              <a:t>       </a:t>
            </a:r>
            <a:r>
              <a:rPr lang="ru-RU" sz="9600" i="1" dirty="0" smtClean="0"/>
              <a:t>Ознакомление </a:t>
            </a:r>
            <a:r>
              <a:rPr lang="ru-RU" sz="9600" i="1" dirty="0"/>
              <a:t>родителей с возрастными и психологическими особенностями детей дошкольного возраста. Формирование у родителей практических навыков воспитания детей </a:t>
            </a:r>
            <a:endParaRPr lang="ru-RU" sz="9600" i="1" dirty="0" smtClean="0"/>
          </a:p>
          <a:p>
            <a:pPr eaLnBrk="0" fontAlgn="base" hangingPunct="0">
              <a:buNone/>
            </a:pPr>
            <a:endParaRPr lang="ru-RU" sz="4200" dirty="0"/>
          </a:p>
          <a:p>
            <a:pPr algn="just" eaLnBrk="0" fontAlgn="base" hangingPunct="0"/>
            <a:r>
              <a:rPr lang="ru-RU" sz="11200" dirty="0"/>
              <a:t>Семинары-практикумы</a:t>
            </a:r>
            <a:endParaRPr lang="ru-RU" sz="11200" dirty="0" smtClean="0"/>
          </a:p>
          <a:p>
            <a:pPr algn="just" eaLnBrk="0" fontAlgn="base" hangingPunct="0"/>
            <a:r>
              <a:rPr lang="ru-RU" sz="11200" dirty="0"/>
              <a:t>Тренинги</a:t>
            </a:r>
            <a:endParaRPr lang="ru-RU" sz="11200" dirty="0" smtClean="0"/>
          </a:p>
          <a:p>
            <a:pPr algn="just" eaLnBrk="0" fontAlgn="base" hangingPunct="0"/>
            <a:r>
              <a:rPr lang="ru-RU" sz="11200" dirty="0" smtClean="0"/>
              <a:t>Проведение собраний, консультаций в нетрадиционной </a:t>
            </a:r>
            <a:r>
              <a:rPr lang="ru-RU" sz="11200" dirty="0"/>
              <a:t>форме</a:t>
            </a:r>
            <a:endParaRPr lang="ru-RU" sz="11200" dirty="0" smtClean="0"/>
          </a:p>
          <a:p>
            <a:pPr algn="just" eaLnBrk="0" fontAlgn="base" hangingPunct="0"/>
            <a:r>
              <a:rPr lang="ru-RU" sz="11200" dirty="0"/>
              <a:t>Мини-собрания</a:t>
            </a:r>
            <a:endParaRPr lang="ru-RU" sz="11200" dirty="0" smtClean="0"/>
          </a:p>
          <a:p>
            <a:pPr algn="just" eaLnBrk="0" fontAlgn="base" hangingPunct="0"/>
            <a:r>
              <a:rPr lang="ru-RU" sz="11200" dirty="0" smtClean="0"/>
              <a:t>Игры </a:t>
            </a:r>
            <a:r>
              <a:rPr lang="ru-RU" sz="11200" dirty="0"/>
              <a:t>с педагогическим </a:t>
            </a:r>
            <a:r>
              <a:rPr lang="ru-RU" sz="11200" dirty="0" smtClean="0"/>
              <a:t>содержанием</a:t>
            </a:r>
          </a:p>
          <a:p>
            <a:pPr algn="just" eaLnBrk="0" fontAlgn="base" hangingPunct="0"/>
            <a:r>
              <a:rPr lang="ru-RU" sz="11200" dirty="0"/>
              <a:t>Педагогическая </a:t>
            </a:r>
            <a:r>
              <a:rPr lang="ru-RU" sz="11200" dirty="0" smtClean="0"/>
              <a:t>библиотека для </a:t>
            </a:r>
            <a:r>
              <a:rPr lang="ru-RU" sz="11200" dirty="0"/>
              <a:t>родителей</a:t>
            </a:r>
            <a:endParaRPr lang="ru-RU" sz="11200" dirty="0" smtClean="0"/>
          </a:p>
          <a:p>
            <a:pPr algn="just" eaLnBrk="0" fontAlgn="base" hangingPunct="0"/>
            <a:r>
              <a:rPr lang="ru-RU" sz="11200" dirty="0" err="1" smtClean="0"/>
              <a:t>Исследовательско-проектные</a:t>
            </a:r>
            <a:r>
              <a:rPr lang="ru-RU" sz="11200" dirty="0" smtClean="0"/>
              <a:t>, ролевые</a:t>
            </a:r>
            <a:r>
              <a:rPr lang="ru-RU" sz="11200" dirty="0"/>
              <a:t>, имитационные и </a:t>
            </a:r>
            <a:r>
              <a:rPr lang="ru-RU" sz="11200" dirty="0" smtClean="0"/>
              <a:t>деловые </a:t>
            </a:r>
            <a:r>
              <a:rPr lang="ru-RU" sz="11200" dirty="0"/>
              <a:t>игры. </a:t>
            </a:r>
            <a:endParaRPr lang="ru-RU" sz="11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pPr algn="l" eaLnBrk="0" fontAlgn="base" hangingPunct="0"/>
            <a:r>
              <a:rPr lang="ru-RU" sz="3200" b="1" dirty="0" smtClean="0"/>
              <a:t>3. </a:t>
            </a:r>
            <a:r>
              <a:rPr lang="ru-RU" sz="3200" b="1" dirty="0" err="1" smtClean="0"/>
              <a:t>Досуговые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968552"/>
          </a:xfrm>
        </p:spPr>
        <p:txBody>
          <a:bodyPr>
            <a:normAutofit fontScale="47500" lnSpcReduction="20000"/>
          </a:bodyPr>
          <a:lstStyle/>
          <a:p>
            <a:pPr eaLnBrk="0" fontAlgn="base" hangingPunct="0">
              <a:buNone/>
            </a:pPr>
            <a:r>
              <a:rPr lang="ru-RU" sz="9600" i="1" dirty="0" smtClean="0"/>
              <a:t>      </a:t>
            </a:r>
            <a:r>
              <a:rPr lang="ru-RU" sz="6000" i="1" dirty="0" smtClean="0"/>
              <a:t>Установление эмоционального контакта между педагогами, родителями, детьми </a:t>
            </a:r>
          </a:p>
          <a:p>
            <a:pPr lvl="0" eaLnBrk="0" fontAlgn="base" hangingPunct="0"/>
            <a:r>
              <a:rPr lang="ru-RU" sz="8000" dirty="0" smtClean="0"/>
              <a:t>Совместные досуги, </a:t>
            </a:r>
          </a:p>
          <a:p>
            <a:pPr eaLnBrk="0" fontAlgn="base" hangingPunct="0"/>
            <a:r>
              <a:rPr lang="ru-RU" sz="8000" dirty="0"/>
              <a:t>П</a:t>
            </a:r>
            <a:r>
              <a:rPr lang="ru-RU" sz="8000" dirty="0" smtClean="0"/>
              <a:t>раздники</a:t>
            </a:r>
          </a:p>
          <a:p>
            <a:pPr lvl="0" eaLnBrk="0" fontAlgn="base" hangingPunct="0"/>
            <a:r>
              <a:rPr lang="ru-RU" sz="8000" dirty="0" smtClean="0"/>
              <a:t>Выставки работ родителей и детей</a:t>
            </a:r>
          </a:p>
          <a:p>
            <a:pPr lvl="0" eaLnBrk="0" fontAlgn="base" hangingPunct="0"/>
            <a:r>
              <a:rPr lang="ru-RU" sz="8000" dirty="0" smtClean="0"/>
              <a:t> Кружки и секции</a:t>
            </a:r>
          </a:p>
          <a:p>
            <a:pPr lvl="0" eaLnBrk="0" fontAlgn="base" hangingPunct="0"/>
            <a:r>
              <a:rPr lang="ru-RU" sz="8000" dirty="0" smtClean="0"/>
              <a:t> Клубы отцов, дедушек и бабушек,</a:t>
            </a:r>
          </a:p>
          <a:p>
            <a:pPr eaLnBrk="0" fontAlgn="base" hangingPunct="0"/>
            <a:r>
              <a:rPr lang="ru-RU" sz="8000" dirty="0" smtClean="0"/>
              <a:t> Семинары, практикумы</a:t>
            </a:r>
          </a:p>
          <a:p>
            <a:pPr eaLnBrk="0" fontAlgn="base" hangingPunct="0"/>
            <a:endParaRPr lang="ru-RU" sz="8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4.Наглядно-информационные;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pPr eaLnBrk="0" fontAlgn="base" hangingPunct="0">
              <a:buNone/>
            </a:pPr>
            <a:r>
              <a:rPr lang="ru-RU" sz="2800" i="1" dirty="0" smtClean="0"/>
              <a:t>Ознакомление родителей с работой дошкольного учреждения, особенностями воспитания детей. Формирование у родителей знаний о воспитании и развитии</a:t>
            </a:r>
          </a:p>
          <a:p>
            <a:pPr eaLnBrk="0" fontAlgn="base" hangingPunct="0"/>
            <a:r>
              <a:rPr lang="ru-RU" sz="3500" dirty="0" smtClean="0"/>
              <a:t>Информационные проспекты для    родителей</a:t>
            </a:r>
          </a:p>
          <a:p>
            <a:pPr eaLnBrk="0" fontAlgn="base" hangingPunct="0"/>
            <a:r>
              <a:rPr lang="ru-RU" sz="3500" dirty="0" smtClean="0"/>
              <a:t> Альманахи</a:t>
            </a:r>
          </a:p>
          <a:p>
            <a:pPr eaLnBrk="0" fontAlgn="base" hangingPunct="0"/>
            <a:r>
              <a:rPr lang="ru-RU" sz="3500" dirty="0" smtClean="0"/>
              <a:t> Журналы и газеты для родителей, издаваемые в ДОУ</a:t>
            </a:r>
          </a:p>
          <a:p>
            <a:pPr eaLnBrk="0" fontAlgn="base" hangingPunct="0"/>
            <a:r>
              <a:rPr lang="ru-RU" sz="3500" dirty="0" smtClean="0"/>
              <a:t>Дни(недели)открытых дверей</a:t>
            </a:r>
          </a:p>
          <a:p>
            <a:pPr lvl="0" eaLnBrk="0" fontAlgn="base" hangingPunct="0"/>
            <a:r>
              <a:rPr lang="ru-RU" sz="3500" dirty="0" smtClean="0"/>
              <a:t>Выпуск стенгазет</a:t>
            </a:r>
          </a:p>
          <a:p>
            <a:pPr eaLnBrk="0" fontAlgn="base" hangingPunct="0"/>
            <a:r>
              <a:rPr lang="ru-RU" sz="3500" dirty="0" smtClean="0"/>
              <a:t>Организация мини-библиотек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395288" y="903369"/>
            <a:ext cx="82804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4000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«От того, как прошло детство, кто</a:t>
            </a:r>
            <a:endParaRPr lang="ru-RU" sz="4000" dirty="0">
              <a:latin typeface="Times New Roman" pitchFamily="18" charset="0"/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4000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 вёл ребёнка за руку в детские годы, что</a:t>
            </a:r>
            <a:r>
              <a:rPr lang="ru-RU" sz="4000" dirty="0">
                <a:latin typeface="Times New Roman" pitchFamily="18" charset="0"/>
                <a:ea typeface="Times New Roman" pitchFamily="18" charset="0"/>
                <a:cs typeface="Arial" charset="0"/>
              </a:rPr>
              <a:t> </a:t>
            </a:r>
            <a:r>
              <a:rPr lang="ru-RU" sz="4000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вошло в его разум и сердце из окружающего  мира  – от этого в решающей степени зависит, каким человеком станет сегодняшний малыш».</a:t>
            </a:r>
            <a:endParaRPr lang="ru-RU" sz="4000" dirty="0">
              <a:latin typeface="Times New Roman" pitchFamily="18" charset="0"/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4000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                             /В.А. Сухомлинский/</a:t>
            </a:r>
            <a:endParaRPr lang="ru-RU" sz="4000" dirty="0">
              <a:latin typeface="Times New Roman" pitchFamily="18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74638"/>
            <a:ext cx="3898776" cy="149817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Выставка работ детей </a:t>
            </a:r>
            <a:endParaRPr lang="ru-RU" sz="4000" b="1" dirty="0"/>
          </a:p>
        </p:txBody>
      </p:sp>
      <p:pic>
        <p:nvPicPr>
          <p:cNvPr id="5122" name="Picture 2" descr="C:\Users\1\Desktop\DSCN14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645024"/>
            <a:ext cx="4267200" cy="2752725"/>
          </a:xfrm>
          <a:prstGeom prst="rect">
            <a:avLst/>
          </a:prstGeom>
          <a:noFill/>
        </p:spPr>
      </p:pic>
      <p:pic>
        <p:nvPicPr>
          <p:cNvPr id="5123" name="Picture 3" descr="C:\Users\1\Desktop\DSCN14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88840"/>
            <a:ext cx="4267200" cy="2905125"/>
          </a:xfrm>
          <a:prstGeom prst="rect">
            <a:avLst/>
          </a:prstGeom>
          <a:noFill/>
        </p:spPr>
      </p:pic>
      <p:pic>
        <p:nvPicPr>
          <p:cNvPr id="5124" name="Picture 4" descr="C:\Users\1\Desktop\DSCN14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864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Совместные праздники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76825" y="2205038"/>
            <a:ext cx="37099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«ДЕНЬ ПОБЕДЫ»</a:t>
            </a:r>
          </a:p>
        </p:txBody>
      </p:sp>
      <p:pic>
        <p:nvPicPr>
          <p:cNvPr id="1026" name="Picture 2" descr="C:\Users\1\Desktop\деньпобеды\DSC012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789040"/>
            <a:ext cx="4267200" cy="2247900"/>
          </a:xfrm>
          <a:prstGeom prst="rect">
            <a:avLst/>
          </a:prstGeom>
          <a:noFill/>
        </p:spPr>
      </p:pic>
      <p:pic>
        <p:nvPicPr>
          <p:cNvPr id="10" name="Picture 3" descr="C:\Users\1\Desktop\деньпобеды\DSC012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83568" y="1988840"/>
            <a:ext cx="3133725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4213" y="476250"/>
            <a:ext cx="8156575" cy="14398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Мой прадед – участник Великой Отечественной войны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изготовление ширм, папок-передвижек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 smtClean="0"/>
          </a:p>
        </p:txBody>
      </p:sp>
      <p:pic>
        <p:nvPicPr>
          <p:cNvPr id="20482" name="Picture 2" descr="C:\Users\1\Desktop\деньпобеды\DSC012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204864"/>
            <a:ext cx="4038600" cy="2371725"/>
          </a:xfrm>
          <a:noFill/>
        </p:spPr>
      </p:pic>
      <p:pic>
        <p:nvPicPr>
          <p:cNvPr id="20483" name="Picture 3" descr="C:\Users\1\Desktop\деньпобеды\DSC012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016" y="2420888"/>
            <a:ext cx="4038600" cy="2470150"/>
          </a:xfrm>
          <a:noFill/>
        </p:spPr>
      </p:pic>
      <p:pic>
        <p:nvPicPr>
          <p:cNvPr id="6" name="Picture 2" descr="C:\Users\1\Desktop\деньпобеды\DSC012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411760" y="2752725"/>
            <a:ext cx="4043363" cy="4105275"/>
          </a:xfrm>
          <a:prstGeom prst="rect">
            <a:avLst/>
          </a:prstGeom>
          <a:noFill/>
        </p:spPr>
      </p:pic>
    </p:spTree>
  </p:cSld>
  <p:clrMapOvr>
    <a:masterClrMapping/>
  </p:clrMapOvr>
  <p:transition advTm="82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3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142617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Организация выставки и показ презентации</a:t>
            </a:r>
            <a:endParaRPr lang="ru-RU" sz="3200" b="1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" y="1729581"/>
            <a:ext cx="3200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2564905"/>
            <a:ext cx="4028256" cy="34563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12976"/>
            <a:ext cx="4320001" cy="34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04664"/>
            <a:ext cx="4267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3483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соответствии с Законом «Об образовании и Типовым положением о дошкольном образовательном учреждении одна из задач работы детского сада - это «взаимодействие семьей для обеспечения полноценного развития ребенка»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4956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589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74638"/>
            <a:ext cx="3970784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Совместная работа родителей и детей</a:t>
            </a:r>
            <a:endParaRPr lang="ru-RU" sz="2800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01008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56490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Собрание - практикум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2400" b="1" dirty="0" smtClean="0"/>
              <a:t>Изготовление народной куклы</a:t>
            </a:r>
          </a:p>
          <a:p>
            <a:pPr algn="ctr">
              <a:buNone/>
            </a:pPr>
            <a:r>
              <a:rPr lang="ru-RU" sz="2400" b="1" dirty="0" smtClean="0"/>
              <a:t> «На здоровье»</a:t>
            </a:r>
            <a:endParaRPr lang="ru-RU" sz="24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852936"/>
            <a:ext cx="273630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73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Мастер – класс по изготовлению куклы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Цели: познакомить родителей с методикой работы по изготовлению народной куклы  с детьми. Используются методы – рассказ о народной кукле, беседу. Приемы –обеспечивающие проявление эмоциональности, интереса детей к кукле, это сюрпризный момент, дидактическую и подвижную игру, исполнение детьми песен и </a:t>
            </a:r>
            <a:r>
              <a:rPr lang="ru-RU" dirty="0" err="1" smtClean="0"/>
              <a:t>потешек</a:t>
            </a:r>
            <a:r>
              <a:rPr lang="ru-RU" dirty="0" smtClean="0"/>
              <a:t> для куклы.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Целительная кукла "На здоровье</a:t>
            </a:r>
            <a:r>
              <a:rPr lang="ru-RU" sz="2400" dirty="0" smtClean="0"/>
              <a:t>"</a:t>
            </a:r>
            <a:endParaRPr lang="ru-RU" sz="2800" dirty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34888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4038600" cy="543346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Целительная кукла "На здоровье" делается только из льняных ниток, так как считается, что лён своими природными свойствами очень </a:t>
            </a:r>
            <a:r>
              <a:rPr lang="ru-RU" dirty="0" err="1" smtClean="0"/>
              <a:t>экологичен</a:t>
            </a:r>
            <a:r>
              <a:rPr lang="ru-RU" dirty="0" smtClean="0"/>
              <a:t> и забирая болезнь на себя, помогает человеку поправиться. Эта кукла ничем не украшается и не  терпит суеты, а напротив, делать её надо, стараясь максимально пребывать в состоянии благости, сконцентрировавшись помыслами о больном человеке, для которого это делается. Можно зажечь свечу и читать молитвы или заговоры. Захворавшему ребёнку кукла кладётся в кроватку, он может с ней играться, а как только хворь уйдёт, кукла сжигается. Заплетая косу у куклы надо приговаривать: "На здоровье, на здоровье". По окончании изготовления и при передаче больному повторять: "На здоровье".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Дети играют с куклами</a:t>
            </a:r>
            <a:endParaRPr lang="ru-RU" sz="1400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84984"/>
            <a:ext cx="4038600" cy="249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82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Большие возможности народной куклы и в развитии у детей творческих способностей. Создавая куклу, дети не просто повторяют и копируют то, с чем их знакомят, но вносят свое - выбирают способы конструирования и оформления куклы, ткань, нити для создания наряда, украшения. Ребенок становится художником, способным воплотить свои оригинальные замыслы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</a:t>
            </a:r>
            <a:br>
              <a:rPr lang="ru-RU" dirty="0" smtClean="0"/>
            </a:br>
            <a:r>
              <a:rPr lang="ru-RU" dirty="0" smtClean="0"/>
              <a:t>За внимание!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Педагог в ДОУ должен работать таким образом, чтобы родитель смог:</a:t>
            </a:r>
            <a:b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36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* </a:t>
            </a:r>
            <a:r>
              <a:rPr lang="ru-RU" sz="3600" i="1" dirty="0" smtClean="0">
                <a:solidFill>
                  <a:schemeClr val="bg2">
                    <a:lumMod val="10000"/>
                  </a:schemeClr>
                </a:solidFill>
              </a:rPr>
              <a:t>преодолеть авторитаризм и увидеть мир с позиции ребенка;</a:t>
            </a:r>
            <a:br>
              <a:rPr lang="ru-RU" sz="3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600" i="1" dirty="0" smtClean="0">
                <a:solidFill>
                  <a:schemeClr val="bg2">
                    <a:lumMod val="10000"/>
                  </a:schemeClr>
                </a:solidFill>
              </a:rPr>
              <a:t>* достичь понимания того, что нельзя ребенка сравнивать с другими детьми;</a:t>
            </a:r>
            <a:br>
              <a:rPr lang="ru-RU" sz="3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600" i="1" dirty="0" smtClean="0">
                <a:solidFill>
                  <a:schemeClr val="bg2">
                    <a:lumMod val="10000"/>
                  </a:schemeClr>
                </a:solidFill>
              </a:rPr>
              <a:t>*узнать сильные и слабые стороны развития ребенка и учитывать их;</a:t>
            </a:r>
            <a:br>
              <a:rPr lang="ru-RU" sz="3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600" i="1" dirty="0" smtClean="0">
                <a:solidFill>
                  <a:schemeClr val="bg2">
                    <a:lumMod val="10000"/>
                  </a:schemeClr>
                </a:solidFill>
              </a:rPr>
              <a:t>* быть эмоциональной поддержкой ребенку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30762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За тысячелетнюю историю человечества сложились две ветви воспитания подрастающего поколения: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* семейное воспитание;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* общественное воспитание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923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Сегодня не возможно отказаться от семейного воспитания без ущерба для развития личности ребенка, поскольку его сила  и действенность несравнимы даже с очень квалифицированным воспитанием в детском саду или школе.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919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Идея взаимосвязи общественного и семейного воспитания нашла свое отражение в ряде нормативно-правовых документов. </a:t>
            </a:r>
            <a:br>
              <a:rPr lang="ru-RU" dirty="0" smtClean="0"/>
            </a:br>
            <a:r>
              <a:rPr lang="ru-RU" dirty="0" smtClean="0"/>
              <a:t>Так в Законе «Об образовании» записано, что «родители являются первыми педагогами. Они обязаны заложить основы физического, нравственного и интеллектуального развития личности ребенка в раннем возрасте»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75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 соответствии с этим меняется позиция дошкольного учреждения в работе с семьей.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Каждое дошкольное образовательное учреждение не только воспитывает ребенка, но и консультирует родителей по вопросам воспитания детей.</a:t>
            </a:r>
            <a:b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Педагог – не только воспитатель детей, но и партнер родителей по их воспитанию.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07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99592" y="1052736"/>
            <a:ext cx="7200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Основные направления взаимодействия с семьей:</a:t>
            </a:r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  <a:p>
            <a:pPr marL="457200" indent="-457200" algn="ctr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Изучение потребности родителей в образовательных услугах.</a:t>
            </a:r>
          </a:p>
          <a:p>
            <a:pPr marL="457200" indent="-457200" algn="ctr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Просвещение родителей с целью повышения их правовой и педагогической культуры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1012</Words>
  <Application>Microsoft Office PowerPoint</Application>
  <PresentationFormat>Экран (4:3)</PresentationFormat>
  <Paragraphs>126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Презентация PowerPoint</vt:lpstr>
      <vt:lpstr>«Актуальность вопросов взаимодействия педагогов с семьями воспитанников»</vt:lpstr>
      <vt:lpstr>В соответствии с Законом «Об образовании и Типовым положением о дошкольном образовательном учреждении одна из задач работы детского сада - это «взаимодействие семьей для обеспечения полноценного развития ребенка»</vt:lpstr>
      <vt:lpstr> Педагог в ДОУ должен работать таким образом, чтобы родитель смог:   * преодолеть авторитаризм и увидеть мир с позиции ребенка; * достичь понимания того, что нельзя ребенка сравнивать с другими детьми; *узнать сильные и слабые стороны развития ребенка и учитывать их; * быть эмоциональной поддержкой ребенку.</vt:lpstr>
      <vt:lpstr>За тысячелетнюю историю человечества сложились две ветви воспитания подрастающего поколения:  * семейное воспитание;  * общественное воспитание.</vt:lpstr>
      <vt:lpstr>Сегодня не возможно отказаться от семейного воспитания без ущерба для развития личности ребенка, поскольку его сила  и действенность несравнимы даже с очень квалифицированным воспитанием в детском саду или школе.</vt:lpstr>
      <vt:lpstr>Идея взаимосвязи общественного и семейного воспитания нашла свое отражение в ряде нормативно-правовых документов.  Так в Законе «Об образовании» записано, что «родители являются первыми педагогами. Они обязаны заложить основы физического, нравственного и интеллектуального развития личности ребенка в раннем возрасте»</vt:lpstr>
      <vt:lpstr>В соответствии с этим меняется позиция дошкольного учреждения в работе с семьей.  Каждое дошкольное образовательное учреждение не только воспитывает ребенка, но и консультирует родителей по вопросам воспитания детей. Педагог – не только воспитатель детей, но и партнер родителей по их воспитанию.</vt:lpstr>
      <vt:lpstr>Презентация PowerPoint</vt:lpstr>
      <vt:lpstr>Повышение правовой культуры родителей</vt:lpstr>
      <vt:lpstr>Повышение педагогической культуры родителей</vt:lpstr>
      <vt:lpstr>Презентация PowerPoint</vt:lpstr>
      <vt:lpstr>Формы взаимодействия детского сада с родителями – это способы организации их совместной деятельности и общения. Основная цель всех видов форм взаимодействия ДОУ с семьёй – установление доверительных отношений с детьми, родителями и педагогами, объединение их в одну команду, воспитание потребности делиться друг с другом своими проблемами и совместно их решать. </vt:lpstr>
      <vt:lpstr>Работа с родителями</vt:lpstr>
      <vt:lpstr>Педагогическое просвещение родителей</vt:lpstr>
      <vt:lpstr>Включение родителей в деятельность ДОУ</vt:lpstr>
      <vt:lpstr>Семья – уникальный первичный социум, дающий ребенку ощущение психологической защищенности, «эмоционального тыла», поддержку. В этом непреходящее значение семьи для человека вообще, а для дошкольника в особенности.  Семья для ребенка - это ещё и источник общественного опыта. Здесь он находит примеры для подражания, здесь происходит его социальное рождение. И если мы хотим вырастить нравственно здоровое поколение, то должны решать эту проблему «всем миром»: детский сад, семья, общественность</vt:lpstr>
      <vt:lpstr>Преимущества новой философии взаимодействия педагогов с родителями  - учет индивидуальности ребенка. Педагог, постоянно поддерживая контакт с семьей, знает особенности, привычки своего воспитанника и учитывает их при работе, что, в свою очередь, ведет к повышению эффективности педагогического процесса.  - родители самостоятельно могут выбирать и формировать уже в дошкольном возрасте то направление в развитии и воспитании ребенка, которое они считают нужны. Таким образом,  родители берут на себя ответственность за воспитание ребенка.   </vt:lpstr>
      <vt:lpstr>  Особенности организации взаимодействия ДОУ с семьями воспитанников  </vt:lpstr>
      <vt:lpstr> Все формы работы с родителями подразделяются на:  </vt:lpstr>
      <vt:lpstr>Нетрадиционные формы организации общения педагогов и родителей </vt:lpstr>
      <vt:lpstr>2.Познавательные </vt:lpstr>
      <vt:lpstr>3. Досуговые</vt:lpstr>
      <vt:lpstr>4.Наглядно-информационные; </vt:lpstr>
      <vt:lpstr>Презентация PowerPoint</vt:lpstr>
      <vt:lpstr>Выставка работ детей </vt:lpstr>
      <vt:lpstr>Совместные праздники</vt:lpstr>
      <vt:lpstr>Мой прадед – участник Великой Отечественной войны изготовление ширм, папок-передвижек </vt:lpstr>
      <vt:lpstr>Организация выставки и показ презентации</vt:lpstr>
      <vt:lpstr>Совместная работа родителей и детей</vt:lpstr>
      <vt:lpstr>Собрание - практикум</vt:lpstr>
      <vt:lpstr>Мастер – класс по изготовлению куклы</vt:lpstr>
      <vt:lpstr>Целительная кукла "На здоровье"</vt:lpstr>
      <vt:lpstr>Дети играют с куклами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Анюточка</dc:creator>
  <cp:lastModifiedBy>tnnuser</cp:lastModifiedBy>
  <cp:revision>120</cp:revision>
  <dcterms:created xsi:type="dcterms:W3CDTF">2015-09-18T18:36:28Z</dcterms:created>
  <dcterms:modified xsi:type="dcterms:W3CDTF">2022-03-10T11:17:26Z</dcterms:modified>
</cp:coreProperties>
</file>