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57" r:id="rId3"/>
    <p:sldId id="278" r:id="rId4"/>
    <p:sldId id="258" r:id="rId5"/>
    <p:sldId id="259" r:id="rId6"/>
    <p:sldId id="265" r:id="rId7"/>
    <p:sldId id="264" r:id="rId8"/>
    <p:sldId id="262" r:id="rId9"/>
    <p:sldId id="271" r:id="rId10"/>
    <p:sldId id="261" r:id="rId11"/>
    <p:sldId id="266" r:id="rId12"/>
    <p:sldId id="268" r:id="rId13"/>
    <p:sldId id="269" r:id="rId14"/>
    <p:sldId id="270" r:id="rId15"/>
    <p:sldId id="273" r:id="rId16"/>
    <p:sldId id="272" r:id="rId17"/>
    <p:sldId id="260" r:id="rId18"/>
    <p:sldId id="275" r:id="rId19"/>
    <p:sldId id="27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7" autoAdjust="0"/>
    <p:restoredTop sz="94617" autoAdjust="0"/>
  </p:normalViewPr>
  <p:slideViewPr>
    <p:cSldViewPr>
      <p:cViewPr varScale="1">
        <p:scale>
          <a:sx n="90" d="100"/>
          <a:sy n="90" d="100"/>
        </p:scale>
        <p:origin x="12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41E7199-87DA-400D-B87E-F6752F25E9B6}" type="datetimeFigureOut">
              <a:rPr lang="ru-RU" smtClean="0"/>
              <a:pPr/>
              <a:t>28.05.2024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D13EBC-C055-4DF0-BBD6-C005ADA3C3C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7199-87DA-400D-B87E-F6752F25E9B6}" type="datetimeFigureOut">
              <a:rPr lang="ru-RU" smtClean="0"/>
              <a:pPr/>
              <a:t>28.05.2024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13EBC-C055-4DF0-BBD6-C005ADA3C3C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7199-87DA-400D-B87E-F6752F25E9B6}" type="datetimeFigureOut">
              <a:rPr lang="ru-RU" smtClean="0"/>
              <a:pPr/>
              <a:t>28.05.2024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13EBC-C055-4DF0-BBD6-C005ADA3C3C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7199-87DA-400D-B87E-F6752F25E9B6}" type="datetimeFigureOut">
              <a:rPr lang="ru-RU" smtClean="0"/>
              <a:pPr/>
              <a:t>28.05.2024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13EBC-C055-4DF0-BBD6-C005ADA3C3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7199-87DA-400D-B87E-F6752F25E9B6}" type="datetimeFigureOut">
              <a:rPr lang="ru-RU" smtClean="0"/>
              <a:pPr/>
              <a:t>28.05.2024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13EBC-C055-4DF0-BBD6-C005ADA3C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7199-87DA-400D-B87E-F6752F25E9B6}" type="datetimeFigureOut">
              <a:rPr lang="ru-RU" smtClean="0"/>
              <a:pPr/>
              <a:t>28.05.2024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13EBC-C055-4DF0-BBD6-C005ADA3C3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7199-87DA-400D-B87E-F6752F25E9B6}" type="datetimeFigureOut">
              <a:rPr lang="ru-RU" smtClean="0"/>
              <a:pPr/>
              <a:t>28.05.2024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13EBC-C055-4DF0-BBD6-C005ADA3C3C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7199-87DA-400D-B87E-F6752F25E9B6}" type="datetimeFigureOut">
              <a:rPr lang="ru-RU" smtClean="0"/>
              <a:pPr/>
              <a:t>28.05.2024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13EBC-C055-4DF0-BBD6-C005ADA3C3C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7199-87DA-400D-B87E-F6752F25E9B6}" type="datetimeFigureOut">
              <a:rPr lang="ru-RU" smtClean="0"/>
              <a:pPr/>
              <a:t>28.05.2024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13EBC-C055-4DF0-BBD6-C005ADA3C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7199-87DA-400D-B87E-F6752F25E9B6}" type="datetimeFigureOut">
              <a:rPr lang="ru-RU" smtClean="0"/>
              <a:pPr/>
              <a:t>28.05.2024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13EBC-C055-4DF0-BBD6-C005ADA3C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7199-87DA-400D-B87E-F6752F25E9B6}" type="datetimeFigureOut">
              <a:rPr lang="ru-RU" smtClean="0"/>
              <a:pPr/>
              <a:t>28.05.2024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13EBC-C055-4DF0-BBD6-C005ADA3C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41E7199-87DA-400D-B87E-F6752F25E9B6}" type="datetimeFigureOut">
              <a:rPr lang="ru-RU" smtClean="0"/>
              <a:pPr/>
              <a:t>28.05.2024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CD13EBC-C055-4DF0-BBD6-C005ADA3C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99247" y="2060847"/>
            <a:ext cx="7745505" cy="432048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СИМФОНИЯ №7 Д.Д.ШОСТАКОВИЧА </a:t>
            </a:r>
          </a:p>
          <a:p>
            <a:pPr algn="ctr">
              <a:buNone/>
            </a:pPr>
            <a:r>
              <a:rPr lang="ru-RU" dirty="0" smtClean="0"/>
              <a:t>«</a:t>
            </a:r>
            <a:r>
              <a:rPr lang="ru-RU" dirty="0" smtClean="0"/>
              <a:t>ЛЕНИНГРАДСКАЯ</a:t>
            </a:r>
            <a:r>
              <a:rPr lang="ru-RU" dirty="0" smtClean="0"/>
              <a:t>»</a:t>
            </a:r>
          </a:p>
          <a:p>
            <a:pPr algn="ctr">
              <a:buNone/>
            </a:pPr>
            <a:endParaRPr lang="ru-RU" dirty="0" smtClean="0"/>
          </a:p>
          <a:p>
            <a:pPr algn="r">
              <a:buNone/>
            </a:pPr>
            <a:r>
              <a:rPr lang="ru-RU" sz="2000" dirty="0" smtClean="0"/>
              <a:t>Выполнила </a:t>
            </a:r>
            <a:endParaRPr lang="ru-RU" sz="2000" dirty="0" smtClean="0"/>
          </a:p>
          <a:p>
            <a:pPr algn="r">
              <a:buNone/>
            </a:pPr>
            <a:r>
              <a:rPr lang="ru-RU" sz="2000" dirty="0" err="1" smtClean="0"/>
              <a:t>Пареева</a:t>
            </a:r>
            <a:r>
              <a:rPr lang="ru-RU" sz="2000" dirty="0" smtClean="0"/>
              <a:t> Ольга Анатольевна,</a:t>
            </a:r>
          </a:p>
          <a:p>
            <a:pPr algn="r">
              <a:buNone/>
            </a:pPr>
            <a:r>
              <a:rPr lang="ru-RU" sz="2000" dirty="0" smtClean="0"/>
              <a:t> учитель </a:t>
            </a:r>
            <a:r>
              <a:rPr lang="ru-RU" sz="2000" dirty="0" smtClean="0"/>
              <a:t>музыки</a:t>
            </a:r>
          </a:p>
          <a:p>
            <a:pPr algn="r">
              <a:buNone/>
            </a:pPr>
            <a:endParaRPr lang="ru-RU" sz="2000" dirty="0" smtClean="0"/>
          </a:p>
          <a:p>
            <a:pPr algn="ctr">
              <a:buNone/>
            </a:pPr>
            <a:r>
              <a:rPr lang="ru-RU" sz="2000" dirty="0" smtClean="0"/>
              <a:t>с. Дмитриевка</a:t>
            </a:r>
          </a:p>
          <a:p>
            <a:pPr algn="ctr">
              <a:buNone/>
            </a:pPr>
            <a:r>
              <a:rPr lang="ru-RU" sz="2000" dirty="0" smtClean="0"/>
              <a:t>2024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88640"/>
            <a:ext cx="7756263" cy="1080120"/>
          </a:xfrm>
        </p:spPr>
        <p:txBody>
          <a:bodyPr/>
          <a:lstStyle/>
          <a:p>
            <a:r>
              <a:rPr lang="ru-RU" sz="2000" dirty="0" smtClean="0"/>
              <a:t>МБОУ «Основная общеобразовательная Дмитриевская школа»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5976" y="180625"/>
            <a:ext cx="45365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Автор вспоминал о собственной работе над произведением: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« Я писал ее быстрее, чем предыдущие произведения. Я не мог поступить по-другому, и не сочинять ее. Вокруг шла страшная война. Я всего лишь хотел запечатлеть образ нашей страны, которая так отчаянно сражается.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 В первый день войны я уже принялся за работу. Тогда я проживал в консерватории, как и многие мои знакомые музыканты. Я являлся бойцом противовоздушной обороны.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Я не спал, и не ел и отрывался от сочинения только тогда, когда дежурил или при возникновении воздушных тревог».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http://itd1.mycdn.me/image?id=837403229782&amp;t=20&amp;plc=WEB&amp;tkn=*fEuI6RMKyjeT73Her8eYXNxYA6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61" y="163431"/>
            <a:ext cx="3825050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http://alexeig.myjino.ru/pics16/78497105724574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53052"/>
            <a:ext cx="2797103" cy="2830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0275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3529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27 декабря 1941 года Седьмая симфония была закончена. Конечно, Шостаковичу хотелось, чтобы ее исполнил любимый оркестр — оркестр Ленинградской </a:t>
            </a:r>
            <a:r>
              <a:rPr lang="ru-RU" sz="1400" b="1" dirty="0" smtClean="0">
                <a:solidFill>
                  <a:srgbClr val="002060"/>
                </a:solidFill>
              </a:rPr>
              <a:t>филармонии.  </a:t>
            </a:r>
            <a:r>
              <a:rPr lang="ru-RU" sz="1400" b="1" dirty="0">
                <a:solidFill>
                  <a:srgbClr val="002060"/>
                </a:solidFill>
              </a:rPr>
              <a:t>Премьера состоялась в Куйбышеве </a:t>
            </a:r>
            <a:r>
              <a:rPr lang="ru-RU" sz="1400" b="1" dirty="0">
                <a:solidFill>
                  <a:srgbClr val="C00000"/>
                </a:solidFill>
              </a:rPr>
              <a:t>5 марта 1942 года. </a:t>
            </a:r>
            <a:r>
              <a:rPr lang="ru-RU" sz="1400" b="1" dirty="0">
                <a:solidFill>
                  <a:srgbClr val="002060"/>
                </a:solidFill>
              </a:rPr>
              <a:t>Играл ор­кестр Большого театра под управлением Самуила Самосуда.</a:t>
            </a:r>
          </a:p>
        </p:txBody>
      </p:sp>
      <p:pic>
        <p:nvPicPr>
          <p:cNvPr id="10246" name="Picture 6" descr="https://ds04.infourok.ru/uploads/ex/0c16/0013326d-4dec25ba/img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7488832" cy="56166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1466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8847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600" b="1" dirty="0">
                <a:solidFill>
                  <a:srgbClr val="002060"/>
                </a:solidFill>
              </a:rPr>
              <a:t>После </a:t>
            </a:r>
            <a:r>
              <a:rPr lang="ru-RU" sz="1600" b="1" dirty="0" smtClean="0">
                <a:solidFill>
                  <a:srgbClr val="002060"/>
                </a:solidFill>
              </a:rPr>
              <a:t>куйбышевской, </a:t>
            </a:r>
            <a:r>
              <a:rPr lang="ru-RU" sz="1600" b="1" dirty="0">
                <a:solidFill>
                  <a:srgbClr val="002060"/>
                </a:solidFill>
              </a:rPr>
              <a:t>премьеры симфонии прошли в Москве и Ново­сибирске .</a:t>
            </a:r>
            <a:r>
              <a:rPr lang="ru-RU" sz="1600" b="1" dirty="0" smtClean="0">
                <a:solidFill>
                  <a:srgbClr val="002060"/>
                </a:solidFill>
              </a:rPr>
              <a:t> Но </a:t>
            </a:r>
            <a:r>
              <a:rPr lang="ru-RU" sz="1600" b="1" dirty="0">
                <a:solidFill>
                  <a:srgbClr val="002060"/>
                </a:solidFill>
              </a:rPr>
              <a:t>самая замечательная, по­истине героическая </a:t>
            </a:r>
            <a:r>
              <a:rPr lang="ru-RU" sz="1600" b="1" dirty="0" smtClean="0">
                <a:solidFill>
                  <a:srgbClr val="002060"/>
                </a:solidFill>
              </a:rPr>
              <a:t> премьера состоялась в </a:t>
            </a:r>
            <a:r>
              <a:rPr lang="ru-RU" sz="1600" b="1" dirty="0">
                <a:solidFill>
                  <a:srgbClr val="002060"/>
                </a:solidFill>
              </a:rPr>
              <a:t>осажденном Ленинграде</a:t>
            </a:r>
            <a:r>
              <a:rPr lang="ru-RU" sz="1600" b="1" dirty="0" smtClean="0">
                <a:solidFill>
                  <a:srgbClr val="002060"/>
                </a:solidFill>
              </a:rPr>
              <a:t>.</a:t>
            </a:r>
          </a:p>
          <a:p>
            <a:pPr fontAlgn="base"/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https://ds02.infourok.ru/uploads/ex/0c73/00032d3a-19f1f56d/img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28699"/>
            <a:ext cx="7992887" cy="5994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6294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b="1" dirty="0" smtClean="0">
                <a:solidFill>
                  <a:srgbClr val="002060"/>
                </a:solidFill>
              </a:rPr>
              <a:t>В оркестре радиокомитета Ленинграда осталось всего  пятнадцать человек, а нужно было не менее ста! </a:t>
            </a: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</a:rPr>
              <a:t>Тогда созвали всех бывших в городе музыкантов, а также отозвали музыкантов  из военных частей. Некоторых перед началом репетиций пришлось положить в боль­ницу — подкормить, подлечить, поскольку все простые жители города стали дистрофиками. </a:t>
            </a: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</a:rPr>
              <a:t>В день исполнения симфонии все артиллерийские силы осажденного города были брошены на подавление огневых точек врага: ничто не должно было помешать зна­менательной премьере.</a:t>
            </a:r>
          </a:p>
        </p:txBody>
      </p:sp>
      <p:pic>
        <p:nvPicPr>
          <p:cNvPr id="12292" name="Picture 4" descr="http://waralbum.ru/wp-content/uploads/yapb_cache/simfonicheskiy_orkestr_nowosibirsk_09_07_1942.5tomesgmlog0kow0os44gk4gs.ejcuplo1l0oo0sk8c40s8osc4.th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91" y="1700808"/>
            <a:ext cx="7806227" cy="50252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6309232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3" y="116632"/>
            <a:ext cx="8088625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Именно в этот день, </a:t>
            </a:r>
            <a:r>
              <a:rPr lang="ru-RU" sz="1400" b="1" dirty="0" smtClean="0">
                <a:solidFill>
                  <a:srgbClr val="C00000"/>
                </a:solidFill>
              </a:rPr>
              <a:t>9 августа 1942 года, </a:t>
            </a:r>
            <a:r>
              <a:rPr lang="ru-RU" sz="1400" b="1" dirty="0" smtClean="0">
                <a:solidFill>
                  <a:srgbClr val="002060"/>
                </a:solidFill>
              </a:rPr>
              <a:t>по планам гитлеровского командования фашистские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 войска должны были победоносно войти в Ленинград, Симфонию сыграли в зале филармонии.</a:t>
            </a: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</a:rPr>
              <a:t>Дирижировал Карл Ильич </a:t>
            </a:r>
            <a:r>
              <a:rPr lang="ru-RU" sz="1400" b="1" dirty="0" err="1" smtClean="0">
                <a:solidFill>
                  <a:srgbClr val="002060"/>
                </a:solidFill>
              </a:rPr>
              <a:t>Элиасберг</a:t>
            </a:r>
            <a:r>
              <a:rPr lang="ru-RU" sz="1400" b="1" dirty="0" smtClean="0">
                <a:solidFill>
                  <a:srgbClr val="002060"/>
                </a:solidFill>
              </a:rPr>
              <a:t>. </a:t>
            </a: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</a:rPr>
              <a:t>И белокаменный зал филармонии был полон.</a:t>
            </a: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</a:rPr>
              <a:t> Бледные, истощенные ленинградцы заполнили его, чтобы услышать музыку, посвященную им. </a:t>
            </a:r>
          </a:p>
          <a:p>
            <a:pPr fontAlgn="base"/>
            <a:r>
              <a:rPr lang="ru-RU" sz="1400" b="1" dirty="0" smtClean="0">
                <a:solidFill>
                  <a:srgbClr val="002060"/>
                </a:solidFill>
              </a:rPr>
              <a:t>Динамики разносили её по всему городу.</a:t>
            </a:r>
          </a:p>
          <a:p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13318" name="Picture 6" descr="http://www.sobaka.ru/images/image/00/93/30/55/_norm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471375"/>
            <a:ext cx="3744416" cy="2340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istpravda.ru/upload/medialibrary/aea/aea0b391711e1454f54cb0ec3af542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9" y="2060848"/>
            <a:ext cx="5112568" cy="347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ds04.infourok.ru/uploads/ex/115e/0004300d-d70ba8ab/img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091" y="1340768"/>
            <a:ext cx="364840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55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 Пушки молчали, пока звучала музыка Шостаковича. Её слышали не только жители города, но и осаждавшие Ленинград немецкие войска. Спустя много лет после войны немцы говорили: «Тогда, 9 августа 1942 года, мы поняли, что проиграем войну. Мы ощутили вашу силу, способную преодолеть голод, страх и даже смерть...»</a:t>
            </a:r>
          </a:p>
        </p:txBody>
      </p:sp>
      <p:pic>
        <p:nvPicPr>
          <p:cNvPr id="3" name="Picture 4" descr="https://profilib.net/reader/57/77/b157757/0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40071"/>
            <a:ext cx="7262048" cy="530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037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opspb.tv/768x432/uploaded/uploads/video/cover/281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276872"/>
            <a:ext cx="4896544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390" name="Picture 6" descr="http://alexeig.myjino.ru/pics29/62210936229030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178352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707904" y="260648"/>
            <a:ext cx="51125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Седьмая </a:t>
            </a:r>
            <a:r>
              <a:rPr lang="ru-RU" sz="1600" b="1" dirty="0">
                <a:solidFill>
                  <a:srgbClr val="002060"/>
                </a:solidFill>
              </a:rPr>
              <a:t>симфония возникла из совести русского народа, принявшего без колебания смертный бой с черными силами. Написанная в Ленингра­де, она выросла до размеров большого мирового искусства, понятно­го на всех широтах и меридианах, потому что она рассказывает правду о человеке в небывалую годину его бедствий и испытаний.</a:t>
            </a:r>
          </a:p>
        </p:txBody>
      </p:sp>
      <p:pic>
        <p:nvPicPr>
          <p:cNvPr id="2050" name="Picture 2" descr="http://img-fotki.yandex.ru/get/5642/141128800.127/0_822a9_32749530_or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6" y="3775108"/>
            <a:ext cx="3859002" cy="2894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7174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«Ленинградская» симфония Дмитрия Дмитриевича Шостаковича является грандиозным произведением, воспевающим силу и непобедимость русского народа. Это не просто сочинение, это история, рассказывающая о подвиге, о победе добра над злом</a:t>
            </a:r>
            <a:r>
              <a:rPr lang="ru-RU" sz="16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>
                <a:solidFill>
                  <a:srgbClr val="002060"/>
                </a:solidFill>
              </a:rPr>
              <a:t>И пока торжественно звучит седьмая симфония Шостаковича, весь мир будет помнить о победе над фашизмом, и о том, сколько людей положили собственные жизни, чтобы мы сегодня имели светлое небо над головой.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/>
              <a:t> </a:t>
            </a:r>
          </a:p>
        </p:txBody>
      </p:sp>
      <p:pic>
        <p:nvPicPr>
          <p:cNvPr id="14340" name="Picture 4" descr="https://ds02.infourok.ru/uploads/ex/0c73/00032d3a-19f1f56d/img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44824"/>
            <a:ext cx="6408711" cy="48065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541574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myshared.ru/26/1286433/slide_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097" y="160529"/>
            <a:ext cx="5510089" cy="413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900igr.net/up/datai/114381/0023-024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693550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3" name="Picture 9" descr="https://www.metod-kopilka.ru/images/doc/45/39670/img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41219"/>
            <a:ext cx="4000199" cy="300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3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5040560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Девятое августа сорок </a:t>
            </a:r>
            <a:r>
              <a:rPr lang="ru-RU" sz="1600" b="1" dirty="0" smtClean="0">
                <a:solidFill>
                  <a:srgbClr val="C00000"/>
                </a:solidFill>
              </a:rPr>
              <a:t>второго,</a:t>
            </a:r>
            <a:r>
              <a:rPr lang="ru-RU" sz="1600" b="1" dirty="0">
                <a:solidFill>
                  <a:srgbClr val="C00000"/>
                </a:solidFill>
              </a:rPr>
              <a:t> п</a:t>
            </a:r>
            <a:r>
              <a:rPr lang="ru-RU" sz="1600" b="1" dirty="0" smtClean="0">
                <a:solidFill>
                  <a:srgbClr val="C00000"/>
                </a:solidFill>
              </a:rPr>
              <a:t>лощадь </a:t>
            </a:r>
            <a:r>
              <a:rPr lang="ru-RU" sz="1600" b="1" dirty="0">
                <a:solidFill>
                  <a:srgbClr val="C00000"/>
                </a:solidFill>
              </a:rPr>
              <a:t>искусств, филармонии зал.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Люди города, фронта, симфонии </a:t>
            </a:r>
            <a:r>
              <a:rPr lang="ru-RU" sz="1600" b="1" dirty="0" smtClean="0">
                <a:solidFill>
                  <a:srgbClr val="C00000"/>
                </a:solidFill>
              </a:rPr>
              <a:t>строгой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  сердцем </a:t>
            </a:r>
            <a:r>
              <a:rPr lang="ru-RU" sz="1600" b="1" dirty="0">
                <a:solidFill>
                  <a:srgbClr val="C00000"/>
                </a:solidFill>
              </a:rPr>
              <a:t>слушают звуки, прикрыв глаза.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Показалось на миг им, безоблачным </a:t>
            </a:r>
            <a:r>
              <a:rPr lang="ru-RU" sz="1600" b="1" dirty="0" smtClean="0">
                <a:solidFill>
                  <a:srgbClr val="C00000"/>
                </a:solidFill>
              </a:rPr>
              <a:t>небо,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 вдруг </a:t>
            </a:r>
            <a:r>
              <a:rPr lang="ru-RU" sz="1600" b="1" dirty="0">
                <a:solidFill>
                  <a:srgbClr val="C00000"/>
                </a:solidFill>
              </a:rPr>
              <a:t>- в симфонию звуки грозы ворвались,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И сразу лица, полные </a:t>
            </a:r>
            <a:r>
              <a:rPr lang="ru-RU" sz="1600" b="1" dirty="0" smtClean="0">
                <a:solidFill>
                  <a:srgbClr val="C00000"/>
                </a:solidFill>
              </a:rPr>
              <a:t>гнева,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и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пальцы до боли, в кресла впились.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И в зале колонны, как жерла </a:t>
            </a:r>
            <a:r>
              <a:rPr lang="ru-RU" sz="1600" b="1" dirty="0" smtClean="0">
                <a:solidFill>
                  <a:srgbClr val="C00000"/>
                </a:solidFill>
              </a:rPr>
              <a:t>пушек,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н</a:t>
            </a:r>
            <a:r>
              <a:rPr lang="ru-RU" sz="1600" b="1" dirty="0" smtClean="0">
                <a:solidFill>
                  <a:srgbClr val="C00000"/>
                </a:solidFill>
              </a:rPr>
              <a:t>ацелились </a:t>
            </a:r>
            <a:r>
              <a:rPr lang="ru-RU" sz="1600" b="1" dirty="0">
                <a:solidFill>
                  <a:srgbClr val="C00000"/>
                </a:solidFill>
              </a:rPr>
              <a:t>в чёрную глубину,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Симфонию мужества, город </a:t>
            </a:r>
            <a:r>
              <a:rPr lang="ru-RU" sz="1600" b="1" dirty="0" smtClean="0">
                <a:solidFill>
                  <a:srgbClr val="C00000"/>
                </a:solidFill>
              </a:rPr>
              <a:t>слушал,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з</a:t>
            </a:r>
            <a:r>
              <a:rPr lang="ru-RU" sz="1600" b="1" dirty="0" smtClean="0">
                <a:solidFill>
                  <a:srgbClr val="C00000"/>
                </a:solidFill>
              </a:rPr>
              <a:t>абыв </a:t>
            </a:r>
            <a:r>
              <a:rPr lang="ru-RU" sz="1600" b="1" dirty="0">
                <a:solidFill>
                  <a:srgbClr val="C00000"/>
                </a:solidFill>
              </a:rPr>
              <a:t>о войне, и вспомнив войну...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И не знали они, что, когда в знак </a:t>
            </a:r>
            <a:r>
              <a:rPr lang="ru-RU" sz="1600" b="1" dirty="0" smtClean="0">
                <a:solidFill>
                  <a:srgbClr val="C00000"/>
                </a:solidFill>
              </a:rPr>
              <a:t>начала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д</a:t>
            </a:r>
            <a:r>
              <a:rPr lang="ru-RU" sz="1600" b="1" dirty="0" smtClean="0">
                <a:solidFill>
                  <a:srgbClr val="C00000"/>
                </a:solidFill>
              </a:rPr>
              <a:t>ирижерская </a:t>
            </a:r>
            <a:r>
              <a:rPr lang="ru-RU" sz="1600" b="1" dirty="0">
                <a:solidFill>
                  <a:srgbClr val="C00000"/>
                </a:solidFill>
              </a:rPr>
              <a:t>палочка поднялась,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Над городом фронтом, как гром </a:t>
            </a:r>
            <a:r>
              <a:rPr lang="ru-RU" sz="1600" b="1" dirty="0" smtClean="0">
                <a:solidFill>
                  <a:srgbClr val="C00000"/>
                </a:solidFill>
              </a:rPr>
              <a:t>величаво,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д</a:t>
            </a:r>
            <a:r>
              <a:rPr lang="ru-RU" sz="1600" b="1" dirty="0" smtClean="0">
                <a:solidFill>
                  <a:srgbClr val="C00000"/>
                </a:solidFill>
              </a:rPr>
              <a:t>ругая </a:t>
            </a:r>
            <a:r>
              <a:rPr lang="ru-RU" sz="1600" b="1" dirty="0">
                <a:solidFill>
                  <a:srgbClr val="C00000"/>
                </a:solidFill>
              </a:rPr>
              <a:t>симфония раздалась.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Симфония наших гвардейских </a:t>
            </a:r>
            <a:r>
              <a:rPr lang="ru-RU" sz="1600" b="1" dirty="0" smtClean="0">
                <a:solidFill>
                  <a:srgbClr val="C00000"/>
                </a:solidFill>
              </a:rPr>
              <a:t>пушек,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ч</a:t>
            </a:r>
            <a:r>
              <a:rPr lang="ru-RU" sz="1600" b="1" dirty="0" smtClean="0">
                <a:solidFill>
                  <a:srgbClr val="C00000"/>
                </a:solidFill>
              </a:rPr>
              <a:t>тоб </a:t>
            </a:r>
            <a:r>
              <a:rPr lang="ru-RU" sz="1600" b="1" dirty="0">
                <a:solidFill>
                  <a:srgbClr val="C00000"/>
                </a:solidFill>
              </a:rPr>
              <a:t>враг по городу бить не стал,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Чтоб город седьмую симфонию </a:t>
            </a:r>
            <a:r>
              <a:rPr lang="ru-RU" sz="1600" b="1" dirty="0" smtClean="0">
                <a:solidFill>
                  <a:srgbClr val="C00000"/>
                </a:solidFill>
              </a:rPr>
              <a:t>слушал, </a:t>
            </a:r>
            <a:r>
              <a:rPr lang="ru-RU" sz="1600" b="1" dirty="0">
                <a:solidFill>
                  <a:srgbClr val="C00000"/>
                </a:solidFill>
              </a:rPr>
              <a:t>и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в зале шквал, и по фронту шквал.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А когда разошлись по квартирам </a:t>
            </a:r>
            <a:r>
              <a:rPr lang="ru-RU" sz="1600" b="1" dirty="0" smtClean="0">
                <a:solidFill>
                  <a:srgbClr val="C00000"/>
                </a:solidFill>
              </a:rPr>
              <a:t>люди,</a:t>
            </a:r>
            <a:r>
              <a:rPr lang="ru-RU" sz="1600" b="1" dirty="0">
                <a:solidFill>
                  <a:srgbClr val="C00000"/>
                </a:solidFill>
              </a:rPr>
              <a:t> п</a:t>
            </a:r>
            <a:r>
              <a:rPr lang="ru-RU" sz="1600" b="1" dirty="0" smtClean="0">
                <a:solidFill>
                  <a:srgbClr val="C00000"/>
                </a:solidFill>
              </a:rPr>
              <a:t>олны </a:t>
            </a:r>
            <a:r>
              <a:rPr lang="ru-RU" sz="1600" b="1" dirty="0">
                <a:solidFill>
                  <a:srgbClr val="C00000"/>
                </a:solidFill>
              </a:rPr>
              <a:t>высоких и гордых чувств,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>
                <a:solidFill>
                  <a:srgbClr val="C00000"/>
                </a:solidFill>
              </a:rPr>
              <a:t>Бойцы опустили стволы </a:t>
            </a:r>
            <a:r>
              <a:rPr lang="ru-RU" sz="1600" b="1" dirty="0" smtClean="0">
                <a:solidFill>
                  <a:srgbClr val="C00000"/>
                </a:solidFill>
              </a:rPr>
              <a:t>орудий,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rgbClr val="C00000"/>
                </a:solidFill>
              </a:rPr>
              <a:t>з</a:t>
            </a:r>
            <a:r>
              <a:rPr lang="ru-RU" sz="1600" b="1" dirty="0" smtClean="0">
                <a:solidFill>
                  <a:srgbClr val="C00000"/>
                </a:solidFill>
              </a:rPr>
              <a:t>ащитив </a:t>
            </a:r>
            <a:r>
              <a:rPr lang="ru-RU" sz="1600" b="1" dirty="0">
                <a:solidFill>
                  <a:srgbClr val="C00000"/>
                </a:solidFill>
              </a:rPr>
              <a:t>от обстрела площадь Искусств.</a:t>
            </a: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600" b="1" dirty="0" smtClean="0">
                <a:solidFill>
                  <a:srgbClr val="C00000"/>
                </a:solidFill>
              </a:rPr>
              <a:t/>
            </a:r>
            <a:br>
              <a:rPr lang="ru-RU" sz="1600" b="1" dirty="0" smtClean="0">
                <a:solidFill>
                  <a:srgbClr val="C00000"/>
                </a:solidFill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2000" dirty="0"/>
          </a:p>
        </p:txBody>
      </p:sp>
      <p:pic>
        <p:nvPicPr>
          <p:cNvPr id="3" name="Picture 2" descr="http://artreestr.ru/i/GalleryArt/Sayenko/RS_076_50x40_hm_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731" y="764704"/>
            <a:ext cx="3709851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93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9242" y="188640"/>
            <a:ext cx="524303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Симфония № 7</a:t>
            </a:r>
          </a:p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« Ленинградская»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1026" name="Picture 2" descr="https://dnr-pravda.ru/wp-content/uploads/2017/03/02-1024x35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67" y="3425590"/>
            <a:ext cx="8793559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s02.infourok.ru/uploads/ex/1001/00042eb0-10e53cb2/img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58300"/>
            <a:ext cx="2239644" cy="16797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1555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аталья\Documents\c09dfe5f-33f0-42f2-8bcb-ff9d81dcd5b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15" y="319089"/>
            <a:ext cx="8665732" cy="577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55776" y="3933056"/>
            <a:ext cx="41731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СПАСИБО ЗА ВНИМАНИЕ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2876" y="6165601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5124" name="Picture 4" descr="http://900igr.net/up/datas/157487/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948" y="1124743"/>
            <a:ext cx="3439260" cy="257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0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4579" y="332657"/>
            <a:ext cx="3857901" cy="3232460"/>
          </a:xfrm>
        </p:spPr>
        <p:txBody>
          <a:bodyPr/>
          <a:lstStyle/>
          <a:p>
            <a:r>
              <a:rPr lang="ru-RU" sz="2400" b="1" i="1" dirty="0" smtClean="0">
                <a:solidFill>
                  <a:schemeClr val="tx1"/>
                </a:solidFill>
              </a:rPr>
              <a:t>Цель</a:t>
            </a:r>
            <a:r>
              <a:rPr lang="ru-RU" sz="2400" b="1" dirty="0" smtClean="0">
                <a:solidFill>
                  <a:schemeClr val="tx1"/>
                </a:solidFill>
              </a:rPr>
              <a:t> </a:t>
            </a:r>
            <a:r>
              <a:rPr lang="ru-RU" sz="2400" b="1" i="1" dirty="0" smtClean="0">
                <a:solidFill>
                  <a:schemeClr val="tx1"/>
                </a:solidFill>
              </a:rPr>
              <a:t>проекта</a:t>
            </a:r>
            <a:r>
              <a:rPr lang="ru-RU" sz="2400" b="1" dirty="0" smtClean="0">
                <a:solidFill>
                  <a:schemeClr val="tx1"/>
                </a:solidFill>
              </a:rPr>
              <a:t>: </a:t>
            </a:r>
            <a:r>
              <a:rPr lang="ru-RU" sz="2400" dirty="0" smtClean="0">
                <a:solidFill>
                  <a:schemeClr val="tx1"/>
                </a:solidFill>
              </a:rPr>
              <a:t>исследование  истории возникновения и определение значение «Ленинградской» симфонии Дмитрия Шостаковича в период блокады Ленинграда.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59398"/>
            <a:ext cx="4629157" cy="603795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Была война, и голод, и блокада,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Но в этот день в неистовой тиши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Играл оркестр под небом Ленинграда,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Все звуки остальные заглушив.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Гудели трубы, бешено вздымаясь,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Метался барабанной дроби град,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Звучала «Ленинградская»… седьмая,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И ей внимал блокадный Ленинград.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34579" y="3140968"/>
            <a:ext cx="3411725" cy="3456384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</a:rPr>
              <a:t>Задачи проекта</a:t>
            </a:r>
            <a:r>
              <a:rPr lang="ru-RU" sz="2400" b="1" dirty="0" smtClean="0">
                <a:solidFill>
                  <a:schemeClr val="tx1"/>
                </a:solidFill>
              </a:rPr>
              <a:t>: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- изучить, проанализировать материал по выбранной теме;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- определить значение симфонии №7 Д. Шостаковича в истории блокады Ленинграда;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- популяризировать музыку симфонии среди учащихся МБОУ «Дмитриевская ООШ».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93587" y="141846"/>
            <a:ext cx="625934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Дмитрий Дмитриевич Шостакович –выдающийся</a:t>
            </a:r>
          </a:p>
          <a:p>
            <a:r>
              <a:rPr lang="ru-RU" sz="1600" b="1" dirty="0">
                <a:solidFill>
                  <a:srgbClr val="C00000"/>
                </a:solidFill>
              </a:rPr>
              <a:t>р</a:t>
            </a:r>
            <a:r>
              <a:rPr lang="ru-RU" sz="1600" b="1" dirty="0" smtClean="0">
                <a:solidFill>
                  <a:srgbClr val="C00000"/>
                </a:solidFill>
              </a:rPr>
              <a:t>усский композитор</a:t>
            </a:r>
            <a:r>
              <a:rPr lang="en-US" sz="1600" b="1" dirty="0">
                <a:solidFill>
                  <a:srgbClr val="C00000"/>
                </a:solidFill>
              </a:rPr>
              <a:t> </a:t>
            </a:r>
            <a:r>
              <a:rPr lang="en-US" sz="1600" b="1" dirty="0" smtClean="0">
                <a:solidFill>
                  <a:srgbClr val="C00000"/>
                </a:solidFill>
              </a:rPr>
              <a:t>XX </a:t>
            </a:r>
            <a:r>
              <a:rPr lang="ru-RU" sz="1600" b="1" dirty="0" smtClean="0">
                <a:solidFill>
                  <a:srgbClr val="C00000"/>
                </a:solidFill>
              </a:rPr>
              <a:t>века.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На протяжении этого столетия дважды разыгрывались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с</a:t>
            </a:r>
            <a:r>
              <a:rPr lang="ru-RU" sz="1600" b="1" dirty="0" smtClean="0">
                <a:solidFill>
                  <a:srgbClr val="002060"/>
                </a:solidFill>
              </a:rPr>
              <a:t>трашные трагедии – мировые войны. Трагические образы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м</a:t>
            </a:r>
            <a:r>
              <a:rPr lang="ru-RU" sz="1600" b="1" dirty="0" smtClean="0">
                <a:solidFill>
                  <a:srgbClr val="002060"/>
                </a:solidFill>
              </a:rPr>
              <a:t>узыки Шостаковича связаны с потрясениями времени,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б</a:t>
            </a:r>
            <a:r>
              <a:rPr lang="ru-RU" sz="1600" b="1" dirty="0" smtClean="0">
                <a:solidFill>
                  <a:srgbClr val="002060"/>
                </a:solidFill>
              </a:rPr>
              <a:t>орьбой и страданиями людей. И в то же время его произведения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п</a:t>
            </a:r>
            <a:r>
              <a:rPr lang="ru-RU" sz="1600" b="1" dirty="0" smtClean="0">
                <a:solidFill>
                  <a:srgbClr val="002060"/>
                </a:solidFill>
              </a:rPr>
              <a:t>роникнуты верой в победу добра и справедливости.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Шостакович начал писать музыку с девяти лет. Его первым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Сочинением, которое услышали его родные и близкие, стало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Произведение « Солдат».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Шёл 1915 год. Колонны солдат двигались по улицам Петрограда,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о</a:t>
            </a:r>
            <a:r>
              <a:rPr lang="ru-RU" sz="1600" b="1" dirty="0" smtClean="0">
                <a:solidFill>
                  <a:srgbClr val="002060"/>
                </a:solidFill>
              </a:rPr>
              <a:t>тправляясь на фронты Первой мировой войны.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Дима Шостакович не мог не высказаться о том, что волновало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е</a:t>
            </a:r>
            <a:r>
              <a:rPr lang="ru-RU" sz="1600" b="1" dirty="0" smtClean="0">
                <a:solidFill>
                  <a:srgbClr val="002060"/>
                </a:solidFill>
              </a:rPr>
              <a:t>го самого и окружающих.</a:t>
            </a:r>
          </a:p>
        </p:txBody>
      </p:sp>
      <p:pic>
        <p:nvPicPr>
          <p:cNvPr id="2052" name="Picture 4" descr="https://citifox.ru/wp-content/uploads/2017/03/15111113_593260667528687_1191851787619353879_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73" y="141845"/>
            <a:ext cx="2673514" cy="1652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http://pics2.pokazuha.ru/p217/f/m/10104058em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8" y="3677716"/>
            <a:ext cx="3934985" cy="3156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6" name="Picture 8" descr="https://1.bp.blogspot.com/-wd1sKwcFxS0/U1eEwCjTxpI/AAAAAAAAEHs/PbLcsqAUWdY/s1600/%D1%81%D0%BE%D0%BB%D0%B4%D0%B0%D1%82%D1%8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230" y="3768436"/>
            <a:ext cx="4725652" cy="2961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021468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classicalmusicnews.ru/wp-content/uploads/2015/07/shostakovich_d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728192" cy="15535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2411760" y="179889"/>
            <a:ext cx="62976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Много позже, в 1941 году, Шостакович откликнулся на страшные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с</a:t>
            </a:r>
            <a:r>
              <a:rPr lang="ru-RU" sz="1600" b="1" dirty="0" smtClean="0">
                <a:solidFill>
                  <a:srgbClr val="002060"/>
                </a:solidFill>
              </a:rPr>
              <a:t>обытия Великой Отечественной войны Симфонией № 7,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п</a:t>
            </a:r>
            <a:r>
              <a:rPr lang="ru-RU" sz="1600" b="1" dirty="0" smtClean="0">
                <a:solidFill>
                  <a:srgbClr val="002060"/>
                </a:solidFill>
              </a:rPr>
              <a:t>освященной блокадному Ленинграду.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3076" name="Picture 4" descr="https://fs00.infourok.ru/images/doc/313/312732/img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12776"/>
            <a:ext cx="7135942" cy="535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1060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oi-goda.ru/images/stories/TXTS/2018/2201-istoriy/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85" y="127836"/>
            <a:ext cx="536620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mtdata.ru/u25/photoE064/20254359750-0/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03" y="2996952"/>
            <a:ext cx="4597459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24128" y="239330"/>
            <a:ext cx="28620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Началась война, все  стали работать на нужды фронта. Шостакович вмес­те со всеми рыл окопы, дежурил во время воздушных тревог. Делал аранжировки для концертных бригад, отправлявшихся в действующие части. 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https://novostipmr.com/sites/default/files/field/image/201501/blokad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405" y="3429000"/>
            <a:ext cx="420323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8866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4.infourok.ru/uploads/ex/0978/000d28d7-8d7c9467/img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392488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rhivurokov.ru/multiurok/html/2017/02/05/s_589720dd79567/img_s548149_2_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5494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mg-fotki.yandex.ru/get/5007/41501079.79/0_aa5b4_e9e49358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407074"/>
            <a:ext cx="2412269" cy="333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arhivurokov.ru/multiurok/html/2017/02/05/s_589720dd79567/img_s548149_2_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014" y="186013"/>
            <a:ext cx="422446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66539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49694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/>
              <a:t> </a:t>
            </a:r>
            <a:r>
              <a:rPr lang="ru-RU" dirty="0" smtClean="0"/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У композитора </a:t>
            </a:r>
            <a:r>
              <a:rPr lang="ru-RU" sz="1400" b="1" dirty="0">
                <a:solidFill>
                  <a:srgbClr val="002060"/>
                </a:solidFill>
              </a:rPr>
              <a:t>стал созревать крупный симфонический замысел, посвященный </a:t>
            </a:r>
            <a:r>
              <a:rPr lang="ru-RU" sz="1400" b="1" dirty="0" smtClean="0">
                <a:solidFill>
                  <a:srgbClr val="002060"/>
                </a:solidFill>
              </a:rPr>
              <a:t>непосредственно </a:t>
            </a:r>
            <a:r>
              <a:rPr lang="ru-RU" sz="1400" b="1" dirty="0">
                <a:solidFill>
                  <a:srgbClr val="002060"/>
                </a:solidFill>
              </a:rPr>
              <a:t>происходящему. Он начал писать Седьмую симфонию. </a:t>
            </a:r>
            <a:r>
              <a:rPr lang="ru-RU" sz="1400" b="1" dirty="0" smtClean="0">
                <a:solidFill>
                  <a:srgbClr val="002060"/>
                </a:solidFill>
              </a:rPr>
              <a:t>Летом 1941 года </a:t>
            </a:r>
            <a:r>
              <a:rPr lang="ru-RU" sz="1400" b="1" dirty="0">
                <a:solidFill>
                  <a:srgbClr val="002060"/>
                </a:solidFill>
              </a:rPr>
              <a:t>была закончена первая </a:t>
            </a:r>
            <a:r>
              <a:rPr lang="ru-RU" sz="1400" b="1" dirty="0" smtClean="0">
                <a:solidFill>
                  <a:srgbClr val="002060"/>
                </a:solidFill>
              </a:rPr>
              <a:t>часть</a:t>
            </a:r>
            <a:r>
              <a:rPr lang="ru-RU" sz="1400" b="1" dirty="0">
                <a:solidFill>
                  <a:srgbClr val="002060"/>
                </a:solidFill>
              </a:rPr>
              <a:t>,</a:t>
            </a:r>
            <a:r>
              <a:rPr lang="ru-RU" sz="1400" b="1" dirty="0" smtClean="0">
                <a:solidFill>
                  <a:srgbClr val="002060"/>
                </a:solidFill>
              </a:rPr>
              <a:t> в </a:t>
            </a:r>
            <a:r>
              <a:rPr lang="ru-RU" sz="1400" b="1" dirty="0">
                <a:solidFill>
                  <a:srgbClr val="002060"/>
                </a:solidFill>
              </a:rPr>
              <a:t>сентябре, уже в блокированном Ленинграде, композитор создал вторую </a:t>
            </a:r>
            <a:r>
              <a:rPr lang="ru-RU" sz="1400" b="1" dirty="0" smtClean="0">
                <a:solidFill>
                  <a:srgbClr val="002060"/>
                </a:solidFill>
              </a:rPr>
              <a:t>часть</a:t>
            </a:r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симфонии. Но 1 </a:t>
            </a:r>
            <a:r>
              <a:rPr lang="ru-RU" sz="1400" b="1" dirty="0">
                <a:solidFill>
                  <a:srgbClr val="002060"/>
                </a:solidFill>
              </a:rPr>
              <a:t>октября по специальному распоряжению властей его вместе с же­ной и двумя детьми самолетом переправили в </a:t>
            </a:r>
            <a:r>
              <a:rPr lang="ru-RU" sz="1400" b="1" dirty="0" smtClean="0">
                <a:solidFill>
                  <a:srgbClr val="002060"/>
                </a:solidFill>
              </a:rPr>
              <a:t>Москву, а затем </a:t>
            </a:r>
            <a:r>
              <a:rPr lang="ru-RU" sz="1400" b="1" dirty="0">
                <a:solidFill>
                  <a:srgbClr val="002060"/>
                </a:solidFill>
              </a:rPr>
              <a:t>в Куйбышеве </a:t>
            </a:r>
            <a:r>
              <a:rPr lang="ru-RU" sz="1400" b="1" dirty="0" smtClean="0">
                <a:solidFill>
                  <a:srgbClr val="002060"/>
                </a:solidFill>
              </a:rPr>
              <a:t>(ныне </a:t>
            </a:r>
            <a:r>
              <a:rPr lang="ru-RU" sz="1400" b="1" dirty="0">
                <a:solidFill>
                  <a:srgbClr val="002060"/>
                </a:solidFill>
              </a:rPr>
              <a:t>Самара). </a:t>
            </a:r>
            <a:r>
              <a:rPr lang="ru-RU" sz="1400" b="1" dirty="0" smtClean="0">
                <a:solidFill>
                  <a:srgbClr val="002060"/>
                </a:solidFill>
              </a:rPr>
              <a:t>Именно здесь была закончена симфония.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Ð¨Ð¾ÑÑÐ°ÐºÐ¾Ð²Ð¸Ñ Ð¡Ð¸Ð¼ÑÐ¾Ð½Ð¸Ñ â7 ÐÐµÐ½Ð¸Ð½Ð³ÑÐ°Ð´ÑÐºÐ°Ñ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51512"/>
            <a:ext cx="6584231" cy="339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cdn.iz.ru/sites/default/files/styles/640x360/public/photo_item-2017-08/01_shostakovich.jpg?it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417276"/>
            <a:ext cx="3960441" cy="2227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1306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ds02.infourok.ru/uploads/ex/0c73/00032d3a-19f1f56d/img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59" y="791325"/>
            <a:ext cx="7861381" cy="58960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745946" y="188640"/>
            <a:ext cx="2991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 симфонии 4 части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5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283</TotalTime>
  <Words>696</Words>
  <Application>Microsoft Office PowerPoint</Application>
  <PresentationFormat>Экран (4:3)</PresentationFormat>
  <Paragraphs>62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Book Antiqua</vt:lpstr>
      <vt:lpstr>Times New Roman</vt:lpstr>
      <vt:lpstr>Wingdings</vt:lpstr>
      <vt:lpstr>Твердый переплет</vt:lpstr>
      <vt:lpstr>МБОУ «Основная общеобразовательная Дмитриевская школа»</vt:lpstr>
      <vt:lpstr>Презентация PowerPoint</vt:lpstr>
      <vt:lpstr>Цель проекта: исследование  истории возникновения и определение значение «Ленинградской» симфонии Дмитрия Шостаковича в период блокады Ленинграда.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Пользователь Windows</cp:lastModifiedBy>
  <cp:revision>30</cp:revision>
  <dcterms:created xsi:type="dcterms:W3CDTF">2018-05-04T17:26:40Z</dcterms:created>
  <dcterms:modified xsi:type="dcterms:W3CDTF">2024-05-28T10:36:34Z</dcterms:modified>
</cp:coreProperties>
</file>