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62" r:id="rId9"/>
    <p:sldId id="263" r:id="rId10"/>
    <p:sldId id="264" r:id="rId11"/>
    <p:sldId id="265" r:id="rId12"/>
    <p:sldId id="271" r:id="rId13"/>
    <p:sldId id="266" r:id="rId14"/>
    <p:sldId id="267" r:id="rId15"/>
    <p:sldId id="268" r:id="rId16"/>
    <p:sldId id="272" r:id="rId17"/>
    <p:sldId id="278" r:id="rId18"/>
    <p:sldId id="269" r:id="rId19"/>
    <p:sldId id="274" r:id="rId20"/>
    <p:sldId id="279" r:id="rId21"/>
    <p:sldId id="275" r:id="rId22"/>
    <p:sldId id="270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81688" autoAdjust="0"/>
  </p:normalViewPr>
  <p:slideViewPr>
    <p:cSldViewPr>
      <p:cViewPr varScale="1">
        <p:scale>
          <a:sx n="61" d="100"/>
          <a:sy n="61" d="100"/>
        </p:scale>
        <p:origin x="20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FF193-6960-4C61-843D-AA7CB13DFE8F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CD5F2-FC0D-45C9-963F-96D082B9D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550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CD5F2-FC0D-45C9-963F-96D082B9DD5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2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CD5F2-FC0D-45C9-963F-96D082B9DD5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191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346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3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4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8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8177" y="3771174"/>
            <a:ext cx="546115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6981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3124201"/>
            <a:ext cx="6620968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087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188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042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766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21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67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42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5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73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4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02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129281"/>
            <a:ext cx="2551461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31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81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73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66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63751C2-B823-4548-917E-E0B703EEF2F7}" type="datetimeFigureOut">
              <a:rPr lang="ru-RU" smtClean="0"/>
              <a:t>29.07.2020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22861-15A0-4D02-B589-07792B73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112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http://upload.wikimedia.org/wikipedia/commons/thumb/6/6f/Beethoven.jpg/250px-Beethoven.jpg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2/22/Chukovsky_by_Repin.jpg/220px-Chukovsky_by_Repin.jpg" TargetMode="External"/><Relationship Id="rId7" Type="http://schemas.openxmlformats.org/officeDocument/2006/relationships/image" Target="http://upload.wikimedia.org/wikipedia/commons/thumb/9/98/HCAndersen.jpeg/220px-HCAndersen.jpe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http://upload.wikimedia.org/wikipedia/commons/thumb/4/44/Abraham_Lincoln_head_on_shoulders_photo_portrait.jpg/280px-Abraham_Lincoln_head_on_shoulders_photo_portrait.jpg" TargetMode="Externa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3/39/Joan_of_arc_miniature_graded.jpg/280px-Joan_of_arc_miniature_graded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http://upload.wikimedia.org/wikipedia/commons/thumb/8/85/Autoportrait_de_Vincent_van_Gogh.JPG/200px-Autoportrait_de_Vincent_van_Gogh.JPG" TargetMode="External"/><Relationship Id="rId7" Type="http://schemas.openxmlformats.org/officeDocument/2006/relationships/image" Target="http://upload.wikimedia.org/wikipedia/commons/thumb/b/b7/Dimitri_Pisarev.jpg/220px-Dimitri_Pisarev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http://upload.wikimedia.org/wikipedia/commons/thumb/1/12/Sigmund_Freud_LIFE.jpg/220px-Sigmund_Freud_LIFE.jpg" TargetMode="External"/><Relationship Id="rId4" Type="http://schemas.openxmlformats.org/officeDocument/2006/relationships/image" Target="../media/image23.jpeg"/><Relationship Id="rId9" Type="http://schemas.openxmlformats.org/officeDocument/2006/relationships/image" Target="http://upload.wikimedia.org/wikipedia/commons/thumb/b/b8/FDR_in_1933.jpg/280px-FDR_in_1933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http://upload.wikimedia.org/wikipedia/commons/thumb/1/1e/Wolfgang-amadeus-mozart_1.jpg/250px-Wolfgang-amadeus-mozart_1.jpg" TargetMode="External"/><Relationship Id="rId3" Type="http://schemas.openxmlformats.org/officeDocument/2006/relationships/image" Target="http://upload.wikimedia.org/wikipedia/commons/thumb/a/a4/Socrates_Louvre.jpg/220px-Socrates_Louvre.jpg" TargetMode="External"/><Relationship Id="rId7" Type="http://schemas.openxmlformats.org/officeDocument/2006/relationships/image" Target="../media/image29.jpeg"/><Relationship Id="rId12" Type="http://schemas.openxmlformats.org/officeDocument/2006/relationships/image" Target="http://upload.wikimedia.org/wikipedia/commons/thumb/6/69/Joseph_Haydn%2C_m%C3%A5lning_av_Thomas_Hardy_fr%C3%A5n_1792.jpg/220px-Joseph_Haydn%2C_m%C3%A5lning_av_Thomas_Hardy_fr%C3%A5n_1792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upload.wikimedia.org/wikipedia/commons/thumb/7/7d/Head_Platon_Glyptothek_Munich_548.jpg/220px-Head_Platon_Glyptothek_Munich_548.jpg" TargetMode="External"/><Relationship Id="rId11" Type="http://schemas.openxmlformats.org/officeDocument/2006/relationships/image" Target="../media/image30.jpeg"/><Relationship Id="rId5" Type="http://schemas.openxmlformats.org/officeDocument/2006/relationships/image" Target="../media/image28.jpeg"/><Relationship Id="rId10" Type="http://schemas.openxmlformats.org/officeDocument/2006/relationships/image" Target="http://upload.wikimedia.org/wikipedia/commons/thumb/6/6f/Beethoven.jpg/250px-Beethoven.jpg" TargetMode="External"/><Relationship Id="rId4" Type="http://schemas.openxmlformats.org/officeDocument/2006/relationships/image" Target="../media/image27.jpeg"/><Relationship Id="rId9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ru/thumb/3/36/KrylovBasnopisetsByEggink.jpg/220px-KrylovBasnopisetsByEggink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http://upload.wikimedia.org/wikipedia/commons/thumb/d/d3/NikolayGogol_left.gif/250px-NikolayGogol_left.gif" TargetMode="External"/><Relationship Id="rId3" Type="http://schemas.openxmlformats.org/officeDocument/2006/relationships/image" Target="http://upload.wikimedia.org/wikipedia/commons/thumb/5/59/Griboyedov.jpg/250px-Griboyedov.jpg" TargetMode="External"/><Relationship Id="rId7" Type="http://schemas.openxmlformats.org/officeDocument/2006/relationships/image" Target="http://upload.wikimedia.org/wikipedia/commons/thumb/c/c6/L.N.Tolstoy_Prokudin-Gorsky.jpg/220px-L.N.Tolstoy_Prokudin-Gorsky.jpg" TargetMode="External"/><Relationship Id="rId12" Type="http://schemas.openxmlformats.org/officeDocument/2006/relationships/image" Target="../media/image3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http://upload.wikimedia.org/wikipedia/commons/thumb/5/56/Kiprensky_Pushkin.jpg/250px-Kiprensky_Pushkin.jpg" TargetMode="External"/><Relationship Id="rId5" Type="http://schemas.openxmlformats.org/officeDocument/2006/relationships/image" Target="http://upload.wikimedia.org/wikipedia/commons/thumb/1/1d/Fedor_Tutchev.jpg/220px-Fedor_Tutchev.jpg" TargetMode="External"/><Relationship Id="rId10" Type="http://schemas.openxmlformats.org/officeDocument/2006/relationships/image" Target="../media/image36.jpeg"/><Relationship Id="rId4" Type="http://schemas.openxmlformats.org/officeDocument/2006/relationships/image" Target="../media/image33.jpeg"/><Relationship Id="rId9" Type="http://schemas.openxmlformats.org/officeDocument/2006/relationships/image" Target="http://upload.wikimedia.org/wikipedia/commons/thumb/2/24/Mikhail_lermontov.jpg/256px-Mikhail_lermontov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a/a3/Bu%C5%82hakow.jpg/220px-Bu%C5%82hakow.jpg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http://upload.wikimedia.org/wikipedia/commons/thumb/9/98/Alexander_Blok.jpeg/220px-Alexander_Blok.jpeg" TargetMode="Externa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http://upload.wikimedia.org/wikipedia/commons/thumb/9/95/Chekhov_1903_ArM.jpg/250px-Chekhov_1903_ArM.jpg" TargetMode="External"/><Relationship Id="rId7" Type="http://schemas.openxmlformats.org/officeDocument/2006/relationships/image" Target="http://upload.wikimedia.org/wikipedia/commons/thumb/3/3c/Anna_Achmatowa_1950.jpg/220px-Anna_Achmatowa_1950.jpg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http://upload.wikimedia.org/wikipedia/commons/thumb/d/d5/Mayakovsky_1929_a.jpg/200px-Mayakovsky_1929_a.jpg" TargetMode="Externa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http://upload.wikimedia.org/wikipedia/commons/thumb/1/1e/Wolfgang-amadeus-mozart_1.jpg/250px-Wolfgang-amadeus-mozart_1.jpg" TargetMode="Externa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http://upload.wikimedia.org/wikipedia/commons/5/52/Julius_Caesar.gif" TargetMode="External"/><Relationship Id="rId13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12" Type="http://schemas.openxmlformats.org/officeDocument/2006/relationships/image" Target="http://upload.wikimedia.org/wikipedia/commons/thumb/7/72/HoratioNelson1.jpg/270px-HoratioNelson1.jpg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http://upload.wikimedia.org/wikipedia/commons/thumb/1/19/Maupassant_2.jpg/250px-Maupassant_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http://upload.wikimedia.org/wikipedia/commons/thumb/a/af/Darnley_stage_3.jpg/280px-Darnley_stage_3.jpg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image" Target="../media/image10.jpeg"/><Relationship Id="rId10" Type="http://schemas.openxmlformats.org/officeDocument/2006/relationships/image" Target="http://upload.wikimedia.org/wikipedia/commons/thumb/6/62/Bust_Alexander_BM_1857.jpg/280px-Bust_Alexander_BM_1857.jpg" TargetMode="External"/><Relationship Id="rId4" Type="http://schemas.openxmlformats.org/officeDocument/2006/relationships/image" Target="http://upload.wikimedia.org/wikipedia/commons/thumb/f/f4/Ivan_grozny_frame.jpg/280px-Ivan_grozny_frame.jpg" TargetMode="External"/><Relationship Id="rId9" Type="http://schemas.openxmlformats.org/officeDocument/2006/relationships/image" Target="../media/image7.jpeg"/><Relationship Id="rId14" Type="http://schemas.openxmlformats.org/officeDocument/2006/relationships/image" Target="http://upload.wikimedia.org/wikipedia/commons/thumb/7/78/Boris_Godunov_icon.jpg/280px-Boris_Godunov_icon.jp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://upload.wikimedia.org/wikipedia/commons/thumb/a/a7/Charles_Dickens2.jpg/220px-Charles_Dickens2.jpg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upload.wikimedia.org/wikipedia/commons/thumb/7/72/Turgenev_by_Repin.jpg/250px-Turgenev_by_Repin.jpg" TargetMode="External"/><Relationship Id="rId5" Type="http://schemas.openxmlformats.org/officeDocument/2006/relationships/image" Target="../media/image13.jpeg"/><Relationship Id="rId10" Type="http://schemas.openxmlformats.org/officeDocument/2006/relationships/image" Target="http://upload.wikimedia.org/wikipedia/commons/thumb/1/1a/Michelangelo_portrait.JPG/250px-Michelangelo_portrait.JPG" TargetMode="External"/><Relationship Id="rId4" Type="http://schemas.openxmlformats.org/officeDocument/2006/relationships/image" Target="http://upload.wikimedia.org/wikipedia/commons/thumb/6/66/Rubens_self_portrait.jpg/200px-Rubens_self_portrait.jpg" TargetMode="External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68301"/>
            <a:ext cx="7630616" cy="3232150"/>
          </a:xfrm>
        </p:spPr>
        <p:txBody>
          <a:bodyPr/>
          <a:lstStyle/>
          <a:p>
            <a:r>
              <a:rPr lang="ru-RU" dirty="0" smtClean="0"/>
              <a:t>Гены  и гениальность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16107" y="3600450"/>
            <a:ext cx="4631042" cy="2401887"/>
          </a:xfrm>
        </p:spPr>
        <p:txBody>
          <a:bodyPr/>
          <a:lstStyle/>
          <a:p>
            <a:r>
              <a:rPr lang="ru-RU" dirty="0" smtClean="0"/>
              <a:t>Урок биологии в 10 классе</a:t>
            </a:r>
            <a:endParaRPr lang="ru-RU" dirty="0"/>
          </a:p>
        </p:txBody>
      </p:sp>
      <p:pic>
        <p:nvPicPr>
          <p:cNvPr id="2050" name="Picture 2" descr="фото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75" y="3600450"/>
            <a:ext cx="2117757" cy="259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etkhoven_-_lunnaya_sonata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8698" y="548909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1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u="sng" dirty="0" smtClean="0"/>
              <a:t>Синдром </a:t>
            </a:r>
            <a:r>
              <a:rPr lang="ru-RU" i="1" u="sng" dirty="0" err="1" smtClean="0"/>
              <a:t>Морфана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Считается полулетальной, поскольку  связана с пороками сердца,  нередко люди умирают от аневризмы аорты, не выдерживает ее стенка,  лопается, как прохудившаяся труба. Тем не менее у некоторых этот синдром проявляется не со всей своей жестокостью, они доживают до зрелых лет, К счастью, синдром встречается редко. Вероятность 1:50000, единственная компенсация, которую получают такие больные от судьбы за свой порок –повышенное содержание адреналина в крови.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Адреналин </a:t>
            </a:r>
            <a:r>
              <a:rPr lang="ru-RU" dirty="0"/>
              <a:t>вырабатывается надпочечниками  и выбрасывается в кровь в момент опасности, что способствует приведению организма к экстремальным условиям. Увеличивается частота сердцебиения, повышается артериальное давление и  т.д.</a:t>
            </a:r>
          </a:p>
          <a:p>
            <a:pPr marL="0" indent="0">
              <a:buNone/>
            </a:pPr>
            <a:r>
              <a:rPr lang="ru-RU" dirty="0"/>
              <a:t>Таким образом, при этом заболевании больные всю жизнь находятся в возбужденном состоянии: адреналин постоянно подстегивает  их нервную  систему, делает невероятными </a:t>
            </a:r>
            <a:r>
              <a:rPr lang="ru-RU" dirty="0" err="1"/>
              <a:t>трудоголиками</a:t>
            </a:r>
            <a:r>
              <a:rPr lang="ru-RU" dirty="0"/>
              <a:t>. Синдромом </a:t>
            </a:r>
            <a:r>
              <a:rPr lang="ru-RU" dirty="0" err="1"/>
              <a:t>Морфана</a:t>
            </a:r>
            <a:r>
              <a:rPr lang="ru-RU" dirty="0"/>
              <a:t> страдали несколько всемирно известных людей.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Гении, страдавшие синдромом </a:t>
            </a:r>
            <a:r>
              <a:rPr lang="ru-RU" dirty="0" err="1" smtClean="0"/>
              <a:t>Морфана</a:t>
            </a:r>
            <a:endParaRPr lang="ru-RU" dirty="0"/>
          </a:p>
        </p:txBody>
      </p:sp>
      <p:pic>
        <p:nvPicPr>
          <p:cNvPr id="2052" name="Picture 4" descr="Chukovsky by Repin.jp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/>
          <a:stretch>
            <a:fillRect/>
          </a:stretch>
        </p:blipFill>
        <p:spPr bwMode="auto">
          <a:xfrm>
            <a:off x="3329349" y="3016781"/>
            <a:ext cx="2331619" cy="271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Авраам Линкольн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0" y="2595198"/>
            <a:ext cx="2674640" cy="35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CAndersen.jpeg"/>
          <p:cNvPicPr>
            <a:picLocks noChangeAspect="1" noChangeArrowheads="1"/>
          </p:cNvPicPr>
          <p:nvPr/>
        </p:nvPicPr>
        <p:blipFill>
          <a:blip r:embed="rId6" r:link="rId7"/>
          <a:srcRect t="5698"/>
          <a:stretch>
            <a:fillRect/>
          </a:stretch>
        </p:blipFill>
        <p:spPr bwMode="auto">
          <a:xfrm>
            <a:off x="6314380" y="1844864"/>
            <a:ext cx="2451419" cy="347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6151523"/>
            <a:ext cx="320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Авраам Линкольн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6151523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Корней Чуковский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14380" y="5517232"/>
            <a:ext cx="2146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Ханс</a:t>
            </a:r>
            <a:r>
              <a:rPr lang="ru-RU" dirty="0" smtClean="0"/>
              <a:t> </a:t>
            </a:r>
            <a:r>
              <a:rPr lang="ru-RU" dirty="0" err="1" smtClean="0"/>
              <a:t>Кристиан</a:t>
            </a:r>
            <a:r>
              <a:rPr lang="ru-RU" dirty="0" smtClean="0"/>
              <a:t> Андерсен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u="sng" dirty="0"/>
              <a:t>С</a:t>
            </a:r>
            <a:r>
              <a:rPr lang="ru-RU" sz="3200" i="1" u="sng" dirty="0" smtClean="0"/>
              <a:t>индром </a:t>
            </a:r>
            <a:r>
              <a:rPr lang="ru-RU" sz="3200" i="1" u="sng" dirty="0"/>
              <a:t>Морриса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(</a:t>
            </a:r>
            <a:r>
              <a:rPr lang="ru-RU" sz="3200" dirty="0" err="1" smtClean="0"/>
              <a:t>тестикулярная</a:t>
            </a:r>
            <a:r>
              <a:rPr lang="ru-RU" sz="3200" dirty="0" smtClean="0"/>
              <a:t> </a:t>
            </a:r>
            <a:r>
              <a:rPr lang="ru-RU" sz="3200" dirty="0"/>
              <a:t>феминизация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Результат дефекта гена, кодирующего клеточный рецептор тестостерона (мужского гормона). Все клетки такого эмбриона обладают </a:t>
            </a:r>
            <a:r>
              <a:rPr lang="en-US" dirty="0"/>
              <a:t>X </a:t>
            </a:r>
            <a:r>
              <a:rPr lang="ru-RU" dirty="0"/>
              <a:t>и У половыми хромосомами . Такой набор определяет наряду с женскими гормонами, повышенное содержание в крови тестостерона. Так как рецепторы, воспринимающие мужские гормоны, отсутствуют  и на клетки действуют только женские гормоны, заставляющие зародыш развиваться в женскую сторону.  В конечном итоге  на  свет появляется </a:t>
            </a:r>
            <a:r>
              <a:rPr lang="ru-RU" dirty="0" err="1"/>
              <a:t>псевдогермофродит</a:t>
            </a:r>
            <a:r>
              <a:rPr lang="ru-RU" dirty="0"/>
              <a:t>:  стройная, красивая, девочка. У нее яичники и матка отсутствуют, что приводит к бесплодию. В  ее теле во время эмбриогенеза  успевают  сформироваться семенники,  которые остаются  в брюшной полости, что нередко может привести к паховой грыжи.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Жанна  д. </a:t>
            </a:r>
            <a:r>
              <a:rPr lang="ru-RU" b="1" dirty="0" err="1"/>
              <a:t>Арк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r">
              <a:buNone/>
            </a:pPr>
            <a:r>
              <a:rPr lang="ru-RU" dirty="0" smtClean="0"/>
              <a:t>Она </a:t>
            </a:r>
            <a:r>
              <a:rPr lang="ru-RU" dirty="0"/>
              <a:t>отличалась решительностью, сообразительностью, живым умом,  необычайной  выносливостью, не уступающей  мужчинам. Наиболее яркими чертами ее характера были  бесстрашие  и героизм,  при этом она была стройна,  имела тонкую талию, ее лицо было очень красиво,  она отличалась  большой любовью к физическим и военным упражнениям, любила носить мужскую одежду.</a:t>
            </a:r>
          </a:p>
          <a:p>
            <a:pPr marL="0" indent="0" algn="r">
              <a:buNone/>
            </a:pPr>
            <a:r>
              <a:rPr lang="ru-RU" dirty="0"/>
              <a:t>Неоспорима роль воздействия той социальной и общественной  обстановки, которая еще в детстве возбудила в девушке  великую жалость к Франции. Ее называли «жаворонком Франции».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 </a:t>
            </a:r>
          </a:p>
        </p:txBody>
      </p:sp>
      <p:pic>
        <p:nvPicPr>
          <p:cNvPr id="3074" name="Picture 2" descr="Joan of arc miniature graded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07620" y="4797152"/>
            <a:ext cx="1440160" cy="185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u="sng" dirty="0" smtClean="0"/>
              <a:t>Определенный </a:t>
            </a:r>
            <a:r>
              <a:rPr lang="ru-RU" i="1" u="sng" dirty="0"/>
              <a:t>вид психоза </a:t>
            </a:r>
            <a:r>
              <a:rPr lang="ru-RU" i="1" u="sng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Описываются депрессии так: «Больному трудно мыслить, он не в состоянии что-либо понять…Малейшее умственное  напряжение  стоит  ему неимоверных усилий. Он не в силах исполнить даже обычные требования повседневной жизни. Настроение печальное, полное отчаяние, ничто не радует». Далее следует необычайная  ясность  мыслей и способность с легкостью решать трудные творческие задачи. Его все интересует, жизнь захватывает и пьянит, он усердно принимается  за свое дело, работает много и легко, не чувствует  </a:t>
            </a:r>
            <a:r>
              <a:rPr lang="ru-RU" dirty="0" smtClean="0"/>
              <a:t>усталости.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Автопортрет, 1889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428667" y="1124744"/>
            <a:ext cx="3178910" cy="38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Sigmund Freud LIFE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660232" y="671111"/>
            <a:ext cx="2026568" cy="287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Dimitri Pisarev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442372" y="3262064"/>
            <a:ext cx="2552294" cy="3450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Франклин Делано Рузвельт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022128" y="427162"/>
            <a:ext cx="2106338" cy="249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020272" y="4005064"/>
            <a:ext cx="1666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Зигмунд Фрейд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28667" y="4987121"/>
            <a:ext cx="3178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Винсент Ван Гог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2372" y="2708920"/>
            <a:ext cx="255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Франклин </a:t>
            </a:r>
            <a:r>
              <a:rPr lang="ru-RU" dirty="0" err="1" smtClean="0"/>
              <a:t>Рузвельд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587727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Дмитрий Писарев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</a:t>
            </a:r>
            <a:r>
              <a:rPr lang="ru-RU" dirty="0" smtClean="0"/>
              <a:t>еномен пульсации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err="1" smtClean="0"/>
              <a:t>Алексагор</a:t>
            </a:r>
            <a:r>
              <a:rPr lang="ru-RU" sz="1800" dirty="0"/>
              <a:t>, </a:t>
            </a:r>
            <a:r>
              <a:rPr lang="ru-RU" sz="1800" b="1" dirty="0"/>
              <a:t>Зенон,</a:t>
            </a:r>
            <a:r>
              <a:rPr lang="ru-RU" sz="1800" dirty="0"/>
              <a:t> </a:t>
            </a:r>
            <a:r>
              <a:rPr lang="ru-RU" sz="1800" b="1" dirty="0"/>
              <a:t>Сократ</a:t>
            </a:r>
            <a:r>
              <a:rPr lang="ru-RU" sz="1800" dirty="0"/>
              <a:t>, </a:t>
            </a:r>
            <a:r>
              <a:rPr lang="ru-RU" sz="1800" b="1" dirty="0"/>
              <a:t> Платон</a:t>
            </a:r>
            <a:r>
              <a:rPr lang="ru-RU" sz="1800" dirty="0"/>
              <a:t> –граждане  </a:t>
            </a:r>
            <a:r>
              <a:rPr lang="ru-RU" sz="1800" dirty="0" smtClean="0"/>
              <a:t>Афины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  </a:t>
            </a:r>
            <a:r>
              <a:rPr lang="ru-RU" sz="1800" dirty="0"/>
              <a:t>В  19 веке  в Вене появились: Моцарт,</a:t>
            </a:r>
            <a:r>
              <a:rPr lang="ru-RU" sz="1800" b="1" dirty="0"/>
              <a:t> Йозеф Гайдн, </a:t>
            </a:r>
            <a:r>
              <a:rPr lang="ru-RU" sz="1800" dirty="0" smtClean="0"/>
              <a:t>Бетховен</a:t>
            </a:r>
            <a:endParaRPr lang="ru-RU" sz="1800" dirty="0"/>
          </a:p>
        </p:txBody>
      </p:sp>
      <p:pic>
        <p:nvPicPr>
          <p:cNvPr id="4" name="Picture 2" descr="Socrates Louvre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506634" y="1403320"/>
            <a:ext cx="1011531" cy="133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Zeno_of_Elea"/>
          <p:cNvPicPr>
            <a:picLocks noChangeAspect="1" noChangeArrowheads="1"/>
          </p:cNvPicPr>
          <p:nvPr/>
        </p:nvPicPr>
        <p:blipFill>
          <a:blip r:embed="rId4"/>
          <a:srcRect b="17870"/>
          <a:stretch>
            <a:fillRect/>
          </a:stretch>
        </p:blipFill>
        <p:spPr bwMode="auto">
          <a:xfrm>
            <a:off x="6258524" y="1177182"/>
            <a:ext cx="1419093" cy="153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ead Platon Glyptothek Munich 548.jpg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74071" y="1375132"/>
            <a:ext cx="956180" cy="13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фото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385483" y="4098516"/>
            <a:ext cx="1651218" cy="229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фото"/>
          <p:cNvPicPr>
            <a:picLocks noChangeAspect="1" noChangeArrowheads="1"/>
          </p:cNvPicPr>
          <p:nvPr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3355695" y="3687711"/>
            <a:ext cx="1757498" cy="216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фото"/>
          <p:cNvPicPr>
            <a:picLocks noChangeAspect="1" noChangeArrowheads="1"/>
          </p:cNvPicPr>
          <p:nvPr/>
        </p:nvPicPr>
        <p:blipFill>
          <a:blip r:embed="rId11" r:link="rId12"/>
          <a:srcRect/>
          <a:stretch>
            <a:fillRect/>
          </a:stretch>
        </p:blipFill>
        <p:spPr bwMode="auto">
          <a:xfrm>
            <a:off x="6948731" y="3896482"/>
            <a:ext cx="1909617" cy="235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30251" y="2052925"/>
            <a:ext cx="1225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Сократ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518165" y="1853248"/>
            <a:ext cx="1349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Платон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39354" y="2052925"/>
            <a:ext cx="1338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Зенон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36701" y="5849589"/>
            <a:ext cx="1469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Моцарт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772348" y="5301208"/>
            <a:ext cx="167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Людвиг </a:t>
            </a:r>
            <a:r>
              <a:rPr lang="ru-RU" dirty="0" err="1" smtClean="0"/>
              <a:t>ван</a:t>
            </a:r>
            <a:r>
              <a:rPr lang="ru-RU" dirty="0" smtClean="0"/>
              <a:t> Бетховен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810468" y="6391738"/>
            <a:ext cx="2047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Йозеф Гайдн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6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русской </a:t>
            </a:r>
            <a:r>
              <a:rPr lang="ru-RU" dirty="0"/>
              <a:t>литературе 19века есть своеобразная «черная дыра», до 30-х годов родился Крылов , Жуковский,  </a:t>
            </a:r>
            <a:r>
              <a:rPr lang="ru-RU" dirty="0" err="1"/>
              <a:t>Грибоедов,</a:t>
            </a:r>
            <a:r>
              <a:rPr lang="ru-RU" b="1" dirty="0" err="1"/>
              <a:t>Александр</a:t>
            </a:r>
            <a:r>
              <a:rPr lang="ru-RU" b="1" dirty="0"/>
              <a:t> Пушкин, </a:t>
            </a:r>
            <a:r>
              <a:rPr lang="ru-RU" dirty="0"/>
              <a:t> Тютчев,  Гоголь, Лермонтов,  Гончаров, Толстой, Достоевский, Фет, Тургенев, Некрасов, Салтыков-Щедрин.</a:t>
            </a:r>
          </a:p>
          <a:p>
            <a:pPr marL="0" indent="0"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3" descr="KrylovBasnopisetsByEggink.jpg"/>
          <p:cNvPicPr>
            <a:picLocks noChangeAspect="1" noChangeArrowheads="1"/>
          </p:cNvPicPr>
          <p:nvPr/>
        </p:nvPicPr>
        <p:blipFill>
          <a:blip r:embed="rId2" r:link="rId3"/>
          <a:stretch>
            <a:fillRect/>
          </a:stretch>
        </p:blipFill>
        <p:spPr bwMode="auto">
          <a:xfrm>
            <a:off x="6660232" y="3789040"/>
            <a:ext cx="2136461" cy="288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60032" y="5877272"/>
            <a:ext cx="2160240" cy="37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Иван Крылов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riboyedov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56101" y="744252"/>
            <a:ext cx="1962481" cy="221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Fedor Tutchev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2287669" y="2564903"/>
            <a:ext cx="1724759" cy="217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L.N.Tolstoy Prokudin-Gorsky.jpg"/>
          <p:cNvPicPr>
            <a:picLocks noChangeAspect="1" noChangeArrowheads="1"/>
          </p:cNvPicPr>
          <p:nvPr/>
        </p:nvPicPr>
        <p:blipFill>
          <a:blip r:embed="rId6" r:link="rId7"/>
          <a:srcRect t="11052"/>
          <a:stretch>
            <a:fillRect/>
          </a:stretch>
        </p:blipFill>
        <p:spPr bwMode="auto">
          <a:xfrm>
            <a:off x="5698083" y="3848663"/>
            <a:ext cx="1984139" cy="25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Mikhail lermontov.jpg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7069921" y="1101798"/>
            <a:ext cx="2013752" cy="27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Kiprensky Pushkin.jpg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4298165" y="412721"/>
            <a:ext cx="2120090" cy="246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NikolayGogol left.gif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273589" y="4342726"/>
            <a:ext cx="1593823" cy="211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4246059"/>
            <a:ext cx="2232248" cy="6274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Федор Тютчев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98165" y="2882251"/>
            <a:ext cx="277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Александр Пушкин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308304" y="3501008"/>
            <a:ext cx="1775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М.Лермонтов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3589" y="2882251"/>
            <a:ext cx="1844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А.Грибоедов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67412" y="5733256"/>
            <a:ext cx="2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Н.Гоголь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7682221" y="5518100"/>
            <a:ext cx="1401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Лев Толстой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 smtClean="0"/>
              <a:t>Гений-это  </a:t>
            </a:r>
            <a:r>
              <a:rPr lang="ru-RU" sz="2000" b="1" dirty="0"/>
              <a:t>на 99 процентов труд до                                                 изнеможения и на 1 процент  игра воображения.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Томас  Эдисон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Изучение </a:t>
            </a:r>
            <a:r>
              <a:rPr lang="ru-RU" b="1" dirty="0"/>
              <a:t>биографии и </a:t>
            </a:r>
            <a:r>
              <a:rPr lang="ru-RU" b="1" dirty="0" err="1"/>
              <a:t>патографий</a:t>
            </a:r>
            <a:r>
              <a:rPr lang="ru-RU" b="1" dirty="0"/>
              <a:t>  гениев всех времен и </a:t>
            </a:r>
            <a:r>
              <a:rPr lang="ru-RU" b="1" dirty="0" smtClean="0"/>
              <a:t>народов </a:t>
            </a:r>
            <a:r>
              <a:rPr lang="ru-RU" b="1" dirty="0"/>
              <a:t>приводит к неумолимому выводу: гениями рождаются.</a:t>
            </a:r>
            <a:endParaRPr lang="ru-RU" dirty="0"/>
          </a:p>
          <a:p>
            <a:pPr marL="0" indent="0" algn="r">
              <a:buNone/>
            </a:pPr>
            <a:r>
              <a:rPr lang="ru-RU" b="1" dirty="0"/>
              <a:t>В.П. Эфроимсон</a:t>
            </a:r>
            <a:endParaRPr lang="ru-RU" dirty="0"/>
          </a:p>
          <a:p>
            <a:r>
              <a:rPr lang="ru-RU" b="1" dirty="0"/>
              <a:t>Каждое дитя до некоторой степени </a:t>
            </a:r>
            <a:r>
              <a:rPr lang="ru-RU" b="1" dirty="0" smtClean="0"/>
              <a:t>гений  и  </a:t>
            </a:r>
            <a:r>
              <a:rPr lang="ru-RU" b="1" dirty="0"/>
              <a:t>каждый гений до некоторой степени дитя.</a:t>
            </a:r>
            <a:endParaRPr lang="ru-RU" dirty="0"/>
          </a:p>
          <a:p>
            <a:pPr marL="0" indent="0" algn="r">
              <a:buNone/>
            </a:pPr>
            <a:r>
              <a:rPr lang="ru-RU" b="1" dirty="0"/>
              <a:t>Артур </a:t>
            </a:r>
            <a:r>
              <a:rPr lang="ru-RU" b="1" dirty="0" err="1"/>
              <a:t>Шопенгаузер</a:t>
            </a:r>
            <a:endParaRPr lang="ru-RU" dirty="0"/>
          </a:p>
          <a:p>
            <a:r>
              <a:rPr lang="ru-RU" b="1" dirty="0"/>
              <a:t>Гениальность – это, по правде говоря, всего </a:t>
            </a:r>
            <a:r>
              <a:rPr lang="ru-RU" b="1" dirty="0" smtClean="0"/>
              <a:t>лишь </a:t>
            </a:r>
            <a:r>
              <a:rPr lang="ru-RU" b="1" dirty="0"/>
              <a:t>способность воспринимать мир необычным образом.</a:t>
            </a:r>
            <a:endParaRPr lang="ru-RU" dirty="0"/>
          </a:p>
          <a:p>
            <a:pPr marL="0" indent="0" algn="r">
              <a:buNone/>
            </a:pPr>
            <a:r>
              <a:rPr lang="ru-RU" b="1" dirty="0" smtClean="0"/>
              <a:t>У. Джейм</a:t>
            </a:r>
            <a:r>
              <a:rPr lang="ru-RU" b="1" dirty="0"/>
              <a:t>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После </a:t>
            </a:r>
            <a:r>
              <a:rPr lang="ru-RU" dirty="0"/>
              <a:t>1860 года появились на свет  Чехов, Бунин, Горький, Блок,  Маяковский,  Ахматова, Булгаков, Цветаева.</a:t>
            </a:r>
          </a:p>
        </p:txBody>
      </p:sp>
      <p:pic>
        <p:nvPicPr>
          <p:cNvPr id="6" name="Picture 2" descr="Bułhakow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187624" y="3511431"/>
            <a:ext cx="2075692" cy="2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lexander Blok.jpeg"/>
          <p:cNvPicPr>
            <a:picLocks noChangeAspect="1" noChangeArrowheads="1"/>
          </p:cNvPicPr>
          <p:nvPr/>
        </p:nvPicPr>
        <p:blipFill>
          <a:blip r:embed="rId4" r:link="rId5"/>
          <a:srcRect b="10410"/>
          <a:stretch>
            <a:fillRect/>
          </a:stretch>
        </p:blipFill>
        <p:spPr bwMode="auto">
          <a:xfrm>
            <a:off x="5436096" y="3621213"/>
            <a:ext cx="1811580" cy="262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63316" y="5661248"/>
            <a:ext cx="1956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Михаил Булгаков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020272" y="566124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А.Блок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33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hekhov 1903 ArM.jp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/>
          <a:stretch>
            <a:fillRect/>
          </a:stretch>
        </p:blipFill>
        <p:spPr bwMode="auto">
          <a:xfrm>
            <a:off x="482031" y="11827"/>
            <a:ext cx="2651713" cy="387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Mayakovsky 1929 a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936503" y="219903"/>
            <a:ext cx="2496910" cy="345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Anna Achmatowa 1950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328027" y="3963384"/>
            <a:ext cx="2074500" cy="268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Tsvetaev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65590" y="3795874"/>
            <a:ext cx="1911726" cy="285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82031" y="3963384"/>
            <a:ext cx="2289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Антон Чехов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2492896"/>
            <a:ext cx="20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В.Маяковский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12400" y="6237312"/>
            <a:ext cx="2172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Мария Цветаева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623731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Анна Ахматова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 </a:t>
            </a:r>
            <a:r>
              <a:rPr lang="ru-RU" dirty="0" smtClean="0"/>
              <a:t>Эффект </a:t>
            </a:r>
            <a:r>
              <a:rPr lang="ru-RU" dirty="0"/>
              <a:t>Моцарта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Его музыка может творить чудеса,  в том числе повышает работоспособность головного мозга, вслушайтесь в ритмы  величайшего произведения</a:t>
            </a:r>
            <a:r>
              <a:rPr lang="ru-RU" sz="2800" dirty="0"/>
              <a:t>…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6" name="Picture 2" descr="фото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4710" y="3645024"/>
            <a:ext cx="2359098" cy="303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VAMocart-Vremena-goda-Leto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71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Гений </a:t>
            </a:r>
            <a:r>
              <a:rPr lang="ru-RU" sz="3600" dirty="0"/>
              <a:t>падает с неба. И на один раз, когда он встречает ворота  дворца, приходится  100 тысяч случаев, когда он падает </a:t>
            </a:r>
            <a:r>
              <a:rPr lang="ru-RU" sz="3600" dirty="0" smtClean="0"/>
              <a:t>мимо. </a:t>
            </a:r>
          </a:p>
          <a:p>
            <a:pPr algn="r"/>
            <a:r>
              <a:rPr lang="ru-RU" sz="3600" dirty="0" smtClean="0"/>
              <a:t>Дидро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3698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 smtClean="0"/>
              <a:t>определить </a:t>
            </a:r>
            <a:r>
              <a:rPr lang="ru-RU" sz="3600" dirty="0"/>
              <a:t>основные предпосылки к развитию гениальности, изучить влияние генов на умственные способности человека,  воспитывать любознательность, любовь к умственному труду, бережное отношение к </a:t>
            </a:r>
            <a:r>
              <a:rPr lang="ru-RU" sz="3600" dirty="0" smtClean="0"/>
              <a:t>здоровью.</a:t>
            </a:r>
            <a:endParaRPr lang="ru-RU" sz="36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1.Предпосылки  гениальности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«Капкан для ног»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3.Синдром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Морфана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Синдром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Морриса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5.Особый вид психоза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6.Феномен пульсации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7.Эффект Моцарта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Подагра и гении</a:t>
            </a:r>
            <a:endParaRPr lang="ru-RU" dirty="0"/>
          </a:p>
        </p:txBody>
      </p:sp>
      <p:pic>
        <p:nvPicPr>
          <p:cNvPr id="9" name="Picture 6" descr="Иван IV Васильевич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317441" y="3685250"/>
            <a:ext cx="1954104" cy="259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Елизавета I"/>
          <p:cNvPicPr>
            <a:picLocks noChangeAspect="1" noChangeArrowheads="1"/>
          </p:cNvPicPr>
          <p:nvPr/>
        </p:nvPicPr>
        <p:blipFill>
          <a:blip r:embed="rId5" r:link="rId6"/>
          <a:srcRect b="9230"/>
          <a:stretch>
            <a:fillRect/>
          </a:stretch>
        </p:blipFill>
        <p:spPr bwMode="auto">
          <a:xfrm>
            <a:off x="732946" y="3593836"/>
            <a:ext cx="2146622" cy="2854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Гай Юлий Цезарь"/>
          <p:cNvPicPr>
            <a:picLocks noChangeAspect="1" noChangeArrowheads="1"/>
          </p:cNvPicPr>
          <p:nvPr/>
        </p:nvPicPr>
        <p:blipFill>
          <a:blip r:embed="rId7" r:link="rId8"/>
          <a:srcRect b="18358"/>
          <a:stretch>
            <a:fillRect/>
          </a:stretch>
        </p:blipFill>
        <p:spPr bwMode="auto">
          <a:xfrm>
            <a:off x="409282" y="1338779"/>
            <a:ext cx="12446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Александр Македонский"/>
          <p:cNvPicPr>
            <a:picLocks noChangeAspect="1" noChangeArrowheads="1"/>
          </p:cNvPicPr>
          <p:nvPr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7403394" y="24532"/>
            <a:ext cx="1230313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HoratioNelson1.jpg"/>
          <p:cNvPicPr>
            <a:picLocks noChangeAspect="1" noChangeArrowheads="1"/>
          </p:cNvPicPr>
          <p:nvPr/>
        </p:nvPicPr>
        <p:blipFill>
          <a:blip r:embed="rId11" r:link="rId12"/>
          <a:srcRect/>
          <a:stretch>
            <a:fillRect/>
          </a:stretch>
        </p:blipFill>
        <p:spPr bwMode="auto">
          <a:xfrm>
            <a:off x="4630015" y="1065114"/>
            <a:ext cx="1815923" cy="219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 descr="Борис Годунов"/>
          <p:cNvPicPr>
            <a:picLocks noChangeAspect="1" noChangeArrowheads="1"/>
          </p:cNvPicPr>
          <p:nvPr/>
        </p:nvPicPr>
        <p:blipFill>
          <a:blip r:embed="rId13" r:link="rId14"/>
          <a:srcRect/>
          <a:stretch>
            <a:fillRect/>
          </a:stretch>
        </p:blipFill>
        <p:spPr bwMode="auto">
          <a:xfrm>
            <a:off x="6091799" y="4795563"/>
            <a:ext cx="14351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 descr="Maupassant 2.jpg"/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7092281" y="2161900"/>
            <a:ext cx="1717120" cy="239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693619" y="1915597"/>
            <a:ext cx="69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А. </a:t>
            </a:r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092281" y="185324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Цезарь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84379" y="31496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04930" y="3305983"/>
            <a:ext cx="224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Горацио Нельсон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637343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Елизавета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315503" y="6371139"/>
            <a:ext cx="26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Иван Васильевич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18" y="5741713"/>
            <a:ext cx="1202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Борис Годунов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496705" y="2441116"/>
            <a:ext cx="224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Македонский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948264" y="4150821"/>
            <a:ext cx="181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Ги де Мопассан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Пётр I Алексеевич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398473" y="2584033"/>
            <a:ext cx="2560320" cy="334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Автопортрет. 1623 г."/>
          <p:cNvPicPr>
            <a:picLocks noChangeAspect="1" noChangeArrowheads="1"/>
          </p:cNvPicPr>
          <p:nvPr/>
        </p:nvPicPr>
        <p:blipFill>
          <a:blip r:embed="rId3" r:link="rId4"/>
          <a:srcRect b="6569"/>
          <a:stretch>
            <a:fillRect/>
          </a:stretch>
        </p:blipFill>
        <p:spPr bwMode="auto">
          <a:xfrm>
            <a:off x="6993804" y="4081132"/>
            <a:ext cx="1833341" cy="23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Turgenev by Repin.jpg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57199" y="4257385"/>
            <a:ext cx="1963521" cy="261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Charles Dickens2.jpg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979343" y="1700808"/>
            <a:ext cx="1542975" cy="212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Портрет Marcello Venusti (1535)"/>
          <p:cNvPicPr>
            <a:picLocks noChangeAspect="1" noChangeArrowheads="1"/>
          </p:cNvPicPr>
          <p:nvPr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65022" y="1700808"/>
            <a:ext cx="1745558" cy="2276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199" y="3417226"/>
            <a:ext cx="1963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Микеланджело </a:t>
            </a:r>
            <a:r>
              <a:rPr lang="ru-RU" dirty="0" err="1" smtClean="0"/>
              <a:t>Буонарроти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05141" y="5566399"/>
            <a:ext cx="274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Петр 1 Алексеевич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4710" y="6447790"/>
            <a:ext cx="2418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Иван Тургенев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945406" y="6447790"/>
            <a:ext cx="2226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Питер Рубенс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3525157"/>
            <a:ext cx="222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Чарльз Диккенс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20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Мочевая кислота (2, 6, 8, - </a:t>
            </a:r>
            <a:r>
              <a:rPr lang="ru-RU" sz="2800" dirty="0" err="1"/>
              <a:t>триоксипурин</a:t>
            </a:r>
            <a:r>
              <a:rPr lang="ru-RU" sz="2800" dirty="0"/>
              <a:t> ) является продуктом распада пуринов – гуанина и </a:t>
            </a:r>
            <a:r>
              <a:rPr lang="ru-RU" sz="2800" dirty="0" err="1"/>
              <a:t>аденина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47" y="1417638"/>
            <a:ext cx="7724391" cy="45316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5172" y="1417638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sz="2400" dirty="0" smtClean="0"/>
              <a:t>Мочевая кислота в чистом виде –белый порошок, слабо растворяющийся в воде . В организме образуются кислые соли, они могут пропитывать собой ткани больного и  образуют крупные, локальные скопления, что приводит к развитию острого приступа подагры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72" y="3501008"/>
            <a:ext cx="3206199" cy="3371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/>
              <a:t>В 1735 году </a:t>
            </a:r>
            <a:r>
              <a:rPr lang="ru-RU" sz="2800" dirty="0" err="1"/>
              <a:t>Сиденгам</a:t>
            </a:r>
            <a:r>
              <a:rPr lang="ru-RU" sz="2800" dirty="0"/>
              <a:t>, страдавший 34 года подагрой, описал </a:t>
            </a:r>
            <a:r>
              <a:rPr lang="ru-RU" sz="2800" dirty="0" smtClean="0"/>
              <a:t>симптомы: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dirty="0"/>
              <a:t>	</a:t>
            </a:r>
          </a:p>
          <a:p>
            <a:pPr marL="0" indent="0">
              <a:buNone/>
            </a:pPr>
            <a:r>
              <a:rPr lang="ru-RU" sz="4400" smtClean="0"/>
              <a:t>« </a:t>
            </a:r>
            <a:r>
              <a:rPr lang="ru-RU" sz="4400" dirty="0"/>
              <a:t>Жертва ложиться в постель в полном здравие. Однако, около 2 часов ночи просыпается,  из-за  острой боли  в большом пальце ноги. Более редкая –в пятке, локте или подъеме. Боль подобно боли при вывихе  и все же чувство такое, как будто на пораженные места  льется холодная вода. Затем следует озноб, дрожь. Через некоторое время все это достигает наибольшей высоты, распространяясь  на кости  и связки  предплюсны  и плюсны. То ощущается сильнейшее растяжение, разрывание связок, то это грызущая боль, то это растяжение и натяжение, теперь чувствительность пораженной части настолько сильна и жива. Что она не может переносить ни тяжесть одеяла, ни толчки от чьего-то хождения по комнате. Ночь проходит в пытке…»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284</TotalTime>
  <Words>855</Words>
  <Application>Microsoft Office PowerPoint</Application>
  <PresentationFormat>Экран (4:3)</PresentationFormat>
  <Paragraphs>93</Paragraphs>
  <Slides>23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Wingdings 3</vt:lpstr>
      <vt:lpstr>Ион</vt:lpstr>
      <vt:lpstr>Гены  и гениальность</vt:lpstr>
      <vt:lpstr>Гений-это  на 99 процентов труд до                                                 изнеможения и на 1 процент  игра воображения.  Томас  Эдисон </vt:lpstr>
      <vt:lpstr>Задачи:</vt:lpstr>
      <vt:lpstr>План</vt:lpstr>
      <vt:lpstr>Подагра и гении</vt:lpstr>
      <vt:lpstr>Презентация PowerPoint</vt:lpstr>
      <vt:lpstr>Мочевая кислота (2, 6, 8, - триоксипурин ) является продуктом распада пуринов – гуанина и аденина </vt:lpstr>
      <vt:lpstr>Презентация PowerPoint</vt:lpstr>
      <vt:lpstr>В 1735 году Сиденгам, страдавший 34 года подагрой, описал симптомы:</vt:lpstr>
      <vt:lpstr>Синдром Морфана </vt:lpstr>
      <vt:lpstr>Презентация PowerPoint</vt:lpstr>
      <vt:lpstr>Гении, страдавшие синдромом Морфана</vt:lpstr>
      <vt:lpstr>Синдром Морриса (тестикулярная феминизация)</vt:lpstr>
      <vt:lpstr>Жанна  д. Арк</vt:lpstr>
      <vt:lpstr>Определенный вид психоза  </vt:lpstr>
      <vt:lpstr>Презентация PowerPoint</vt:lpstr>
      <vt:lpstr>Феномен пульсации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« Эффект Моцарта»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Гены  и гениальность</dc:title>
  <dc:creator>Алмаз</dc:creator>
  <cp:lastModifiedBy>Лена</cp:lastModifiedBy>
  <cp:revision>51</cp:revision>
  <dcterms:created xsi:type="dcterms:W3CDTF">2016-04-22T17:31:55Z</dcterms:created>
  <dcterms:modified xsi:type="dcterms:W3CDTF">2020-07-29T13:34:45Z</dcterms:modified>
</cp:coreProperties>
</file>