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  <Override PartName="/ppt/tags/tag30.xml" ContentType="application/vnd.openxmlformats-officedocument.presentationml.tags+xml"/>
  <Override PartName="/ppt/notesSlides/notesSlide26.xml" ContentType="application/vnd.openxmlformats-officedocument.presentationml.notesSlide+xml"/>
  <Override PartName="/ppt/tags/tag31.xml" ContentType="application/vnd.openxmlformats-officedocument.presentationml.tags+xml"/>
  <Override PartName="/ppt/notesSlides/notesSlide27.xml" ContentType="application/vnd.openxmlformats-officedocument.presentationml.notesSlide+xml"/>
  <Override PartName="/ppt/tags/tag32.xml" ContentType="application/vnd.openxmlformats-officedocument.presentationml.tags+xml"/>
  <Override PartName="/ppt/notesSlides/notesSlide28.xml" ContentType="application/vnd.openxmlformats-officedocument.presentationml.notesSlide+xml"/>
  <Override PartName="/ppt/tags/tag33.xml" ContentType="application/vnd.openxmlformats-officedocument.presentationml.tags+xml"/>
  <Override PartName="/ppt/notesSlides/notesSlide29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35.xml" ContentType="application/vnd.openxmlformats-officedocument.presentationml.tags+xml"/>
  <Override PartName="/ppt/notesSlides/notesSlide31.xml" ContentType="application/vnd.openxmlformats-officedocument.presentationml.notesSlide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tags/tag37.xml" ContentType="application/vnd.openxmlformats-officedocument.presentationml.tags+xml"/>
  <Override PartName="/ppt/notesSlides/notesSlide33.xml" ContentType="application/vnd.openxmlformats-officedocument.presentationml.notesSlide+xml"/>
  <Override PartName="/ppt/tags/tag38.xml" ContentType="application/vnd.openxmlformats-officedocument.presentationml.tags+xml"/>
  <Override PartName="/ppt/notesSlides/notesSlide34.xml" ContentType="application/vnd.openxmlformats-officedocument.presentationml.notesSlide+xml"/>
  <Override PartName="/ppt/tags/tag39.xml" ContentType="application/vnd.openxmlformats-officedocument.presentationml.tags+xml"/>
  <Override PartName="/ppt/notesSlides/notesSlide35.xml" ContentType="application/vnd.openxmlformats-officedocument.presentationml.notesSlide+xml"/>
  <Override PartName="/ppt/tags/tag40.xml" ContentType="application/vnd.openxmlformats-officedocument.presentationml.tags+xml"/>
  <Override PartName="/ppt/notesSlides/notesSlide36.xml" ContentType="application/vnd.openxmlformats-officedocument.presentationml.notesSlide+xml"/>
  <Override PartName="/ppt/tags/tag41.xml" ContentType="application/vnd.openxmlformats-officedocument.presentationml.tags+xml"/>
  <Override PartName="/ppt/notesSlides/notesSlide37.xml" ContentType="application/vnd.openxmlformats-officedocument.presentationml.notesSlide+xml"/>
  <Override PartName="/ppt/tags/tag42.xml" ContentType="application/vnd.openxmlformats-officedocument.presentationml.tags+xml"/>
  <Override PartName="/ppt/notesSlides/notesSlide38.xml" ContentType="application/vnd.openxmlformats-officedocument.presentationml.notesSlide+xml"/>
  <Override PartName="/ppt/tags/tag43.xml" ContentType="application/vnd.openxmlformats-officedocument.presentationml.tags+xml"/>
  <Override PartName="/ppt/notesSlides/notesSlide39.xml" ContentType="application/vnd.openxmlformats-officedocument.presentationml.notesSlide+xml"/>
  <Override PartName="/ppt/tags/tag44.xml" ContentType="application/vnd.openxmlformats-officedocument.presentationml.tags+xml"/>
  <Override PartName="/ppt/notesSlides/notesSlide40.xml" ContentType="application/vnd.openxmlformats-officedocument.presentationml.notesSlide+xml"/>
  <Override PartName="/ppt/tags/tag45.xml" ContentType="application/vnd.openxmlformats-officedocument.presentationml.tags+xml"/>
  <Override PartName="/ppt/notesSlides/notesSlide41.xml" ContentType="application/vnd.openxmlformats-officedocument.presentationml.notesSlide+xml"/>
  <Override PartName="/ppt/tags/tag46.xml" ContentType="application/vnd.openxmlformats-officedocument.presentationml.tags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4"/>
  </p:notesMasterIdLst>
  <p:sldIdLst>
    <p:sldId id="256" r:id="rId2"/>
    <p:sldId id="298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9" r:id="rId12"/>
    <p:sldId id="270" r:id="rId13"/>
    <p:sldId id="266" r:id="rId14"/>
    <p:sldId id="271" r:id="rId15"/>
    <p:sldId id="267" r:id="rId16"/>
    <p:sldId id="272" r:id="rId17"/>
    <p:sldId id="268" r:id="rId18"/>
    <p:sldId id="273" r:id="rId19"/>
    <p:sldId id="277" r:id="rId20"/>
    <p:sldId id="278" r:id="rId21"/>
    <p:sldId id="276" r:id="rId22"/>
    <p:sldId id="279" r:id="rId23"/>
    <p:sldId id="275" r:id="rId24"/>
    <p:sldId id="280" r:id="rId25"/>
    <p:sldId id="274" r:id="rId26"/>
    <p:sldId id="281" r:id="rId27"/>
    <p:sldId id="282" r:id="rId28"/>
    <p:sldId id="286" r:id="rId29"/>
    <p:sldId id="284" r:id="rId30"/>
    <p:sldId id="287" r:id="rId31"/>
    <p:sldId id="285" r:id="rId32"/>
    <p:sldId id="288" r:id="rId33"/>
    <p:sldId id="283" r:id="rId34"/>
    <p:sldId id="289" r:id="rId35"/>
    <p:sldId id="291" r:id="rId36"/>
    <p:sldId id="294" r:id="rId37"/>
    <p:sldId id="292" r:id="rId38"/>
    <p:sldId id="295" r:id="rId39"/>
    <p:sldId id="293" r:id="rId40"/>
    <p:sldId id="296" r:id="rId41"/>
    <p:sldId id="290" r:id="rId42"/>
    <p:sldId id="297" r:id="rId43"/>
  </p:sldIdLst>
  <p:sldSz cx="12192000" cy="6858000"/>
  <p:notesSz cx="6858000" cy="9144000"/>
  <p:custDataLst>
    <p:tags r:id="rId4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54" autoAdjust="0"/>
    <p:restoredTop sz="96323" autoAdjust="0"/>
  </p:normalViewPr>
  <p:slideViewPr>
    <p:cSldViewPr snapToGrid="0">
      <p:cViewPr varScale="1">
        <p:scale>
          <a:sx n="79" d="100"/>
          <a:sy n="79" d="100"/>
        </p:scale>
        <p:origin x="893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9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242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03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432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86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597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944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141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4639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990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40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444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162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25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36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9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5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175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249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8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9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7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2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20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2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29.06.2024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6" Type="http://schemas.openxmlformats.org/officeDocument/2006/relationships/image" Target="../media/image7.jpeg"/><Relationship Id="rId5" Type="http://schemas.openxmlformats.org/officeDocument/2006/relationships/slide" Target="slide1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6" Type="http://schemas.openxmlformats.org/officeDocument/2006/relationships/image" Target="../media/image8.jpeg"/><Relationship Id="rId5" Type="http://schemas.openxmlformats.org/officeDocument/2006/relationships/slide" Target="slide1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6" Type="http://schemas.openxmlformats.org/officeDocument/2006/relationships/image" Target="../media/image9.jpeg"/><Relationship Id="rId5" Type="http://schemas.openxmlformats.org/officeDocument/2006/relationships/slide" Target="slide16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6" Type="http://schemas.openxmlformats.org/officeDocument/2006/relationships/image" Target="../media/image10.png"/><Relationship Id="rId5" Type="http://schemas.openxmlformats.org/officeDocument/2006/relationships/slide" Target="slide18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6" Type="http://schemas.openxmlformats.org/officeDocument/2006/relationships/image" Target="../media/image11.png"/><Relationship Id="rId5" Type="http://schemas.openxmlformats.org/officeDocument/2006/relationships/slide" Target="slide20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37.xml"/><Relationship Id="rId18" Type="http://schemas.openxmlformats.org/officeDocument/2006/relationships/slide" Target="slide39.xml"/><Relationship Id="rId3" Type="http://schemas.openxmlformats.org/officeDocument/2006/relationships/notesSlide" Target="../notesSlides/notesSlide2.xml"/><Relationship Id="rId21" Type="http://schemas.openxmlformats.org/officeDocument/2006/relationships/slide" Target="slide25.xml"/><Relationship Id="rId7" Type="http://schemas.openxmlformats.org/officeDocument/2006/relationships/slide" Target="slide27.xml"/><Relationship Id="rId12" Type="http://schemas.openxmlformats.org/officeDocument/2006/relationships/slide" Target="slide29.xml"/><Relationship Id="rId17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3.xml"/><Relationship Id="rId20" Type="http://schemas.openxmlformats.org/officeDocument/2006/relationships/slide" Target="slide17.xml"/><Relationship Id="rId1" Type="http://schemas.openxmlformats.org/officeDocument/2006/relationships/tags" Target="../tags/tag6.xml"/><Relationship Id="rId6" Type="http://schemas.openxmlformats.org/officeDocument/2006/relationships/slide" Target="slide19.xml"/><Relationship Id="rId11" Type="http://schemas.openxmlformats.org/officeDocument/2006/relationships/slide" Target="slide21.xml"/><Relationship Id="rId24" Type="http://schemas.openxmlformats.org/officeDocument/2006/relationships/slide" Target="slide41.xml"/><Relationship Id="rId5" Type="http://schemas.openxmlformats.org/officeDocument/2006/relationships/slide" Target="slide11.xml"/><Relationship Id="rId15" Type="http://schemas.openxmlformats.org/officeDocument/2006/relationships/slide" Target="slide15.xml"/><Relationship Id="rId23" Type="http://schemas.openxmlformats.org/officeDocument/2006/relationships/slide" Target="slide42.xml"/><Relationship Id="rId10" Type="http://schemas.openxmlformats.org/officeDocument/2006/relationships/slide" Target="slide13.xml"/><Relationship Id="rId19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5.xml"/><Relationship Id="rId14" Type="http://schemas.openxmlformats.org/officeDocument/2006/relationships/slide" Target="slide7.xml"/><Relationship Id="rId22" Type="http://schemas.openxmlformats.org/officeDocument/2006/relationships/slide" Target="slide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6" Type="http://schemas.openxmlformats.org/officeDocument/2006/relationships/image" Target="../media/image12.jpeg"/><Relationship Id="rId5" Type="http://schemas.openxmlformats.org/officeDocument/2006/relationships/slide" Target="slide2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5" Type="http://schemas.openxmlformats.org/officeDocument/2006/relationships/slide" Target="slide24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5" Type="http://schemas.openxmlformats.org/officeDocument/2006/relationships/image" Target="../media/image13.gif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6" Type="http://schemas.openxmlformats.org/officeDocument/2006/relationships/image" Target="../media/image14.jpeg"/><Relationship Id="rId5" Type="http://schemas.openxmlformats.org/officeDocument/2006/relationships/slide" Target="slide26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5" Type="http://schemas.openxmlformats.org/officeDocument/2006/relationships/slide" Target="slide28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5" Type="http://schemas.openxmlformats.org/officeDocument/2006/relationships/slide" Target="slide30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Relationship Id="rId5" Type="http://schemas.openxmlformats.org/officeDocument/2006/relationships/slide" Target="slide32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5" Type="http://schemas.openxmlformats.org/officeDocument/2006/relationships/slide" Target="slide34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Relationship Id="rId6" Type="http://schemas.openxmlformats.org/officeDocument/2006/relationships/image" Target="../media/image15.jpeg"/><Relationship Id="rId5" Type="http://schemas.openxmlformats.org/officeDocument/2006/relationships/slide" Target="slide36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Relationship Id="rId5" Type="http://schemas.openxmlformats.org/officeDocument/2006/relationships/image" Target="../media/image15.jpeg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Relationship Id="rId6" Type="http://schemas.openxmlformats.org/officeDocument/2006/relationships/image" Target="../media/image16.jpeg"/><Relationship Id="rId5" Type="http://schemas.openxmlformats.org/officeDocument/2006/relationships/slide" Target="slide38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2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5" Type="http://schemas.openxmlformats.org/officeDocument/2006/relationships/slide" Target="slide40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Relationship Id="rId6" Type="http://schemas.openxmlformats.org/officeDocument/2006/relationships/image" Target="../media/image17.jpg"/><Relationship Id="rId5" Type="http://schemas.openxmlformats.org/officeDocument/2006/relationships/slide" Target="slide42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Relationship Id="rId5" Type="http://schemas.openxmlformats.org/officeDocument/2006/relationships/image" Target="../media/image17.jp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slide" Target="slide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4.jp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slide" Target="slide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slide" Target="slide10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6567" y="4854766"/>
            <a:ext cx="9144000" cy="1655762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Викторина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480" y="1778159"/>
            <a:ext cx="5972175" cy="2971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818341" y="254842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1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B64B4B-648E-C11D-970E-48334C9F4240}"/>
              </a:ext>
            </a:extLst>
          </p:cNvPr>
          <p:cNvSpPr txBox="1"/>
          <p:nvPr/>
        </p:nvSpPr>
        <p:spPr>
          <a:xfrm>
            <a:off x="144150" y="2239824"/>
            <a:ext cx="1210802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Независимо от распределения жильцов по этажам, кнопка «1».</a:t>
            </a:r>
          </a:p>
        </p:txBody>
      </p:sp>
      <p:pic>
        <p:nvPicPr>
          <p:cNvPr id="4" name="Рисунок 3" descr="Изображение выглядит как текст, доска, в помещении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D6795E1F-9B77-092E-AFDC-C6DA39B38C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77" y="4465869"/>
            <a:ext cx="3048695" cy="20324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551896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</p:txBody>
      </p:sp>
      <p:pic>
        <p:nvPicPr>
          <p:cNvPr id="2" name="Picture 2" descr="snap0517">
            <a:extLst>
              <a:ext uri="{FF2B5EF4-FFF2-40B4-BE49-F238E27FC236}">
                <a16:creationId xmlns:a16="http://schemas.microsoft.com/office/drawing/2014/main" id="{36B6F24F-793E-01F2-ADB1-C58BBEA73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4" y="1373785"/>
            <a:ext cx="4933821" cy="3709356"/>
          </a:xfrm>
          <a:prstGeom prst="rect">
            <a:avLst/>
          </a:prstGeom>
          <a:noFill/>
          <a:ln w="7620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874325" y="167952"/>
            <a:ext cx="10759642" cy="1814758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F8751D-AEBD-C17C-0AC5-D08C2AA1F79F}"/>
              </a:ext>
            </a:extLst>
          </p:cNvPr>
          <p:cNvSpPr txBox="1"/>
          <p:nvPr/>
        </p:nvSpPr>
        <p:spPr>
          <a:xfrm>
            <a:off x="3664597" y="2798058"/>
            <a:ext cx="427245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Вершина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6996" y="551896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</p:txBody>
      </p:sp>
      <p:pic>
        <p:nvPicPr>
          <p:cNvPr id="2" name="Picture 3" descr="ребус5">
            <a:extLst>
              <a:ext uri="{FF2B5EF4-FFF2-40B4-BE49-F238E27FC236}">
                <a16:creationId xmlns:a16="http://schemas.microsoft.com/office/drawing/2014/main" id="{EC592B32-ABB4-0FD8-58ED-91F7A678B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118" y="1500735"/>
            <a:ext cx="6067644" cy="3689940"/>
          </a:xfrm>
          <a:prstGeom prst="rect">
            <a:avLst/>
          </a:prstGeom>
          <a:noFill/>
          <a:ln w="7620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1059" y="208189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17EFBA-E97E-BF6A-6FBF-26D5A7F7267B}"/>
              </a:ext>
            </a:extLst>
          </p:cNvPr>
          <p:cNvSpPr txBox="1"/>
          <p:nvPr/>
        </p:nvSpPr>
        <p:spPr>
          <a:xfrm>
            <a:off x="2731537" y="2704838"/>
            <a:ext cx="60975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Луч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6996" y="451958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</p:txBody>
      </p:sp>
      <p:pic>
        <p:nvPicPr>
          <p:cNvPr id="2" name="Picture 4" descr="Рисунок1ццц">
            <a:extLst>
              <a:ext uri="{FF2B5EF4-FFF2-40B4-BE49-F238E27FC236}">
                <a16:creationId xmlns:a16="http://schemas.microsoft.com/office/drawing/2014/main" id="{45CDDC82-45A5-5866-A4CD-DDE1C5C8E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917" y="1700212"/>
            <a:ext cx="9246895" cy="2722497"/>
          </a:xfrm>
          <a:prstGeom prst="rect">
            <a:avLst/>
          </a:prstGeom>
          <a:noFill/>
          <a:ln w="7620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014284" y="245511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9D61F2-A7C8-C43C-6A04-21DBA9E3340C}"/>
              </a:ext>
            </a:extLst>
          </p:cNvPr>
          <p:cNvSpPr txBox="1"/>
          <p:nvPr/>
        </p:nvSpPr>
        <p:spPr>
          <a:xfrm>
            <a:off x="3046748" y="2861779"/>
            <a:ext cx="60975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Отрезок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307832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BDE75424-66A9-501D-F3ED-D0489BABE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524" y="1419385"/>
            <a:ext cx="6274657" cy="3236589"/>
          </a:xfrm>
          <a:prstGeom prst="rect">
            <a:avLst/>
          </a:prstGeom>
          <a:solidFill>
            <a:srgbClr val="FFFF00"/>
          </a:solidFill>
          <a:ln w="76200">
            <a:solidFill>
              <a:srgbClr val="808000"/>
            </a:solidFill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3618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BA2F2B-6CC4-ABD8-98B4-F546B6652B98}"/>
              </a:ext>
            </a:extLst>
          </p:cNvPr>
          <p:cNvSpPr txBox="1"/>
          <p:nvPr/>
        </p:nvSpPr>
        <p:spPr>
          <a:xfrm>
            <a:off x="2684884" y="2691109"/>
            <a:ext cx="60975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Квадрат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177701" y="451958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Задачи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F71A2A-0A80-B710-7481-C4B4767F1215}"/>
              </a:ext>
            </a:extLst>
          </p:cNvPr>
          <p:cNvSpPr txBox="1"/>
          <p:nvPr/>
        </p:nvSpPr>
        <p:spPr>
          <a:xfrm>
            <a:off x="895738" y="1513220"/>
            <a:ext cx="10963470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Четыре девочки ели конфеты. Аня съела больше, чем Юля. Ира – больше, чем Света, но меньше, чем Юля. Расставь имена девочек в порядке возрастания количества съеденных конфет.  </a:t>
            </a:r>
          </a:p>
        </p:txBody>
      </p:sp>
      <p:pic>
        <p:nvPicPr>
          <p:cNvPr id="4" name="Рисунок 3" descr="Изображение выглядит как кукла, девочка, игрушка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14F6F08B-719D-FD35-C6F7-904C1B7663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309" y="4381732"/>
            <a:ext cx="3522003" cy="19260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98939" y="184637"/>
          <a:ext cx="11676185" cy="6631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5491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История</a:t>
                      </a: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Философия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Экономика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Психология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Иностранный язык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1381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4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5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6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7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9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1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2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3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4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5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6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7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8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19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0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1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2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>
                          <a:solidFill>
                            <a:srgbClr val="FFC000"/>
                          </a:solidFill>
                          <a:hlinkClick r:id="rId23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4129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91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2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2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Разминка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200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400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600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800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Ребусы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0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Задачи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1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Числа в пословицах и поговорках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2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Геометрия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4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75431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6179" y="317240"/>
            <a:ext cx="10759642" cy="1646807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Задачи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9D4A30-1F52-B8D1-EF81-BE5BCD3A4ECF}"/>
              </a:ext>
            </a:extLst>
          </p:cNvPr>
          <p:cNvSpPr txBox="1"/>
          <p:nvPr/>
        </p:nvSpPr>
        <p:spPr>
          <a:xfrm>
            <a:off x="1073020" y="2895386"/>
            <a:ext cx="97784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tabLst>
                <a:tab pos="457200" algn="l"/>
              </a:tabLst>
            </a:pPr>
            <a:r>
              <a:rPr 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Света, Ира, Юля, Аня.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6996" y="451958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Задачи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526132-A2DD-8D27-6086-166F73BF4D01}"/>
              </a:ext>
            </a:extLst>
          </p:cNvPr>
          <p:cNvSpPr txBox="1"/>
          <p:nvPr/>
        </p:nvSpPr>
        <p:spPr>
          <a:xfrm>
            <a:off x="718457" y="1422312"/>
            <a:ext cx="10640007" cy="3327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Брату и сестре 2 года назад вместе было 15 лет. Сейчас сестре 13 лет.</a:t>
            </a:r>
            <a:br>
              <a:rPr 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Сколько должно пройти лет, чтобы брату исполнилось 9 лет?   </a:t>
            </a:r>
          </a:p>
        </p:txBody>
      </p:sp>
      <p:pic>
        <p:nvPicPr>
          <p:cNvPr id="4" name="Рисунок 3" descr="Изображение выглядит как одежда, Детское искусство, девочк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3F2D3D77-D5D8-BDE3-84EF-1966EA737F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61"/>
          <a:stretch/>
        </p:blipFill>
        <p:spPr>
          <a:xfrm>
            <a:off x="8599713" y="4174168"/>
            <a:ext cx="2758751" cy="2523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31728" y="198858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Задачи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6C2263-61A4-0A11-88FE-A499F6E2485B}"/>
              </a:ext>
            </a:extLst>
          </p:cNvPr>
          <p:cNvSpPr txBox="1"/>
          <p:nvPr/>
        </p:nvSpPr>
        <p:spPr>
          <a:xfrm>
            <a:off x="4292081" y="2700172"/>
            <a:ext cx="403345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 года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551896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Задачи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528F88-D13D-88F9-384A-FF3C5F480395}"/>
              </a:ext>
            </a:extLst>
          </p:cNvPr>
          <p:cNvSpPr txBox="1"/>
          <p:nvPr/>
        </p:nvSpPr>
        <p:spPr>
          <a:xfrm>
            <a:off x="1156062" y="1373785"/>
            <a:ext cx="9713168" cy="4158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 сороконожки 90 ножек. Она купила 13 пар сапожек. Но при этом 16 ног остались босыми. Сколько пар старых сапожек было на сороконожке до покупки новых сапожек?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366809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3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054E20-8418-C5E0-7AC5-FADFEEAB89BA}"/>
              </a:ext>
            </a:extLst>
          </p:cNvPr>
          <p:cNvSpPr txBox="1"/>
          <p:nvPr/>
        </p:nvSpPr>
        <p:spPr>
          <a:xfrm>
            <a:off x="4777273" y="2964416"/>
            <a:ext cx="162352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r>
          </a:p>
        </p:txBody>
      </p:sp>
      <p:pic>
        <p:nvPicPr>
          <p:cNvPr id="4" name="Рисунок 3" descr="Изображение выглядит как мультфильм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899F3C96-C0B6-00DE-8BF2-5CD7C42CCA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58" y="3715866"/>
            <a:ext cx="2857500" cy="25241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672223" y="236425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Задачи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379796-961F-7428-143A-CDF6ECAB2B61}"/>
              </a:ext>
            </a:extLst>
          </p:cNvPr>
          <p:cNvSpPr txBox="1"/>
          <p:nvPr/>
        </p:nvSpPr>
        <p:spPr>
          <a:xfrm>
            <a:off x="707572" y="1125278"/>
            <a:ext cx="10926146" cy="4158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часах было 11ч.45мин, когда начался мультфильм. Он длился 50 минут. Точно в середине просмотра пришла мама и позвала обедать. Какое время показывали часы в этот момент?    </a:t>
            </a:r>
          </a:p>
        </p:txBody>
      </p:sp>
      <p:pic>
        <p:nvPicPr>
          <p:cNvPr id="4" name="Рисунок 3" descr="Изображение выглядит как мультфильм, игрушка, телевидение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0EE07F16-56EA-BD42-C62A-6ADB0EBA17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86" y="4637314"/>
            <a:ext cx="2550822" cy="19842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44145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Задачи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ACE4F1-56C2-AB59-85D6-F9ADE112E538}"/>
              </a:ext>
            </a:extLst>
          </p:cNvPr>
          <p:cNvSpPr txBox="1"/>
          <p:nvPr/>
        </p:nvSpPr>
        <p:spPr>
          <a:xfrm>
            <a:off x="4681635" y="2821470"/>
            <a:ext cx="239096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12:10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186612" y="551896"/>
            <a:ext cx="1184054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Числа в пословицах и поговорках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105113-5DE9-CD77-0DD9-C875236491BB}"/>
              </a:ext>
            </a:extLst>
          </p:cNvPr>
          <p:cNvSpPr txBox="1"/>
          <p:nvPr/>
        </p:nvSpPr>
        <p:spPr>
          <a:xfrm>
            <a:off x="2381638" y="2429366"/>
            <a:ext cx="74504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 голова хорошо, … - лучше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81018" y="21752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Числа в пословицах и поговорках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3E8738-328A-CCD6-7ABA-66C98405ACB3}"/>
              </a:ext>
            </a:extLst>
          </p:cNvPr>
          <p:cNvSpPr txBox="1"/>
          <p:nvPr/>
        </p:nvSpPr>
        <p:spPr>
          <a:xfrm>
            <a:off x="715704" y="2219427"/>
            <a:ext cx="1075964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6000" b="1" u="sng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Одна</a:t>
            </a:r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голова хорошо,</a:t>
            </a:r>
          </a:p>
          <a:p>
            <a:pPr algn="ctr" eaLnBrk="1" hangingPunct="1"/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 </a:t>
            </a:r>
            <a:r>
              <a:rPr lang="ru-RU" altLang="ru-RU" sz="6000" b="1" u="sng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две</a:t>
            </a:r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лучше.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2"/>
          <p:cNvSpPr/>
          <p:nvPr/>
        </p:nvSpPr>
        <p:spPr>
          <a:xfrm>
            <a:off x="129074" y="345154"/>
            <a:ext cx="119338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Числа в пословицах и поговорках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7F012C-EED4-584E-13F6-F8E11FB43D8E}"/>
              </a:ext>
            </a:extLst>
          </p:cNvPr>
          <p:cNvSpPr txBox="1"/>
          <p:nvPr/>
        </p:nvSpPr>
        <p:spPr>
          <a:xfrm>
            <a:off x="2963870" y="2451232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 за всех, и все за … 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79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56996" y="236425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Разминка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D25966-AF91-C61B-B76C-0B4B4CADBA55}"/>
              </a:ext>
            </a:extLst>
          </p:cNvPr>
          <p:cNvSpPr txBox="1"/>
          <p:nvPr/>
        </p:nvSpPr>
        <p:spPr>
          <a:xfrm>
            <a:off x="989045" y="1818211"/>
            <a:ext cx="10207690" cy="2496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ru-RU" alt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Тройка лошадей пробежала 30 км. Сколько километров пробежала каждая лошадь?</a:t>
            </a:r>
          </a:p>
        </p:txBody>
      </p:sp>
      <p:pic>
        <p:nvPicPr>
          <p:cNvPr id="19" name="Рисунок 18" descr="Изображение выглядит как жеребец, кобыла, грива, Товары для лошадей&#10;&#10;Автоматически созданное описание">
            <a:extLst>
              <a:ext uri="{FF2B5EF4-FFF2-40B4-BE49-F238E27FC236}">
                <a16:creationId xmlns:a16="http://schemas.microsoft.com/office/drawing/2014/main" id="{E44E99E4-56CE-3188-0A60-165C9F6E41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840" y="3629608"/>
            <a:ext cx="3452326" cy="34523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818341" y="189528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Числа в пословицах и поговорках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00B50F-7707-DDD7-4DA6-3C8527C80D25}"/>
              </a:ext>
            </a:extLst>
          </p:cNvPr>
          <p:cNvSpPr txBox="1"/>
          <p:nvPr/>
        </p:nvSpPr>
        <p:spPr>
          <a:xfrm>
            <a:off x="905069" y="2600522"/>
            <a:ext cx="1117676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6000" b="1" u="sng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Один</a:t>
            </a:r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всех и все</a:t>
            </a:r>
          </a:p>
          <a:p>
            <a:pPr algn="ctr" eaLnBrk="1" hangingPunct="1"/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</a:t>
            </a:r>
            <a:r>
              <a:rPr lang="ru-RU" altLang="ru-RU" sz="6000" b="1" u="sng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одного</a:t>
            </a:r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533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152400" y="451958"/>
            <a:ext cx="11887199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Числа в пословицах и поговорках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1D89D0-43B3-46BB-3D65-4AA46B4A8597}"/>
              </a:ext>
            </a:extLst>
          </p:cNvPr>
          <p:cNvSpPr txBox="1"/>
          <p:nvPr/>
        </p:nvSpPr>
        <p:spPr>
          <a:xfrm>
            <a:off x="1827244" y="2660265"/>
            <a:ext cx="853751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 раз отмерь, … раз отрежь.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5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357479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Числа в пословицах и поговорках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372A0F-56AB-B343-B90A-AB157E2664B1}"/>
              </a:ext>
            </a:extLst>
          </p:cNvPr>
          <p:cNvSpPr txBox="1"/>
          <p:nvPr/>
        </p:nvSpPr>
        <p:spPr>
          <a:xfrm>
            <a:off x="1825604" y="2459504"/>
            <a:ext cx="853984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6000" b="1" u="sng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Семь</a:t>
            </a:r>
            <a:r>
              <a:rPr lang="ru-RU" alt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 отмерь, </a:t>
            </a:r>
            <a:r>
              <a:rPr lang="ru-RU" altLang="ru-RU" sz="6000" b="1" u="sng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один</a:t>
            </a:r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раз отрежь.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76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182670" y="335824"/>
            <a:ext cx="1197739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Числа в пословицах и поговорках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2B1943-142A-60FB-CC49-F8B5FB1F5917}"/>
              </a:ext>
            </a:extLst>
          </p:cNvPr>
          <p:cNvSpPr txBox="1"/>
          <p:nvPr/>
        </p:nvSpPr>
        <p:spPr>
          <a:xfrm>
            <a:off x="553616" y="2259449"/>
            <a:ext cx="11084767" cy="1438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ru-RU" alt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 дерево срубишь – </a:t>
            </a:r>
          </a:p>
          <a:p>
            <a:pPr algn="ctr" eaLnBrk="1" hangingPunct="1"/>
            <a:r>
              <a:rPr lang="ru-RU" alt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 посади.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9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469446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Числа в пословицах и поговорках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28D213-B1F4-A108-CE58-801A50F93ACD}"/>
              </a:ext>
            </a:extLst>
          </p:cNvPr>
          <p:cNvSpPr txBox="1"/>
          <p:nvPr/>
        </p:nvSpPr>
        <p:spPr>
          <a:xfrm>
            <a:off x="606489" y="2191435"/>
            <a:ext cx="1046894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6000" b="1" u="sng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Одно</a:t>
            </a:r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дерево срубишь – </a:t>
            </a:r>
          </a:p>
          <a:p>
            <a:pPr algn="ctr" eaLnBrk="1" hangingPunct="1"/>
            <a:r>
              <a:rPr lang="ru-RU" altLang="ru-RU" sz="6000" b="1" u="sng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десять</a:t>
            </a:r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посади.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8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616240" y="451958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Геометрия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</p:txBody>
      </p:sp>
      <p:pic>
        <p:nvPicPr>
          <p:cNvPr id="2" name="Picture 5" descr="C:\Users\Яночка\Pictures\матем\2 класс\=-=.jpg">
            <a:extLst>
              <a:ext uri="{FF2B5EF4-FFF2-40B4-BE49-F238E27FC236}">
                <a16:creationId xmlns:a16="http://schemas.microsoft.com/office/drawing/2014/main" id="{ABDC6048-4AEB-89B6-97F2-64D489650B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3"/>
          <a:stretch/>
        </p:blipFill>
        <p:spPr bwMode="auto">
          <a:xfrm>
            <a:off x="192973" y="1186182"/>
            <a:ext cx="6232047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97565D-3534-A8C0-ED0C-FB443FED79B0}"/>
              </a:ext>
            </a:extLst>
          </p:cNvPr>
          <p:cNvSpPr txBox="1"/>
          <p:nvPr/>
        </p:nvSpPr>
        <p:spPr>
          <a:xfrm>
            <a:off x="6425020" y="1503937"/>
            <a:ext cx="5647006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</a:pPr>
            <a:r>
              <a:rPr lang="ru-RU" alt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все виды углов, изображённых на рисунке.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9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920977" y="189528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Геометрия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5" descr="C:\Users\Яночка\Pictures\матем\2 класс\=-=.jpg">
            <a:extLst>
              <a:ext uri="{FF2B5EF4-FFF2-40B4-BE49-F238E27FC236}">
                <a16:creationId xmlns:a16="http://schemas.microsoft.com/office/drawing/2014/main" id="{2B65F74A-778E-1A71-4A7F-73D479EB58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3"/>
          <a:stretch/>
        </p:blipFill>
        <p:spPr bwMode="auto">
          <a:xfrm>
            <a:off x="178084" y="1509501"/>
            <a:ext cx="6232047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209A7A-22CA-503B-CBD4-895FB4C3FEE8}"/>
              </a:ext>
            </a:extLst>
          </p:cNvPr>
          <p:cNvSpPr txBox="1"/>
          <p:nvPr/>
        </p:nvSpPr>
        <p:spPr>
          <a:xfrm>
            <a:off x="7114394" y="1509501"/>
            <a:ext cx="5309118" cy="317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alt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1,2 -  прямой угол</a:t>
            </a:r>
            <a:br>
              <a:rPr lang="ru-RU" alt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alt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3 -  тупой угол</a:t>
            </a:r>
            <a:br>
              <a:rPr lang="ru-RU" alt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alt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  - острый угол</a:t>
            </a:r>
            <a:endParaRPr lang="ru-RU" sz="35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373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866181" y="32649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Геометрия 5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</p:txBody>
      </p:sp>
      <p:pic>
        <p:nvPicPr>
          <p:cNvPr id="2" name="Picture 5" descr="C:\Users\Яночка\Pictures\матем\2 класс\к урокам математики\Слайд24.JPG">
            <a:extLst>
              <a:ext uri="{FF2B5EF4-FFF2-40B4-BE49-F238E27FC236}">
                <a16:creationId xmlns:a16="http://schemas.microsoft.com/office/drawing/2014/main" id="{C75B6EC2-ED49-66EC-030C-CF6CDC008E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69"/>
          <a:stretch/>
        </p:blipFill>
        <p:spPr bwMode="auto">
          <a:xfrm>
            <a:off x="2739690" y="1375513"/>
            <a:ext cx="7027716" cy="402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6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93525" y="162727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Геометрия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A10019-84FB-EE09-CA88-60046072BC96}"/>
              </a:ext>
            </a:extLst>
          </p:cNvPr>
          <p:cNvSpPr txBox="1"/>
          <p:nvPr/>
        </p:nvSpPr>
        <p:spPr>
          <a:xfrm>
            <a:off x="2706720" y="2782669"/>
            <a:ext cx="609437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 треугольников</a:t>
            </a:r>
            <a:br>
              <a:rPr lang="ru-RU" alt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alt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 четырёхугольника</a:t>
            </a:r>
            <a:endParaRPr lang="ru-RU" sz="35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8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456996" y="236425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Геометрия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40DCC5-DD1B-6034-45E2-2CB5B7F1F4B3}"/>
              </a:ext>
            </a:extLst>
          </p:cNvPr>
          <p:cNvSpPr txBox="1"/>
          <p:nvPr/>
        </p:nvSpPr>
        <p:spPr>
          <a:xfrm>
            <a:off x="2497624" y="2395716"/>
            <a:ext cx="814123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</a:pPr>
            <a:r>
              <a:rPr lang="ru-RU" alt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Периметр квадрата 204 дм. Какова длина его стороны?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142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83977"/>
            <a:ext cx="10759642" cy="1688840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Разминка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80BD30-6B9E-7BF4-A0AE-6A5E60B2D728}"/>
              </a:ext>
            </a:extLst>
          </p:cNvPr>
          <p:cNvSpPr txBox="1"/>
          <p:nvPr/>
        </p:nvSpPr>
        <p:spPr>
          <a:xfrm>
            <a:off x="3959300" y="2505670"/>
            <a:ext cx="28893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hangingPunct="1"/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 км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99679" y="189528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Геометрия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FFD7E5-F0DA-5E3B-D2DE-4103D8B27771}"/>
              </a:ext>
            </a:extLst>
          </p:cNvPr>
          <p:cNvSpPr txBox="1"/>
          <p:nvPr/>
        </p:nvSpPr>
        <p:spPr>
          <a:xfrm>
            <a:off x="4788073" y="2921168"/>
            <a:ext cx="26149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51 дм</a:t>
            </a:r>
            <a:endParaRPr lang="ru-RU" sz="60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378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662892" y="12138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Геометрия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1FE522-B971-8EE6-6584-FA92C2EE911A}"/>
              </a:ext>
            </a:extLst>
          </p:cNvPr>
          <p:cNvSpPr txBox="1"/>
          <p:nvPr/>
        </p:nvSpPr>
        <p:spPr>
          <a:xfrm>
            <a:off x="177282" y="1182838"/>
            <a:ext cx="545840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</a:pPr>
            <a:r>
              <a:rPr lang="ru-RU" altLang="ru-RU" sz="2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Расшифруй имя древнегреческого математика. Для этого найди лишнюю фигуру в каждом ряду и поставь буквы под ней в соответствующий столбик таблицы.</a:t>
            </a:r>
          </a:p>
        </p:txBody>
      </p:sp>
      <p:pic>
        <p:nvPicPr>
          <p:cNvPr id="10" name="Рисунок 9" descr="Изображение выглядит как текст, зарисовка, диаграмма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52766C32-A188-DDEC-C55A-236C786BFFB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34" t="17335" r="-144" b="-254"/>
          <a:stretch/>
        </p:blipFill>
        <p:spPr>
          <a:xfrm>
            <a:off x="6466113" y="767429"/>
            <a:ext cx="4674637" cy="4766639"/>
          </a:xfrm>
          <a:prstGeom prst="rect">
            <a:avLst/>
          </a:prstGeom>
        </p:spPr>
      </p:pic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67114EA6-9CE5-BCC0-8A8A-8CC90FC4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054362"/>
              </p:ext>
            </p:extLst>
          </p:nvPr>
        </p:nvGraphicFramePr>
        <p:xfrm>
          <a:off x="136059" y="3890786"/>
          <a:ext cx="5876588" cy="12037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9147">
                  <a:extLst>
                    <a:ext uri="{9D8B030D-6E8A-4147-A177-3AD203B41FA5}">
                      <a16:colId xmlns:a16="http://schemas.microsoft.com/office/drawing/2014/main" val="3881942597"/>
                    </a:ext>
                  </a:extLst>
                </a:gridCol>
                <a:gridCol w="1469147">
                  <a:extLst>
                    <a:ext uri="{9D8B030D-6E8A-4147-A177-3AD203B41FA5}">
                      <a16:colId xmlns:a16="http://schemas.microsoft.com/office/drawing/2014/main" val="2639553348"/>
                    </a:ext>
                  </a:extLst>
                </a:gridCol>
                <a:gridCol w="1469147">
                  <a:extLst>
                    <a:ext uri="{9D8B030D-6E8A-4147-A177-3AD203B41FA5}">
                      <a16:colId xmlns:a16="http://schemas.microsoft.com/office/drawing/2014/main" val="1099757520"/>
                    </a:ext>
                  </a:extLst>
                </a:gridCol>
                <a:gridCol w="1469147">
                  <a:extLst>
                    <a:ext uri="{9D8B030D-6E8A-4147-A177-3AD203B41FA5}">
                      <a16:colId xmlns:a16="http://schemas.microsoft.com/office/drawing/2014/main" val="1845274321"/>
                    </a:ext>
                  </a:extLst>
                </a:gridCol>
              </a:tblGrid>
              <a:tr h="63257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99125"/>
                  </a:ext>
                </a:extLst>
              </a:tr>
              <a:tr h="57122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66772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5129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939639" y="111968"/>
            <a:ext cx="10759642" cy="1721452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Геометрия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 descr="Изображение выглядит как текст, зарисовка, диаграмма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E3EA8AD8-757F-4413-65AF-21260CFE1A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2" t="21985" r="68803" b="42516"/>
          <a:stretch/>
        </p:blipFill>
        <p:spPr>
          <a:xfrm>
            <a:off x="1484699" y="1833420"/>
            <a:ext cx="3534774" cy="33852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90B12C-F6CC-DAAE-7DDA-6D12E7B72C3C}"/>
              </a:ext>
            </a:extLst>
          </p:cNvPr>
          <p:cNvSpPr txBox="1"/>
          <p:nvPr/>
        </p:nvSpPr>
        <p:spPr>
          <a:xfrm>
            <a:off x="5272391" y="2413337"/>
            <a:ext cx="410263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Архимед</a:t>
            </a:r>
            <a:endParaRPr lang="ru-RU" sz="60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90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0" y="642688"/>
            <a:ext cx="10759642" cy="4578927"/>
          </a:xfrm>
        </p:spPr>
        <p:txBody>
          <a:bodyPr/>
          <a:lstStyle/>
          <a:p>
            <a:pPr algn="ctr"/>
            <a:b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427155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Разминка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5711A5-C61E-C1FE-C149-3F0651405778}"/>
              </a:ext>
            </a:extLst>
          </p:cNvPr>
          <p:cNvSpPr txBox="1"/>
          <p:nvPr/>
        </p:nvSpPr>
        <p:spPr>
          <a:xfrm>
            <a:off x="1483567" y="2126121"/>
            <a:ext cx="9713168" cy="1665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ru-RU" alt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 тяжелее: 1 кг железа или 1 кг ваты?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2685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0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Разминка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1051DF-FA2D-228B-8D4C-BC36FAB82279}"/>
              </a:ext>
            </a:extLst>
          </p:cNvPr>
          <p:cNvSpPr txBox="1"/>
          <p:nvPr/>
        </p:nvSpPr>
        <p:spPr>
          <a:xfrm>
            <a:off x="793102" y="2206337"/>
            <a:ext cx="101143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hangingPunct="1"/>
            <a:r>
              <a:rPr lang="ru-RU" altLang="ru-RU" sz="1800" i="1" dirty="0">
                <a:solidFill>
                  <a:srgbClr val="92D050"/>
                </a:solidFill>
                <a:latin typeface="Century Gothic" panose="020B0502020202020204" pitchFamily="34" charset="0"/>
              </a:rPr>
              <a:t> </a:t>
            </a:r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Они весят одинаково</a:t>
            </a:r>
            <a:endParaRPr lang="ru-RU" altLang="ru-RU" sz="6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Рисунок 1" descr="Изображение выглядит как текст, мяч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9A50D37E-0942-0BC0-DA60-DC0AAFE03B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7" t="42786" r="8890" b="3101"/>
          <a:stretch/>
        </p:blipFill>
        <p:spPr>
          <a:xfrm>
            <a:off x="3959299" y="3429000"/>
            <a:ext cx="4272453" cy="19653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451958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Разминка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CEE1DF-437D-9A19-5B83-FC4ECF7DAEEA}"/>
              </a:ext>
            </a:extLst>
          </p:cNvPr>
          <p:cNvSpPr txBox="1"/>
          <p:nvPr/>
        </p:nvSpPr>
        <p:spPr>
          <a:xfrm>
            <a:off x="1968759" y="2259449"/>
            <a:ext cx="7912359" cy="1665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alt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Сколько горошин может войти</a:t>
            </a:r>
          </a:p>
          <a:p>
            <a:pPr algn="just">
              <a:lnSpc>
                <a:spcPct val="150000"/>
              </a:lnSpc>
            </a:pPr>
            <a:r>
              <a:rPr lang="ru-RU" alt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в пустой стакан? </a:t>
            </a:r>
            <a:endParaRPr lang="ru-RU" sz="3600" b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3" name="Рисунок 32" descr="Изображение выглядит как овощи, еда&#10;&#10;Автоматически созданное описание">
            <a:extLst>
              <a:ext uri="{FF2B5EF4-FFF2-40B4-BE49-F238E27FC236}">
                <a16:creationId xmlns:a16="http://schemas.microsoft.com/office/drawing/2014/main" id="{47B0207F-4266-FA17-8B5F-E760ECD2CF6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2" t="16880" r="16580" b="24081"/>
          <a:stretch/>
        </p:blipFill>
        <p:spPr>
          <a:xfrm>
            <a:off x="9050694" y="3165137"/>
            <a:ext cx="2146041" cy="30433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902316" y="236181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Разминка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E54FE0-9FFE-EA22-E53D-BF4A20B9256E}"/>
              </a:ext>
            </a:extLst>
          </p:cNvPr>
          <p:cNvSpPr txBox="1"/>
          <p:nvPr/>
        </p:nvSpPr>
        <p:spPr>
          <a:xfrm>
            <a:off x="1789146" y="2798058"/>
            <a:ext cx="831590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hangingPunct="1"/>
            <a:r>
              <a:rPr lang="ru-RU" altLang="ru-RU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Одна горошина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2"/>
          <p:cNvSpPr/>
          <p:nvPr/>
        </p:nvSpPr>
        <p:spPr>
          <a:xfrm>
            <a:off x="2653562" y="451958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Разминка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B55459-2C42-7E58-442D-2CA1BF75F4CB}"/>
              </a:ext>
            </a:extLst>
          </p:cNvPr>
          <p:cNvSpPr txBox="1"/>
          <p:nvPr/>
        </p:nvSpPr>
        <p:spPr>
          <a:xfrm>
            <a:off x="1421985" y="1555851"/>
            <a:ext cx="974115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12-этажном доме есть лифт. На первом этаже живет всего 2 человека, от этажа к этажу количество жильцов увеличивается вдвое. Какая кнопка в лифте этого дома нажимается чаще других?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EE599"/>
      </a:hlink>
      <a:folHlink>
        <a:srgbClr val="2D519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5014</TotalTime>
  <Words>912</Words>
  <Application>Microsoft Office PowerPoint</Application>
  <PresentationFormat>Широкоэкранный</PresentationFormat>
  <Paragraphs>238</Paragraphs>
  <Slides>42</Slides>
  <Notes>42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8" baseType="lpstr">
      <vt:lpstr>Arial</vt:lpstr>
      <vt:lpstr>Calibri</vt:lpstr>
      <vt:lpstr>Calibri Light</vt:lpstr>
      <vt:lpstr>Century Gothic</vt:lpstr>
      <vt:lpstr>Open Sans</vt:lpstr>
      <vt:lpstr>Тема Office</vt:lpstr>
      <vt:lpstr>Презентация PowerPoint</vt:lpstr>
      <vt:lpstr>Презентация PowerPoint</vt:lpstr>
      <vt:lpstr>Презентация PowerPoint</vt:lpstr>
      <vt:lpstr>Правильный ответ  Разминка/ Вопрос за 200</vt:lpstr>
      <vt:lpstr> </vt:lpstr>
      <vt:lpstr>Правильный ответ  Разминка/ Вопрос за 400</vt:lpstr>
      <vt:lpstr>Презентация PowerPoint</vt:lpstr>
      <vt:lpstr>Правильный ответ  Разминка / Вопрос за 600</vt:lpstr>
      <vt:lpstr>Презентация PowerPoint</vt:lpstr>
      <vt:lpstr>Правильный ответ  Категория 1 / Вопрос за 800</vt:lpstr>
      <vt:lpstr>Презентация PowerPoint</vt:lpstr>
      <vt:lpstr>Правильный ответ  Ребусы/ Вопрос за 200</vt:lpstr>
      <vt:lpstr>Презентация PowerPoint</vt:lpstr>
      <vt:lpstr>Правильный ответ  Ребусы/ Вопрос за 400</vt:lpstr>
      <vt:lpstr>Презентация PowerPoint</vt:lpstr>
      <vt:lpstr>Правильный ответ Ребусы/ Вопрос за 600</vt:lpstr>
      <vt:lpstr>Презентация PowerPoint</vt:lpstr>
      <vt:lpstr>Правильный ответ Ребусы/ Вопрос за 800</vt:lpstr>
      <vt:lpstr>Презентация PowerPoint</vt:lpstr>
      <vt:lpstr>Правильный ответ  Задачи / Вопрос за 200</vt:lpstr>
      <vt:lpstr>Презентация PowerPoint</vt:lpstr>
      <vt:lpstr>Правильный ответ  Задачи / Вопрос за 400</vt:lpstr>
      <vt:lpstr>Презентация PowerPoint</vt:lpstr>
      <vt:lpstr>Правильный ответ  Категория 3 / Вопрос за 600</vt:lpstr>
      <vt:lpstr>Презентация PowerPoint</vt:lpstr>
      <vt:lpstr>Правильный ответ  Задачи / Вопрос за 800</vt:lpstr>
      <vt:lpstr>Презентация PowerPoint</vt:lpstr>
      <vt:lpstr>Правильный ответ  Числа в пословицах и поговорках / Вопрос за 200</vt:lpstr>
      <vt:lpstr>Презентация PowerPoint</vt:lpstr>
      <vt:lpstr>Правильный ответ  Числа в пословицах и поговорках / Вопрос за 400</vt:lpstr>
      <vt:lpstr>Презентация PowerPoint</vt:lpstr>
      <vt:lpstr>Правильный ответ  Числа в пословицах и поговорках / Вопрос за 600</vt:lpstr>
      <vt:lpstr>Презентация PowerPoint</vt:lpstr>
      <vt:lpstr>Правильный ответ  Числа в пословицах и поговорках / Вопрос за 800</vt:lpstr>
      <vt:lpstr>Презентация PowerPoint</vt:lpstr>
      <vt:lpstr>Правильный ответ  Геометрия / Вопрос за 200</vt:lpstr>
      <vt:lpstr>Презентация PowerPoint</vt:lpstr>
      <vt:lpstr>Правильный ответ  Геометрия / Вопрос за 400</vt:lpstr>
      <vt:lpstr>Презентация PowerPoint</vt:lpstr>
      <vt:lpstr>Правильный ответ  Геометрия / Вопрос за 600</vt:lpstr>
      <vt:lpstr>Презентация PowerPoint</vt:lpstr>
      <vt:lpstr>Правильный ответ  Геометрия / Вопрос за 800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Наталья Кротова</cp:lastModifiedBy>
  <cp:revision>95</cp:revision>
  <dcterms:created xsi:type="dcterms:W3CDTF">2017-04-04T07:27:35Z</dcterms:created>
  <dcterms:modified xsi:type="dcterms:W3CDTF">2024-06-29T16:13:14Z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