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9" r:id="rId5"/>
    <p:sldId id="275" r:id="rId6"/>
    <p:sldId id="258" r:id="rId7"/>
    <p:sldId id="261" r:id="rId8"/>
    <p:sldId id="262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99" autoAdjust="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7.xml"/><Relationship Id="rId7" Type="http://schemas.openxmlformats.org/officeDocument/2006/relationships/slide" Target="slide16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8.xml"/><Relationship Id="rId5" Type="http://schemas.openxmlformats.org/officeDocument/2006/relationships/slide" Target="slide10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209008" cy="4829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D:\Lenovo ноут\Documents\сборник роно 2022\1601633197_imagesbase.r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05003"/>
            <a:ext cx="3709169" cy="381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Lenovo ноут\Documents\сборник роно 2022\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05003"/>
            <a:ext cx="387645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5" action="ppaction://hlinksldjump"/>
          </p:cNvPr>
          <p:cNvSpPr/>
          <p:nvPr/>
        </p:nvSpPr>
        <p:spPr>
          <a:xfrm>
            <a:off x="7740352" y="5805264"/>
            <a:ext cx="69037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45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AD7FBD-2D83-4087-928D-F62A935E8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16632"/>
            <a:ext cx="8568952" cy="136815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anose="02020503060305020303" pitchFamily="18" charset="0"/>
              </a:rPr>
              <a:t>Say how you can describe our century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27AF0FC3-A648-4AC1-A1A6-DCE47410EF5B}"/>
              </a:ext>
            </a:extLst>
          </p:cNvPr>
          <p:cNvSpPr/>
          <p:nvPr/>
        </p:nvSpPr>
        <p:spPr>
          <a:xfrm>
            <a:off x="350590" y="2204864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Comic Sans MS" panose="030F0702030302020204" pitchFamily="66" charset="0"/>
              </a:rPr>
              <a:t>The 21st century is the century of _____ 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E94E659-DB14-4909-9BE3-40ECF6EF9DF8}"/>
              </a:ext>
            </a:extLst>
          </p:cNvPr>
          <p:cNvSpPr/>
          <p:nvPr/>
        </p:nvSpPr>
        <p:spPr>
          <a:xfrm>
            <a:off x="503548" y="3509719"/>
            <a:ext cx="8064896" cy="19598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books, theatres, cars, museums, planes, computers, television, rockets, cosmonauts, scientists, showmen, businessmen, love, ...</a:t>
            </a:r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596336" y="6165304"/>
            <a:ext cx="864096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350590" y="6021288"/>
            <a:ext cx="909042" cy="3931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95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AD7FBD-2D83-4087-928D-F62A935E8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16632"/>
            <a:ext cx="8568952" cy="136815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anose="02020503060305020303" pitchFamily="18" charset="0"/>
              </a:rPr>
              <a:t>Say what you are ready to defend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27AF0FC3-A648-4AC1-A1A6-DCE47410EF5B}"/>
              </a:ext>
            </a:extLst>
          </p:cNvPr>
          <p:cNvSpPr/>
          <p:nvPr/>
        </p:nvSpPr>
        <p:spPr>
          <a:xfrm>
            <a:off x="971600" y="1844824"/>
            <a:ext cx="73808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Comic Sans MS" panose="030F0702030302020204" pitchFamily="66" charset="0"/>
              </a:rPr>
              <a:t>I am ready to defend</a:t>
            </a:r>
            <a:r>
              <a:rPr lang="en-US" sz="6000" dirty="0">
                <a:solidFill>
                  <a:srgbClr val="333333"/>
                </a:solidFill>
                <a:latin typeface="Comic Sans MS" panose="030F0702030302020204" pitchFamily="66" charset="0"/>
              </a:rPr>
              <a:t> </a:t>
            </a:r>
            <a:r>
              <a:rPr lang="en-US" sz="3200" dirty="0">
                <a:solidFill>
                  <a:srgbClr val="333333"/>
                </a:solidFill>
                <a:latin typeface="Comic Sans MS" panose="030F0702030302020204" pitchFamily="66" charset="0"/>
              </a:rPr>
              <a:t>_____ 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E94E659-DB14-4909-9BE3-40ECF6EF9DF8}"/>
              </a:ext>
            </a:extLst>
          </p:cNvPr>
          <p:cNvSpPr/>
          <p:nvPr/>
        </p:nvSpPr>
        <p:spPr>
          <a:xfrm>
            <a:off x="503548" y="3509719"/>
            <a:ext cx="8064896" cy="22267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Comic Sans MS" panose="030F0702030302020204" pitchFamily="66" charset="0"/>
              </a:rPr>
              <a:t>my country, my city, my town, my home, my family, my parents, my friends, my </a:t>
            </a:r>
            <a:r>
              <a:rPr lang="en-US" sz="3200" dirty="0" err="1">
                <a:latin typeface="Comic Sans MS" panose="030F0702030302020204" pitchFamily="66" charset="0"/>
              </a:rPr>
              <a:t>neighbours</a:t>
            </a:r>
            <a:r>
              <a:rPr lang="en-US" sz="3200" dirty="0">
                <a:latin typeface="Comic Sans MS" panose="030F0702030302020204" pitchFamily="66" charset="0"/>
              </a:rPr>
              <a:t>, my life, my pets, ...</a:t>
            </a:r>
            <a:endParaRPr lang="ru-RU" sz="4400" dirty="0">
              <a:latin typeface="Comic Sans MS" panose="030F0702030302020204" pitchFamily="66" charset="0"/>
            </a:endParaRP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590036" y="615272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251520" y="6021288"/>
            <a:ext cx="1008112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46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AD7FBD-2D83-4087-928D-F62A935E8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16632"/>
            <a:ext cx="8568952" cy="136815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anose="02020503060305020303" pitchFamily="18" charset="0"/>
              </a:rPr>
              <a:t>Say what you can do very well or fairly well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27AF0FC3-A648-4AC1-A1A6-DCE47410EF5B}"/>
              </a:ext>
            </a:extLst>
          </p:cNvPr>
          <p:cNvSpPr/>
          <p:nvPr/>
        </p:nvSpPr>
        <p:spPr>
          <a:xfrm>
            <a:off x="1835696" y="1844824"/>
            <a:ext cx="63367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latin typeface="Comic Sans MS" panose="030F0702030302020204" pitchFamily="66" charset="0"/>
              </a:rPr>
              <a:t>I can ... very well.</a:t>
            </a:r>
          </a:p>
          <a:p>
            <a:r>
              <a:rPr lang="en-US" sz="4400" dirty="0">
                <a:latin typeface="Comic Sans MS" panose="030F0702030302020204" pitchFamily="66" charset="0"/>
              </a:rPr>
              <a:t>I can ... </a:t>
            </a:r>
            <a:r>
              <a:rPr lang="en-US" sz="4400" b="1" dirty="0">
                <a:latin typeface="Comic Sans MS" panose="030F0702030302020204" pitchFamily="66" charset="0"/>
              </a:rPr>
              <a:t>fairly</a:t>
            </a:r>
            <a:r>
              <a:rPr lang="en-US" sz="4400" dirty="0">
                <a:latin typeface="Comic Sans MS" panose="030F0702030302020204" pitchFamily="66" charset="0"/>
              </a:rPr>
              <a:t> well.</a:t>
            </a:r>
            <a:endParaRPr lang="ru-RU" sz="4400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E94E659-DB14-4909-9BE3-40ECF6EF9DF8}"/>
              </a:ext>
            </a:extLst>
          </p:cNvPr>
          <p:cNvSpPr/>
          <p:nvPr/>
        </p:nvSpPr>
        <p:spPr>
          <a:xfrm>
            <a:off x="503548" y="3933056"/>
            <a:ext cx="8064896" cy="19598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Comic Sans MS" panose="030F0702030302020204" pitchFamily="66" charset="0"/>
              </a:rPr>
              <a:t>ski, skate, swim, sing, dance, draw, perform tricks, play the piano, train animals, cook, run a marathon, roller-skate, grow flowers, ...</a:t>
            </a:r>
            <a:endParaRPr lang="ru-RU" sz="6000" dirty="0">
              <a:latin typeface="Comic Sans MS" panose="030F0702030302020204" pitchFamily="66" charset="0"/>
            </a:endParaRP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884368" y="621102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325132" y="6093296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68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It All Began </a:t>
            </a:r>
            <a:br>
              <a:rPr lang="en-US" dirty="0" smtClean="0"/>
            </a:br>
            <a:r>
              <a:rPr lang="en-US" dirty="0" smtClean="0"/>
              <a:t>ex. 6, p.28</a:t>
            </a:r>
            <a:endParaRPr lang="ru-RU" dirty="0"/>
          </a:p>
        </p:txBody>
      </p:sp>
      <p:pic>
        <p:nvPicPr>
          <p:cNvPr id="3074" name="Picture 2" descr="D:\Lenovo ноут\Documents\сборник роно 2022\Rastsvet_Kremlya._Vsehsvyatskij_most_i_Kreml_v_kontse_XVII_veka._1922_bumaga_na_kartone_ugol_akvarel_karandash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575197" cy="228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Lenovo ноут\Documents\сборник роно 2022\9536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12776"/>
            <a:ext cx="4598366" cy="233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Lenovo ноут\Documents\сборник роно 2022\P1.4.Moskovskij-Kreml-17-vek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066" y="4005064"/>
            <a:ext cx="4040560" cy="24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012_05_1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5576" y="404664"/>
            <a:ext cx="609600" cy="609600"/>
          </a:xfrm>
          <a:prstGeom prst="rect">
            <a:avLst/>
          </a:prstGeom>
        </p:spPr>
      </p:pic>
      <p:sp>
        <p:nvSpPr>
          <p:cNvPr id="5" name="Стрелка вправо 4">
            <a:hlinkClick r:id="rId8" action="ppaction://hlinksldjump"/>
          </p:cNvPr>
          <p:cNvSpPr/>
          <p:nvPr/>
        </p:nvSpPr>
        <p:spPr>
          <a:xfrm>
            <a:off x="7956376" y="6021288"/>
            <a:ext cx="86409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rId9" action="ppaction://hlinksldjump"/>
          </p:cNvPr>
          <p:cNvSpPr/>
          <p:nvPr/>
        </p:nvSpPr>
        <p:spPr>
          <a:xfrm>
            <a:off x="310760" y="5920750"/>
            <a:ext cx="889632" cy="4801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18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FE5B9E5-2280-4578-9526-78959CC4D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How It All Began</a:t>
            </a:r>
            <a:endParaRPr lang="ru-RU" sz="6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B474D5B2-93B9-4BCF-AB1D-984AF962F23B}"/>
              </a:ext>
            </a:extLst>
          </p:cNvPr>
          <p:cNvSpPr/>
          <p:nvPr/>
        </p:nvSpPr>
        <p:spPr>
          <a:xfrm>
            <a:off x="775395" y="1628800"/>
            <a:ext cx="7887791" cy="4463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The Moscow Kremlin is like other Russian Kremlins.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The first wall around the Kremlin was a stone wall.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By and by Moscow became larger than the Kremlin.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The first stone buildings appeared in the Kremlin in the 14th century.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Prince Dmitry Donskoi made Moscow a city of white walls.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Some architects came to Russia from France.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9DBD267-2007-4781-84DC-09C72AD55D63}"/>
              </a:ext>
            </a:extLst>
          </p:cNvPr>
          <p:cNvSpPr txBox="1"/>
          <p:nvPr/>
        </p:nvSpPr>
        <p:spPr>
          <a:xfrm>
            <a:off x="308331" y="1772816"/>
            <a:ext cx="32412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F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06617FE-F5DF-4E5B-9055-AD9E41102691}"/>
              </a:ext>
            </a:extLst>
          </p:cNvPr>
          <p:cNvSpPr txBox="1"/>
          <p:nvPr/>
        </p:nvSpPr>
        <p:spPr>
          <a:xfrm>
            <a:off x="295136" y="2312660"/>
            <a:ext cx="32412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F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38CF622-71F8-4758-8960-A97B6896E742}"/>
              </a:ext>
            </a:extLst>
          </p:cNvPr>
          <p:cNvSpPr txBox="1"/>
          <p:nvPr/>
        </p:nvSpPr>
        <p:spPr>
          <a:xfrm>
            <a:off x="295136" y="2852504"/>
            <a:ext cx="3449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T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A954425-DE12-42F8-8B01-DA630217F3DA}"/>
              </a:ext>
            </a:extLst>
          </p:cNvPr>
          <p:cNvSpPr txBox="1"/>
          <p:nvPr/>
        </p:nvSpPr>
        <p:spPr>
          <a:xfrm>
            <a:off x="308331" y="3429000"/>
            <a:ext cx="3449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T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235F543-0243-4954-886B-60AC9D9D39C7}"/>
              </a:ext>
            </a:extLst>
          </p:cNvPr>
          <p:cNvSpPr txBox="1"/>
          <p:nvPr/>
        </p:nvSpPr>
        <p:spPr>
          <a:xfrm>
            <a:off x="312895" y="4508688"/>
            <a:ext cx="3449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T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087BDAC-2A86-4F08-B77D-7A9AA714DC65}"/>
              </a:ext>
            </a:extLst>
          </p:cNvPr>
          <p:cNvSpPr txBox="1"/>
          <p:nvPr/>
        </p:nvSpPr>
        <p:spPr>
          <a:xfrm>
            <a:off x="308331" y="5646974"/>
            <a:ext cx="3449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T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100392" y="6103706"/>
            <a:ext cx="792088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389260" y="6165304"/>
            <a:ext cx="772269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82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FE5B9E5-2280-4578-9526-78959CC4D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How It All Began</a:t>
            </a:r>
            <a:endParaRPr lang="ru-RU" sz="6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BE368BDF-2E56-4859-8595-EA9CD6DA32AD}"/>
              </a:ext>
            </a:extLst>
          </p:cNvPr>
          <p:cNvSpPr/>
          <p:nvPr/>
        </p:nvSpPr>
        <p:spPr>
          <a:xfrm>
            <a:off x="179512" y="1168423"/>
            <a:ext cx="8229600" cy="5571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Prince Dolgoruky first wrote about Moscow in the year ____  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The Moscow Kremlin stood high _______ 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To defend Moscow from the enemies they built _______ 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Dmitry Donskoi built a strong wall ______ 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The Russian tsars started rebuilding the Kremlin and __________ 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Together they turned the Kremlin into _____________ 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39373FE-50AF-4C07-A9E5-89B199C7216E}"/>
              </a:ext>
            </a:extLst>
          </p:cNvPr>
          <p:cNvSpPr/>
          <p:nvPr/>
        </p:nvSpPr>
        <p:spPr>
          <a:xfrm>
            <a:off x="1331640" y="1887387"/>
            <a:ext cx="729687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333333"/>
                </a:solidFill>
                <a:latin typeface="Comic Sans MS" panose="030F0702030302020204" pitchFamily="66" charset="0"/>
              </a:rPr>
              <a:t>1147</a:t>
            </a:r>
            <a:endParaRPr lang="ru-RU" sz="20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5E6BEA3-EA62-4BD9-A95C-CAFFF2BACFE1}"/>
              </a:ext>
            </a:extLst>
          </p:cNvPr>
          <p:cNvSpPr/>
          <p:nvPr/>
        </p:nvSpPr>
        <p:spPr>
          <a:xfrm>
            <a:off x="5092556" y="2393431"/>
            <a:ext cx="4057521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on the bank of the Moskva River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53276F97-AF48-4994-864D-3D7FE453DE86}"/>
              </a:ext>
            </a:extLst>
          </p:cNvPr>
          <p:cNvSpPr/>
          <p:nvPr/>
        </p:nvSpPr>
        <p:spPr>
          <a:xfrm>
            <a:off x="611560" y="3479412"/>
            <a:ext cx="5112297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the first wooden wall around the Kremlin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97C1A9AF-00EC-4683-8421-210DC81364AB}"/>
              </a:ext>
            </a:extLst>
          </p:cNvPr>
          <p:cNvSpPr/>
          <p:nvPr/>
        </p:nvSpPr>
        <p:spPr>
          <a:xfrm>
            <a:off x="5514581" y="4089411"/>
            <a:ext cx="1984839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of white stone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AF0B22CD-0D1E-446C-9E06-1ACC9E430721}"/>
              </a:ext>
            </a:extLst>
          </p:cNvPr>
          <p:cNvSpPr/>
          <p:nvPr/>
        </p:nvSpPr>
        <p:spPr>
          <a:xfrm>
            <a:off x="611560" y="5157192"/>
            <a:ext cx="4825360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invited the best architects from Italy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A5D3B0EB-9B8A-4FE5-97BE-1F7C3DE3DBDD}"/>
              </a:ext>
            </a:extLst>
          </p:cNvPr>
          <p:cNvSpPr/>
          <p:nvPr/>
        </p:nvSpPr>
        <p:spPr>
          <a:xfrm>
            <a:off x="611560" y="6208983"/>
            <a:ext cx="5623655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one of the most beautiful places in the world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6526872" y="6272383"/>
            <a:ext cx="792088" cy="36832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956376" y="6272383"/>
            <a:ext cx="864096" cy="4209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6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Ex.10, p. 30 (in a written form)</a:t>
            </a:r>
          </a:p>
          <a:p>
            <a:pPr marL="0" indent="0">
              <a:buNone/>
            </a:pPr>
            <a:r>
              <a:rPr lang="en-US" dirty="0" smtClean="0"/>
              <a:t>Which of them tall and which of them high?</a:t>
            </a:r>
          </a:p>
          <a:p>
            <a:pPr marL="0" indent="0">
              <a:buNone/>
            </a:pPr>
            <a:r>
              <a:rPr lang="en-US" i="1" dirty="0" smtClean="0"/>
              <a:t>Example: </a:t>
            </a:r>
            <a:r>
              <a:rPr lang="en-US" i="1" u="sng" dirty="0" smtClean="0"/>
              <a:t>Mountains</a:t>
            </a:r>
            <a:r>
              <a:rPr lang="en-US" i="1" dirty="0" smtClean="0"/>
              <a:t> are high.</a:t>
            </a:r>
            <a:endParaRPr lang="ru-RU" i="1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596336" y="580256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347337" y="580256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49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Lenovo ноут\Documents\сборник роно 2022\c91543df773cd86b7f5a47624d430e30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47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97903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This capital is special because it has got an ancient fortress which is situated in Red Square</a:t>
            </a:r>
            <a:endParaRPr lang="ru-RU" dirty="0"/>
          </a:p>
        </p:txBody>
      </p:sp>
      <p:pic>
        <p:nvPicPr>
          <p:cNvPr id="2050" name="Picture 2" descr="D:\Lenovo ноут\Documents\сборник роно 2022\kreml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904" y="2927255"/>
            <a:ext cx="3822192" cy="254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956376" y="6083382"/>
            <a:ext cx="864096" cy="4057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42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Friday, the 10</a:t>
            </a:r>
            <a:r>
              <a:rPr lang="en-US" baseline="30000" dirty="0" smtClean="0"/>
              <a:t>th</a:t>
            </a:r>
            <a:r>
              <a:rPr lang="en-US" dirty="0" smtClean="0"/>
              <a:t> of September</a:t>
            </a:r>
            <a:br>
              <a:rPr lang="en-US" dirty="0" smtClean="0"/>
            </a:br>
            <a:r>
              <a:rPr lang="en-US" dirty="0" smtClean="0"/>
              <a:t>Class work</a:t>
            </a:r>
            <a:br>
              <a:rPr lang="en-US" dirty="0" smtClean="0"/>
            </a:br>
            <a:r>
              <a:rPr lang="en-US" dirty="0" smtClean="0"/>
              <a:t>Two Capitals: The Kremlin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2470233"/>
            <a:ext cx="6336703" cy="372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100392" y="6207187"/>
            <a:ext cx="720080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6869538" y="6171183"/>
            <a:ext cx="792088" cy="4126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81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 do list: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hlinkClick r:id="rId2" action="ppaction://hlinksldjump"/>
              </a:rPr>
              <a:t>Listening ex.1,p.24-25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3" action="ppaction://hlinksldjump"/>
              </a:rPr>
              <a:t>Grammar “High, tall”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4" action="ppaction://hlinksldjump"/>
              </a:rPr>
              <a:t>New Words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5" action="ppaction://hlinksldjump"/>
              </a:rPr>
              <a:t>Speaking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>
                <a:hlinkClick r:id="rId6" action="ppaction://hlinksldjump"/>
              </a:rPr>
              <a:t>Reading “How It All Began”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7" action="ppaction://hlinksldjump"/>
              </a:rPr>
              <a:t>Homework</a:t>
            </a: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8" action="ppaction://hlinksldjump"/>
          </p:cNvPr>
          <p:cNvSpPr/>
          <p:nvPr/>
        </p:nvSpPr>
        <p:spPr>
          <a:xfrm>
            <a:off x="7884368" y="5949280"/>
            <a:ext cx="79208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9" action="ppaction://hlinksldjump"/>
          </p:cNvPr>
          <p:cNvSpPr/>
          <p:nvPr/>
        </p:nvSpPr>
        <p:spPr>
          <a:xfrm>
            <a:off x="6588224" y="5949280"/>
            <a:ext cx="864096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25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Lenovo ноут\Documents\сборник роно 2022\img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884368" y="610199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323528" y="607140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34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665DFA9-B606-4C7B-A9C0-BD8E81FFF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776895"/>
            <a:ext cx="4845224" cy="1143000"/>
          </a:xfrm>
        </p:spPr>
        <p:txBody>
          <a:bodyPr>
            <a:normAutofit/>
          </a:bodyPr>
          <a:lstStyle/>
          <a:p>
            <a:r>
              <a:rPr lang="en-US" sz="6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Listening</a:t>
            </a:r>
            <a:endParaRPr lang="ru-RU" sz="6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11E6F8CD-E8FB-45A0-B995-7161D93FF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8640"/>
            <a:ext cx="3946954" cy="2319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87BCC35-4211-4FF8-B9EB-F11EBC06A959}"/>
              </a:ext>
            </a:extLst>
          </p:cNvPr>
          <p:cNvSpPr/>
          <p:nvPr/>
        </p:nvSpPr>
        <p:spPr>
          <a:xfrm>
            <a:off x="751472" y="2260804"/>
            <a:ext cx="8248618" cy="441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The Barker children visited St Petersburg in April.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It was not windy those days.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The brother and sister liked the boat trip very much.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John and Sally saw everything in Winter Palace.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400" dirty="0">
                <a:latin typeface="Comic Sans MS" panose="030F0702030302020204" pitchFamily="66" charset="0"/>
              </a:rPr>
              <a:t>John and Sally liked the monument to Catherine the Great.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9F1E8B9-3AFF-4E9F-A805-907A1102557D}"/>
              </a:ext>
            </a:extLst>
          </p:cNvPr>
          <p:cNvSpPr txBox="1"/>
          <p:nvPr/>
        </p:nvSpPr>
        <p:spPr>
          <a:xfrm>
            <a:off x="216505" y="2508150"/>
            <a:ext cx="52931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NS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A113603-7FA6-466C-AC72-DB485F500582}"/>
              </a:ext>
            </a:extLst>
          </p:cNvPr>
          <p:cNvSpPr txBox="1"/>
          <p:nvPr/>
        </p:nvSpPr>
        <p:spPr>
          <a:xfrm>
            <a:off x="199240" y="5517232"/>
            <a:ext cx="52931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NS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8E444A0-EDA1-452F-85A1-4F62FEC5A6F2}"/>
              </a:ext>
            </a:extLst>
          </p:cNvPr>
          <p:cNvSpPr txBox="1"/>
          <p:nvPr/>
        </p:nvSpPr>
        <p:spPr>
          <a:xfrm>
            <a:off x="308678" y="3277881"/>
            <a:ext cx="3449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T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6B0EFB6-CC53-414A-B709-BCC16D04E965}"/>
              </a:ext>
            </a:extLst>
          </p:cNvPr>
          <p:cNvSpPr txBox="1"/>
          <p:nvPr/>
        </p:nvSpPr>
        <p:spPr>
          <a:xfrm>
            <a:off x="291413" y="3980519"/>
            <a:ext cx="3449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T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314A91D-00F3-4B51-A8CD-78071CBE7DF9}"/>
              </a:ext>
            </a:extLst>
          </p:cNvPr>
          <p:cNvSpPr txBox="1"/>
          <p:nvPr/>
        </p:nvSpPr>
        <p:spPr>
          <a:xfrm>
            <a:off x="296316" y="4747501"/>
            <a:ext cx="32412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F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3" name="010_05_0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1161" y="332656"/>
            <a:ext cx="609600" cy="609600"/>
          </a:xfrm>
          <a:prstGeom prst="rect">
            <a:avLst/>
          </a:prstGeom>
        </p:spPr>
      </p:pic>
      <p:sp>
        <p:nvSpPr>
          <p:cNvPr id="12" name="Стрелка вправо 11">
            <a:hlinkClick r:id="rId6" action="ppaction://hlinksldjump"/>
          </p:cNvPr>
          <p:cNvSpPr/>
          <p:nvPr/>
        </p:nvSpPr>
        <p:spPr>
          <a:xfrm>
            <a:off x="7956376" y="6237312"/>
            <a:ext cx="79208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>
            <a:hlinkClick r:id="rId7" action="ppaction://hlinksldjump"/>
          </p:cNvPr>
          <p:cNvSpPr/>
          <p:nvPr/>
        </p:nvSpPr>
        <p:spPr>
          <a:xfrm>
            <a:off x="6300192" y="6237312"/>
            <a:ext cx="864096" cy="3634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10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50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634DA93-C5F1-4DF7-A77A-DCA321A33FD9}"/>
              </a:ext>
            </a:extLst>
          </p:cNvPr>
          <p:cNvSpPr txBox="1"/>
          <p:nvPr/>
        </p:nvSpPr>
        <p:spPr>
          <a:xfrm>
            <a:off x="1547664" y="260648"/>
            <a:ext cx="1293944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400" b="1" dirty="0">
                <a:latin typeface="Comic Sans MS" panose="030F0702030302020204" pitchFamily="66" charset="0"/>
              </a:rPr>
              <a:t>high</a:t>
            </a:r>
            <a:endParaRPr lang="ru-RU" sz="4400" b="1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2C611A0-5CD1-481E-83E0-4611D2C30326}"/>
              </a:ext>
            </a:extLst>
          </p:cNvPr>
          <p:cNvSpPr txBox="1"/>
          <p:nvPr/>
        </p:nvSpPr>
        <p:spPr>
          <a:xfrm>
            <a:off x="5766029" y="260648"/>
            <a:ext cx="107273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400" b="1" dirty="0">
                <a:latin typeface="Comic Sans MS" panose="030F0702030302020204" pitchFamily="66" charset="0"/>
              </a:rPr>
              <a:t>tall</a:t>
            </a:r>
            <a:endParaRPr lang="ru-RU" sz="4400" b="1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04510BE-F257-4E72-9DDA-A756B34C7094}"/>
              </a:ext>
            </a:extLst>
          </p:cNvPr>
          <p:cNvSpPr txBox="1"/>
          <p:nvPr/>
        </p:nvSpPr>
        <p:spPr>
          <a:xfrm>
            <a:off x="755576" y="1484784"/>
            <a:ext cx="3103735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широкое основание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C24B76A-4633-4565-A617-2D44AB69EF99}"/>
              </a:ext>
            </a:extLst>
          </p:cNvPr>
          <p:cNvSpPr txBox="1"/>
          <p:nvPr/>
        </p:nvSpPr>
        <p:spPr>
          <a:xfrm>
            <a:off x="4993382" y="1484783"/>
            <a:ext cx="261802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узкое основание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9FA6309-F787-435F-AE81-DFAC6568004F}"/>
              </a:ext>
            </a:extLst>
          </p:cNvPr>
          <p:cNvSpPr txBox="1"/>
          <p:nvPr/>
        </p:nvSpPr>
        <p:spPr>
          <a:xfrm>
            <a:off x="5884651" y="4077071"/>
            <a:ext cx="835485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рост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5D6960A-1245-44E6-8BB9-6D7667CE9D89}"/>
              </a:ext>
            </a:extLst>
          </p:cNvPr>
          <p:cNvSpPr txBox="1"/>
          <p:nvPr/>
        </p:nvSpPr>
        <p:spPr>
          <a:xfrm>
            <a:off x="611560" y="4077072"/>
            <a:ext cx="3499676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удаленность от земли</a:t>
            </a:r>
          </a:p>
        </p:txBody>
      </p:sp>
      <p:pic>
        <p:nvPicPr>
          <p:cNvPr id="1026" name="Picture 2" descr="Небоскреб PNG клипарт изображения (картинки) с альфа каналом и прозрачным  фоном. Скачать бесплатно.">
            <a:extLst>
              <a:ext uri="{FF2B5EF4-FFF2-40B4-BE49-F238E27FC236}">
                <a16:creationId xmlns="" xmlns:a16="http://schemas.microsoft.com/office/drawing/2014/main" id="{72D4AA7E-1F04-4E02-B5BE-57FFC41F1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237" y="2021271"/>
            <a:ext cx="722255" cy="191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partment architecture building 3D model - TurboSquid 1670411">
            <a:extLst>
              <a:ext uri="{FF2B5EF4-FFF2-40B4-BE49-F238E27FC236}">
                <a16:creationId xmlns="" xmlns:a16="http://schemas.microsoft.com/office/drawing/2014/main" id="{7A5AC4EB-2783-4CF8-9C71-07A609973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697" y="2330843"/>
            <a:ext cx="2785492" cy="15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524CB32D-3C23-4B2A-AB62-1EC7715086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064" y="4691025"/>
            <a:ext cx="2304256" cy="200242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5E5EBE78-A9D8-4DA4-9A42-7B40597AEE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697" y="4941168"/>
            <a:ext cx="2646040" cy="1394684"/>
          </a:xfrm>
          <a:prstGeom prst="rect">
            <a:avLst/>
          </a:prstGeom>
        </p:spPr>
      </p:pic>
      <p:sp>
        <p:nvSpPr>
          <p:cNvPr id="2" name="Стрелка вправо 1">
            <a:hlinkClick r:id="rId6" action="ppaction://hlinksldjump"/>
          </p:cNvPr>
          <p:cNvSpPr/>
          <p:nvPr/>
        </p:nvSpPr>
        <p:spPr>
          <a:xfrm>
            <a:off x="8100392" y="6165304"/>
            <a:ext cx="720080" cy="4128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лево 2">
            <a:hlinkClick r:id="rId7" action="ppaction://hlinksldjump"/>
          </p:cNvPr>
          <p:cNvSpPr/>
          <p:nvPr/>
        </p:nvSpPr>
        <p:spPr>
          <a:xfrm>
            <a:off x="4201294" y="6230204"/>
            <a:ext cx="946770" cy="3479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09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5E5856F-C8EE-498E-9201-928F964B4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303" y="160337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High or tall?</a:t>
            </a:r>
            <a:endParaRPr lang="ru-RU" sz="6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E15E5E1-8A53-4B31-93A3-4CA7D664B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9632" y="1556792"/>
            <a:ext cx="6336704" cy="4942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7ED543B-4963-4779-BDDC-6E43CB04DCD3}"/>
              </a:ext>
            </a:extLst>
          </p:cNvPr>
          <p:cNvSpPr txBox="1"/>
          <p:nvPr/>
        </p:nvSpPr>
        <p:spPr>
          <a:xfrm>
            <a:off x="2123728" y="3429000"/>
            <a:ext cx="79060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Comic Sans MS" panose="030F0702030302020204" pitchFamily="66" charset="0"/>
              </a:rPr>
              <a:t>high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9303C2C-F685-49C5-9AA9-6A35D2990F63}"/>
              </a:ext>
            </a:extLst>
          </p:cNvPr>
          <p:cNvSpPr txBox="1"/>
          <p:nvPr/>
        </p:nvSpPr>
        <p:spPr>
          <a:xfrm>
            <a:off x="5364088" y="3198167"/>
            <a:ext cx="79060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Comic Sans MS" panose="030F0702030302020204" pitchFamily="66" charset="0"/>
              </a:rPr>
              <a:t>high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9FDC788-2BFB-4626-8AB3-70859061DD73}"/>
              </a:ext>
            </a:extLst>
          </p:cNvPr>
          <p:cNvSpPr txBox="1"/>
          <p:nvPr/>
        </p:nvSpPr>
        <p:spPr>
          <a:xfrm>
            <a:off x="2699792" y="6225504"/>
            <a:ext cx="79060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Comic Sans MS" panose="030F0702030302020204" pitchFamily="66" charset="0"/>
              </a:rPr>
              <a:t>high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F8DDC31-561C-40B6-A27E-6C90033FD40C}"/>
              </a:ext>
            </a:extLst>
          </p:cNvPr>
          <p:cNvSpPr txBox="1"/>
          <p:nvPr/>
        </p:nvSpPr>
        <p:spPr>
          <a:xfrm>
            <a:off x="931657" y="6225502"/>
            <a:ext cx="65594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Comic Sans MS" panose="030F0702030302020204" pitchFamily="66" charset="0"/>
              </a:rPr>
              <a:t>tall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9720C0EE-06B9-4985-A891-285D48A6D929}"/>
              </a:ext>
            </a:extLst>
          </p:cNvPr>
          <p:cNvSpPr txBox="1"/>
          <p:nvPr/>
        </p:nvSpPr>
        <p:spPr>
          <a:xfrm>
            <a:off x="4427984" y="6235998"/>
            <a:ext cx="65594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Comic Sans MS" panose="030F0702030302020204" pitchFamily="66" charset="0"/>
              </a:rPr>
              <a:t>tall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6177EFA-C85B-49B5-B81F-F34B263250AE}"/>
              </a:ext>
            </a:extLst>
          </p:cNvPr>
          <p:cNvSpPr txBox="1"/>
          <p:nvPr/>
        </p:nvSpPr>
        <p:spPr>
          <a:xfrm>
            <a:off x="6940387" y="6225503"/>
            <a:ext cx="65594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Comic Sans MS" panose="030F0702030302020204" pitchFamily="66" charset="0"/>
              </a:rPr>
              <a:t>tall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3" name="Стрелка вправо 2">
            <a:hlinkClick r:id="rId4" action="ppaction://hlinksldjump"/>
          </p:cNvPr>
          <p:cNvSpPr/>
          <p:nvPr/>
        </p:nvSpPr>
        <p:spPr>
          <a:xfrm>
            <a:off x="8028384" y="5877272"/>
            <a:ext cx="864096" cy="3587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rId5" action="ppaction://hlinksldjump"/>
          </p:cNvPr>
          <p:cNvSpPr/>
          <p:nvPr/>
        </p:nvSpPr>
        <p:spPr>
          <a:xfrm>
            <a:off x="179617" y="5706167"/>
            <a:ext cx="863991" cy="35046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24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24F1A1FF-05EE-42EE-A861-BFB2B45B7A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02592"/>
              </p:ext>
            </p:extLst>
          </p:nvPr>
        </p:nvGraphicFramePr>
        <p:xfrm>
          <a:off x="210442" y="332656"/>
          <a:ext cx="8723115" cy="6008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04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351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974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5349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Слово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Транскрипция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Перевод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3498">
                <a:tc>
                  <a:txBody>
                    <a:bodyPr/>
                    <a:lstStyle/>
                    <a:p>
                      <a:r>
                        <a:rPr lang="en-US" sz="2800" dirty="0"/>
                        <a:t>architect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ɑ:kitekt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архитектор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53498">
                <a:tc>
                  <a:txBody>
                    <a:bodyPr/>
                    <a:lstStyle/>
                    <a:p>
                      <a:r>
                        <a:rPr lang="en-US" sz="2800" dirty="0"/>
                        <a:t>century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senʧəri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век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3498">
                <a:tc>
                  <a:txBody>
                    <a:bodyPr/>
                    <a:lstStyle/>
                    <a:p>
                      <a:r>
                        <a:rPr lang="en-US" sz="2800" dirty="0"/>
                        <a:t>in the …</a:t>
                      </a:r>
                      <a:r>
                        <a:rPr lang="en-US" sz="2800" dirty="0" err="1"/>
                        <a:t>th</a:t>
                      </a:r>
                      <a:r>
                        <a:rPr lang="en-US" sz="2800" dirty="0"/>
                        <a:t> century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… веке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502223606"/>
                  </a:ext>
                </a:extLst>
              </a:tr>
              <a:tr h="553498">
                <a:tc>
                  <a:txBody>
                    <a:bodyPr/>
                    <a:lstStyle/>
                    <a:p>
                      <a:r>
                        <a:rPr lang="en-US" sz="2800" dirty="0"/>
                        <a:t>defend</a:t>
                      </a:r>
                      <a:r>
                        <a:rPr lang="ru-RU" sz="2800" dirty="0"/>
                        <a:t> </a:t>
                      </a:r>
                      <a:r>
                        <a:rPr lang="en-US" sz="2800" dirty="0"/>
                        <a:t>(from)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difend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защищать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277123022"/>
                  </a:ext>
                </a:extLst>
              </a:tr>
              <a:tr h="553498">
                <a:tc>
                  <a:txBody>
                    <a:bodyPr/>
                    <a:lstStyle/>
                    <a:p>
                      <a:r>
                        <a:rPr lang="en-US" sz="2800" dirty="0"/>
                        <a:t>enemy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enəmi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враг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940581888"/>
                  </a:ext>
                </a:extLst>
              </a:tr>
              <a:tr h="537484">
                <a:tc>
                  <a:txBody>
                    <a:bodyPr/>
                    <a:lstStyle/>
                    <a:p>
                      <a:r>
                        <a:rPr lang="en-US" sz="2800" dirty="0"/>
                        <a:t>fairly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feəli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 </a:t>
                      </a:r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довольно, достаточно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858476240"/>
                  </a:ext>
                </a:extLst>
              </a:tr>
              <a:tr h="537484">
                <a:tc>
                  <a:txBody>
                    <a:bodyPr/>
                    <a:lstStyle/>
                    <a:p>
                      <a:r>
                        <a:rPr lang="en-US" sz="2800" dirty="0"/>
                        <a:t>other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ʌðə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другой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37484">
                <a:tc>
                  <a:txBody>
                    <a:bodyPr/>
                    <a:lstStyle/>
                    <a:p>
                      <a:r>
                        <a:rPr lang="en-US" sz="2800" dirty="0"/>
                        <a:t>still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stil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всё ещё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25856721"/>
                  </a:ext>
                </a:extLst>
              </a:tr>
              <a:tr h="537484">
                <a:tc>
                  <a:txBody>
                    <a:bodyPr/>
                    <a:lstStyle/>
                    <a:p>
                      <a:r>
                        <a:rPr lang="en-US" sz="2800" dirty="0"/>
                        <a:t>by and by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постепенно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539921027"/>
                  </a:ext>
                </a:extLst>
              </a:tr>
              <a:tr h="537484">
                <a:tc>
                  <a:txBody>
                    <a:bodyPr/>
                    <a:lstStyle/>
                    <a:p>
                      <a:r>
                        <a:rPr lang="en-US" sz="2800" dirty="0"/>
                        <a:t>turn into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превратиться в 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97670116"/>
                  </a:ext>
                </a:extLst>
              </a:tr>
            </a:tbl>
          </a:graphicData>
        </a:graphic>
      </p:graphicFrame>
      <p:pic>
        <p:nvPicPr>
          <p:cNvPr id="3" name="011_05_0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116632"/>
            <a:ext cx="609600" cy="609600"/>
          </a:xfrm>
          <a:prstGeom prst="rect">
            <a:avLst/>
          </a:prstGeom>
        </p:spPr>
      </p:pic>
      <p:sp>
        <p:nvSpPr>
          <p:cNvPr id="5" name="Стрелка вправо 4">
            <a:hlinkClick r:id="rId5" action="ppaction://hlinksldjump"/>
          </p:cNvPr>
          <p:cNvSpPr/>
          <p:nvPr/>
        </p:nvSpPr>
        <p:spPr>
          <a:xfrm>
            <a:off x="7956376" y="6373368"/>
            <a:ext cx="936104" cy="36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rId6" action="ppaction://hlinksldjump"/>
          </p:cNvPr>
          <p:cNvSpPr/>
          <p:nvPr/>
        </p:nvSpPr>
        <p:spPr>
          <a:xfrm>
            <a:off x="251520" y="6399057"/>
            <a:ext cx="864096" cy="3463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87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519</Words>
  <Application>Microsoft Office PowerPoint</Application>
  <PresentationFormat>Экран (4:3)</PresentationFormat>
  <Paragraphs>104</Paragraphs>
  <Slides>17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This capital is special because it has got an ancient fortress which is situated in Red Square</vt:lpstr>
      <vt:lpstr>Friday, the 10th of September Class work Two Capitals: The Kremlin</vt:lpstr>
      <vt:lpstr>To do list:</vt:lpstr>
      <vt:lpstr>Презентация PowerPoint</vt:lpstr>
      <vt:lpstr>Listening</vt:lpstr>
      <vt:lpstr>Презентация PowerPoint</vt:lpstr>
      <vt:lpstr>High or tall?</vt:lpstr>
      <vt:lpstr>Презентация PowerPoint</vt:lpstr>
      <vt:lpstr>Say how you can describe our century</vt:lpstr>
      <vt:lpstr>Say what you are ready to defend</vt:lpstr>
      <vt:lpstr>Say what you can do very well or fairly well</vt:lpstr>
      <vt:lpstr>How It All Began  ex. 6, p.28</vt:lpstr>
      <vt:lpstr>How It All Began</vt:lpstr>
      <vt:lpstr>How It All Began</vt:lpstr>
      <vt:lpstr>Homework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14</cp:revision>
  <dcterms:created xsi:type="dcterms:W3CDTF">2022-09-25T17:22:43Z</dcterms:created>
  <dcterms:modified xsi:type="dcterms:W3CDTF">2022-09-27T17:51:24Z</dcterms:modified>
</cp:coreProperties>
</file>