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93" r:id="rId2"/>
    <p:sldId id="299" r:id="rId3"/>
    <p:sldId id="294" r:id="rId4"/>
    <p:sldId id="296" r:id="rId5"/>
    <p:sldId id="295" r:id="rId6"/>
    <p:sldId id="297" r:id="rId7"/>
    <p:sldId id="298" r:id="rId8"/>
    <p:sldId id="269" r:id="rId9"/>
    <p:sldId id="273" r:id="rId10"/>
    <p:sldId id="272" r:id="rId11"/>
    <p:sldId id="274" r:id="rId12"/>
    <p:sldId id="276" r:id="rId13"/>
    <p:sldId id="259" r:id="rId14"/>
    <p:sldId id="260" r:id="rId15"/>
    <p:sldId id="280" r:id="rId16"/>
    <p:sldId id="300" r:id="rId17"/>
    <p:sldId id="285" r:id="rId18"/>
    <p:sldId id="286" r:id="rId19"/>
    <p:sldId id="282" r:id="rId20"/>
    <p:sldId id="301" r:id="rId21"/>
    <p:sldId id="30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810" y="-34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81CE64-E48B-4127-A459-64BEF25CCCC6}" type="doc">
      <dgm:prSet loTypeId="urn:microsoft.com/office/officeart/2008/layout/CircularPictureCallout" loCatId="pictur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E54E812-65BE-4857-8D2D-9A60604BF35B}">
      <dgm:prSet custT="1"/>
      <dgm:spPr/>
      <dgm:t>
        <a:bodyPr/>
        <a:lstStyle/>
        <a:p>
          <a:r>
            <a:rPr lang="ru-RU" sz="9600" dirty="0" smtClean="0">
              <a:solidFill>
                <a:srgbClr val="FF0000"/>
              </a:solidFill>
            </a:rPr>
            <a:t>итоги</a:t>
          </a:r>
          <a:endParaRPr lang="ru-RU" sz="9600" dirty="0">
            <a:solidFill>
              <a:srgbClr val="FF0000"/>
            </a:solidFill>
          </a:endParaRPr>
        </a:p>
      </dgm:t>
    </dgm:pt>
    <dgm:pt modelId="{344E725D-75B6-4ECE-8E5A-18EF86A85A94}" type="parTrans" cxnId="{0877C41A-7D0C-47C4-9CBC-9778E19C9C95}">
      <dgm:prSet/>
      <dgm:spPr/>
      <dgm:t>
        <a:bodyPr/>
        <a:lstStyle/>
        <a:p>
          <a:endParaRPr lang="ru-RU"/>
        </a:p>
      </dgm:t>
    </dgm:pt>
    <dgm:pt modelId="{7CA8CA33-B064-4438-800C-A66AE0B1DDB7}" type="sibTrans" cxnId="{0877C41A-7D0C-47C4-9CBC-9778E19C9C95}">
      <dgm:prSet/>
      <dgm:spPr/>
      <dgm:t>
        <a:bodyPr/>
        <a:lstStyle/>
        <a:p>
          <a:endParaRPr lang="ru-RU"/>
        </a:p>
      </dgm:t>
    </dgm:pt>
    <dgm:pt modelId="{642C96F1-0E3D-4D43-B653-DAA8D702490E}">
      <dgm:prSet phldrT="[Текст]"/>
      <dgm:spPr/>
      <dgm:t>
        <a:bodyPr/>
        <a:lstStyle/>
        <a:p>
          <a:pPr algn="ctr"/>
          <a:r>
            <a:rPr lang="ru-RU" b="0" cap="none" spc="0" dirty="0" smtClean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rPr>
            <a:t>Ликвидация военной угрозы с Востока</a:t>
          </a:r>
          <a:endParaRPr lang="ru-RU" b="0" cap="none" spc="0" dirty="0">
            <a:ln w="0"/>
            <a:solidFill>
              <a:schemeClr val="tx1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</a:endParaRPr>
        </a:p>
      </dgm:t>
    </dgm:pt>
    <dgm:pt modelId="{8DC5DD6C-730A-4EA6-8BB9-F3A06DA3E168}" type="parTrans" cxnId="{EDC8521E-DA32-4CA9-A5AA-873D12E45E56}">
      <dgm:prSet/>
      <dgm:spPr/>
      <dgm:t>
        <a:bodyPr/>
        <a:lstStyle/>
        <a:p>
          <a:endParaRPr lang="ru-RU"/>
        </a:p>
      </dgm:t>
    </dgm:pt>
    <dgm:pt modelId="{DE406555-4C62-43E2-B970-B203816C8198}" type="sibTrans" cxnId="{EDC8521E-DA32-4CA9-A5AA-873D12E45E56}">
      <dgm:prSet/>
      <dgm:spPr/>
      <dgm:t>
        <a:bodyPr/>
        <a:lstStyle/>
        <a:p>
          <a:endParaRPr lang="ru-RU"/>
        </a:p>
      </dgm:t>
    </dgm:pt>
    <dgm:pt modelId="{FA611CCA-01C7-48FD-86A4-D9E1B6B32AAB}">
      <dgm:prSet phldrT="[Текст]"/>
      <dgm:spPr/>
      <dgm:t>
        <a:bodyPr/>
        <a:lstStyle/>
        <a:p>
          <a:pPr algn="ctr"/>
          <a:r>
            <a:rPr lang="ru-RU" b="0" cap="none" spc="0" dirty="0" smtClean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rPr>
            <a:t>Покорение сибирских земель и народов</a:t>
          </a:r>
          <a:endParaRPr lang="ru-RU" b="0" cap="none" spc="0" dirty="0">
            <a:ln w="0"/>
            <a:solidFill>
              <a:schemeClr val="tx1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</a:endParaRPr>
        </a:p>
      </dgm:t>
    </dgm:pt>
    <dgm:pt modelId="{40D720BF-7C86-4C2F-8A44-6F7040EEC9DC}" type="parTrans" cxnId="{0C15C5C4-A049-4DD4-844B-6E106066E1A5}">
      <dgm:prSet/>
      <dgm:spPr/>
      <dgm:t>
        <a:bodyPr/>
        <a:lstStyle/>
        <a:p>
          <a:endParaRPr lang="ru-RU"/>
        </a:p>
      </dgm:t>
    </dgm:pt>
    <dgm:pt modelId="{5E2678BD-3450-4F3E-9E07-E1E8E9D63F6F}" type="sibTrans" cxnId="{0C15C5C4-A049-4DD4-844B-6E106066E1A5}">
      <dgm:prSet/>
      <dgm:spPr/>
      <dgm:t>
        <a:bodyPr/>
        <a:lstStyle/>
        <a:p>
          <a:endParaRPr lang="ru-RU"/>
        </a:p>
      </dgm:t>
    </dgm:pt>
    <dgm:pt modelId="{33DE73F3-6713-47A3-BF66-68F4FC983DF8}">
      <dgm:prSet phldrT="[Текст]"/>
      <dgm:spPr/>
      <dgm:t>
        <a:bodyPr/>
        <a:lstStyle/>
        <a:p>
          <a:pPr algn="ctr"/>
          <a:r>
            <a:rPr lang="ru-RU" b="0" cap="none" spc="0" dirty="0" smtClean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rPr>
            <a:t>Возникли новые города (Тюмень, Тобольск)</a:t>
          </a:r>
          <a:endParaRPr lang="ru-RU" b="0" cap="none" spc="0" dirty="0">
            <a:ln w="0"/>
            <a:solidFill>
              <a:schemeClr val="tx1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</a:endParaRPr>
        </a:p>
      </dgm:t>
    </dgm:pt>
    <dgm:pt modelId="{6E74E89D-3F4B-4B5C-886E-BC229CF15E9F}" type="parTrans" cxnId="{49F513FC-7940-4DED-A748-529787DCF338}">
      <dgm:prSet/>
      <dgm:spPr/>
      <dgm:t>
        <a:bodyPr/>
        <a:lstStyle/>
        <a:p>
          <a:endParaRPr lang="ru-RU"/>
        </a:p>
      </dgm:t>
    </dgm:pt>
    <dgm:pt modelId="{68C2A9EA-DDFF-433F-B4ED-9C41AF45328C}" type="sibTrans" cxnId="{49F513FC-7940-4DED-A748-529787DCF338}">
      <dgm:prSet/>
      <dgm:spPr/>
      <dgm:t>
        <a:bodyPr/>
        <a:lstStyle/>
        <a:p>
          <a:endParaRPr lang="ru-RU"/>
        </a:p>
      </dgm:t>
    </dgm:pt>
    <dgm:pt modelId="{689DA3C2-3160-426D-85B5-241ACC2CA78F}" type="pres">
      <dgm:prSet presAssocID="{EA81CE64-E48B-4127-A459-64BEF25CCCC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EBE933E3-A1B2-4E2E-8E27-DEBABC9AE479}" type="pres">
      <dgm:prSet presAssocID="{EA81CE64-E48B-4127-A459-64BEF25CCCC6}" presName="Name1" presStyleCnt="0"/>
      <dgm:spPr/>
      <dgm:t>
        <a:bodyPr/>
        <a:lstStyle/>
        <a:p>
          <a:endParaRPr lang="ru-RU"/>
        </a:p>
      </dgm:t>
    </dgm:pt>
    <dgm:pt modelId="{C132C90F-095F-461A-801A-48F1BB9258F0}" type="pres">
      <dgm:prSet presAssocID="{7CA8CA33-B064-4438-800C-A66AE0B1DDB7}" presName="picture_1" presStyleCnt="0"/>
      <dgm:spPr/>
      <dgm:t>
        <a:bodyPr/>
        <a:lstStyle/>
        <a:p>
          <a:endParaRPr lang="ru-RU"/>
        </a:p>
      </dgm:t>
    </dgm:pt>
    <dgm:pt modelId="{3ADF6C4C-E9C7-4E46-9B1C-383C9DC2A087}" type="pres">
      <dgm:prSet presAssocID="{7CA8CA33-B064-4438-800C-A66AE0B1DDB7}" presName="pictureRepeatNode" presStyleLbl="alignImgPlace1" presStyleIdx="0" presStyleCnt="4" custLinFactNeighborX="-934" custLinFactNeighborY="448"/>
      <dgm:spPr/>
      <dgm:t>
        <a:bodyPr/>
        <a:lstStyle/>
        <a:p>
          <a:endParaRPr lang="ru-RU"/>
        </a:p>
      </dgm:t>
    </dgm:pt>
    <dgm:pt modelId="{0FBE4293-D660-4CF0-9894-368A4292AECF}" type="pres">
      <dgm:prSet presAssocID="{8E54E812-65BE-4857-8D2D-9A60604BF35B}" presName="text_1" presStyleLbl="node1" presStyleIdx="0" presStyleCnt="0" custScaleX="140504" custLinFactNeighborX="-3090" custLinFactNeighborY="-688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70F314-731F-4AF4-BB0D-0DE92DA13079}" type="pres">
      <dgm:prSet presAssocID="{DE406555-4C62-43E2-B970-B203816C8198}" presName="picture_2" presStyleCnt="0"/>
      <dgm:spPr/>
      <dgm:t>
        <a:bodyPr/>
        <a:lstStyle/>
        <a:p>
          <a:endParaRPr lang="ru-RU"/>
        </a:p>
      </dgm:t>
    </dgm:pt>
    <dgm:pt modelId="{190CB3ED-69AD-4864-84FE-B3F68C509D80}" type="pres">
      <dgm:prSet presAssocID="{DE406555-4C62-43E2-B970-B203816C8198}" presName="pictureRepeatNode" presStyleLbl="alignImgPlace1" presStyleIdx="1" presStyleCnt="4" custScaleX="172604" custScaleY="120246" custLinFactNeighborX="4212" custLinFactNeighborY="3235"/>
      <dgm:spPr/>
      <dgm:t>
        <a:bodyPr/>
        <a:lstStyle/>
        <a:p>
          <a:endParaRPr lang="ru-RU"/>
        </a:p>
      </dgm:t>
    </dgm:pt>
    <dgm:pt modelId="{3246E8B4-5D66-4D0D-8222-330AAF6BB493}" type="pres">
      <dgm:prSet presAssocID="{642C96F1-0E3D-4D43-B653-DAA8D702490E}" presName="line_2" presStyleLbl="parChTrans1D1" presStyleIdx="0" presStyleCnt="3"/>
      <dgm:spPr/>
      <dgm:t>
        <a:bodyPr/>
        <a:lstStyle/>
        <a:p>
          <a:endParaRPr lang="ru-RU"/>
        </a:p>
      </dgm:t>
    </dgm:pt>
    <dgm:pt modelId="{7F184A93-998E-4CE2-A153-B082E0A40E2A}" type="pres">
      <dgm:prSet presAssocID="{642C96F1-0E3D-4D43-B653-DAA8D702490E}" presName="textparent_2" presStyleLbl="node1" presStyleIdx="0" presStyleCnt="0"/>
      <dgm:spPr/>
      <dgm:t>
        <a:bodyPr/>
        <a:lstStyle/>
        <a:p>
          <a:endParaRPr lang="ru-RU"/>
        </a:p>
      </dgm:t>
    </dgm:pt>
    <dgm:pt modelId="{341C8733-55B2-4F78-B5C1-0418E80E6E2D}" type="pres">
      <dgm:prSet presAssocID="{642C96F1-0E3D-4D43-B653-DAA8D702490E}" presName="text_2" presStyleLbl="revTx" presStyleIdx="0" presStyleCnt="3" custLinFactNeighborX="-95021" custLinFactNeighborY="19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38DB83-7241-45AF-8361-F5189A6D87B3}" type="pres">
      <dgm:prSet presAssocID="{5E2678BD-3450-4F3E-9E07-E1E8E9D63F6F}" presName="picture_3" presStyleCnt="0"/>
      <dgm:spPr/>
      <dgm:t>
        <a:bodyPr/>
        <a:lstStyle/>
        <a:p>
          <a:endParaRPr lang="ru-RU"/>
        </a:p>
      </dgm:t>
    </dgm:pt>
    <dgm:pt modelId="{BA95758C-1BC9-49A6-8C7E-4EB6BB891B90}" type="pres">
      <dgm:prSet presAssocID="{5E2678BD-3450-4F3E-9E07-E1E8E9D63F6F}" presName="pictureRepeatNode" presStyleLbl="alignImgPlace1" presStyleIdx="2" presStyleCnt="4" custScaleX="155701" custScaleY="108370"/>
      <dgm:spPr/>
      <dgm:t>
        <a:bodyPr/>
        <a:lstStyle/>
        <a:p>
          <a:endParaRPr lang="ru-RU"/>
        </a:p>
      </dgm:t>
    </dgm:pt>
    <dgm:pt modelId="{0464567A-E823-43EA-9F7C-76C825AFFA90}" type="pres">
      <dgm:prSet presAssocID="{FA611CCA-01C7-48FD-86A4-D9E1B6B32AAB}" presName="line_3" presStyleLbl="parChTrans1D1" presStyleIdx="1" presStyleCnt="3"/>
      <dgm:spPr/>
      <dgm:t>
        <a:bodyPr/>
        <a:lstStyle/>
        <a:p>
          <a:endParaRPr lang="ru-RU"/>
        </a:p>
      </dgm:t>
    </dgm:pt>
    <dgm:pt modelId="{A081FBF6-82FA-4887-B47D-90D577D0AE0E}" type="pres">
      <dgm:prSet presAssocID="{FA611CCA-01C7-48FD-86A4-D9E1B6B32AAB}" presName="textparent_3" presStyleLbl="node1" presStyleIdx="0" presStyleCnt="0"/>
      <dgm:spPr/>
      <dgm:t>
        <a:bodyPr/>
        <a:lstStyle/>
        <a:p>
          <a:endParaRPr lang="ru-RU"/>
        </a:p>
      </dgm:t>
    </dgm:pt>
    <dgm:pt modelId="{BA237767-07CE-4EC9-8127-EB62A047E6EA}" type="pres">
      <dgm:prSet presAssocID="{FA611CCA-01C7-48FD-86A4-D9E1B6B32AAB}" presName="text_3" presStyleLbl="revTx" presStyleIdx="1" presStyleCnt="3" custScaleY="105085" custLinFactNeighborX="-95553" custLinFactNeighborY="-17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3EC152-851E-4D6E-89EC-AC6784B636B3}" type="pres">
      <dgm:prSet presAssocID="{68C2A9EA-DDFF-433F-B4ED-9C41AF45328C}" presName="picture_4" presStyleCnt="0"/>
      <dgm:spPr/>
      <dgm:t>
        <a:bodyPr/>
        <a:lstStyle/>
        <a:p>
          <a:endParaRPr lang="ru-RU"/>
        </a:p>
      </dgm:t>
    </dgm:pt>
    <dgm:pt modelId="{375A206E-AC50-4385-9164-9A332E666EBE}" type="pres">
      <dgm:prSet presAssocID="{68C2A9EA-DDFF-433F-B4ED-9C41AF45328C}" presName="pictureRepeatNode" presStyleLbl="alignImgPlace1" presStyleIdx="3" presStyleCnt="4" custScaleX="169130" custScaleY="116987" custLinFactNeighborX="2605" custLinFactNeighborY="-1737"/>
      <dgm:spPr/>
      <dgm:t>
        <a:bodyPr/>
        <a:lstStyle/>
        <a:p>
          <a:endParaRPr lang="ru-RU"/>
        </a:p>
      </dgm:t>
    </dgm:pt>
    <dgm:pt modelId="{6F7F4E14-210C-437B-AF7A-2419A8A881CD}" type="pres">
      <dgm:prSet presAssocID="{33DE73F3-6713-47A3-BF66-68F4FC983DF8}" presName="line_4" presStyleLbl="parChTrans1D1" presStyleIdx="2" presStyleCnt="3"/>
      <dgm:spPr/>
      <dgm:t>
        <a:bodyPr/>
        <a:lstStyle/>
        <a:p>
          <a:endParaRPr lang="ru-RU"/>
        </a:p>
      </dgm:t>
    </dgm:pt>
    <dgm:pt modelId="{CD267074-04D8-4065-B988-FA2F71C68FEA}" type="pres">
      <dgm:prSet presAssocID="{33DE73F3-6713-47A3-BF66-68F4FC983DF8}" presName="textparent_4" presStyleLbl="node1" presStyleIdx="0" presStyleCnt="0"/>
      <dgm:spPr/>
      <dgm:t>
        <a:bodyPr/>
        <a:lstStyle/>
        <a:p>
          <a:endParaRPr lang="ru-RU"/>
        </a:p>
      </dgm:t>
    </dgm:pt>
    <dgm:pt modelId="{95D01CDC-DE12-424D-A76E-8991584CC39B}" type="pres">
      <dgm:prSet presAssocID="{33DE73F3-6713-47A3-BF66-68F4FC983DF8}" presName="text_4" presStyleLbl="revTx" presStyleIdx="2" presStyleCnt="3" custLinFactNeighborX="-96386" custLinFactNeighborY="-8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77C41A-7D0C-47C4-9CBC-9778E19C9C95}" srcId="{EA81CE64-E48B-4127-A459-64BEF25CCCC6}" destId="{8E54E812-65BE-4857-8D2D-9A60604BF35B}" srcOrd="0" destOrd="0" parTransId="{344E725D-75B6-4ECE-8E5A-18EF86A85A94}" sibTransId="{7CA8CA33-B064-4438-800C-A66AE0B1DDB7}"/>
    <dgm:cxn modelId="{0C15C5C4-A049-4DD4-844B-6E106066E1A5}" srcId="{EA81CE64-E48B-4127-A459-64BEF25CCCC6}" destId="{FA611CCA-01C7-48FD-86A4-D9E1B6B32AAB}" srcOrd="2" destOrd="0" parTransId="{40D720BF-7C86-4C2F-8A44-6F7040EEC9DC}" sibTransId="{5E2678BD-3450-4F3E-9E07-E1E8E9D63F6F}"/>
    <dgm:cxn modelId="{CD9E35D8-AFB4-400A-B833-22F48CB81B2B}" type="presOf" srcId="{EA81CE64-E48B-4127-A459-64BEF25CCCC6}" destId="{689DA3C2-3160-426D-85B5-241ACC2CA78F}" srcOrd="0" destOrd="0" presId="urn:microsoft.com/office/officeart/2008/layout/CircularPictureCallout"/>
    <dgm:cxn modelId="{E3196C02-826F-493B-A12B-0EB6CA9B8D25}" type="presOf" srcId="{33DE73F3-6713-47A3-BF66-68F4FC983DF8}" destId="{95D01CDC-DE12-424D-A76E-8991584CC39B}" srcOrd="0" destOrd="0" presId="urn:microsoft.com/office/officeart/2008/layout/CircularPictureCallout"/>
    <dgm:cxn modelId="{B5A5A431-46BC-4779-AA16-2817D54DE043}" type="presOf" srcId="{7CA8CA33-B064-4438-800C-A66AE0B1DDB7}" destId="{3ADF6C4C-E9C7-4E46-9B1C-383C9DC2A087}" srcOrd="0" destOrd="0" presId="urn:microsoft.com/office/officeart/2008/layout/CircularPictureCallout"/>
    <dgm:cxn modelId="{34F3B1EC-1C2D-4240-BAC1-CFEF2306FFE6}" type="presOf" srcId="{FA611CCA-01C7-48FD-86A4-D9E1B6B32AAB}" destId="{BA237767-07CE-4EC9-8127-EB62A047E6EA}" srcOrd="0" destOrd="0" presId="urn:microsoft.com/office/officeart/2008/layout/CircularPictureCallout"/>
    <dgm:cxn modelId="{49F513FC-7940-4DED-A748-529787DCF338}" srcId="{EA81CE64-E48B-4127-A459-64BEF25CCCC6}" destId="{33DE73F3-6713-47A3-BF66-68F4FC983DF8}" srcOrd="3" destOrd="0" parTransId="{6E74E89D-3F4B-4B5C-886E-BC229CF15E9F}" sibTransId="{68C2A9EA-DDFF-433F-B4ED-9C41AF45328C}"/>
    <dgm:cxn modelId="{5B6F10C6-BE02-4DBD-B55F-8B437FE17895}" type="presOf" srcId="{8E54E812-65BE-4857-8D2D-9A60604BF35B}" destId="{0FBE4293-D660-4CF0-9894-368A4292AECF}" srcOrd="0" destOrd="0" presId="urn:microsoft.com/office/officeart/2008/layout/CircularPictureCallout"/>
    <dgm:cxn modelId="{257DDCCE-40C3-492E-AF46-2A75F5DC7B3E}" type="presOf" srcId="{5E2678BD-3450-4F3E-9E07-E1E8E9D63F6F}" destId="{BA95758C-1BC9-49A6-8C7E-4EB6BB891B90}" srcOrd="0" destOrd="0" presId="urn:microsoft.com/office/officeart/2008/layout/CircularPictureCallout"/>
    <dgm:cxn modelId="{EDC8521E-DA32-4CA9-A5AA-873D12E45E56}" srcId="{EA81CE64-E48B-4127-A459-64BEF25CCCC6}" destId="{642C96F1-0E3D-4D43-B653-DAA8D702490E}" srcOrd="1" destOrd="0" parTransId="{8DC5DD6C-730A-4EA6-8BB9-F3A06DA3E168}" sibTransId="{DE406555-4C62-43E2-B970-B203816C8198}"/>
    <dgm:cxn modelId="{9A7B1D81-7A58-48E2-84EC-8B23D768BA04}" type="presOf" srcId="{DE406555-4C62-43E2-B970-B203816C8198}" destId="{190CB3ED-69AD-4864-84FE-B3F68C509D80}" srcOrd="0" destOrd="0" presId="urn:microsoft.com/office/officeart/2008/layout/CircularPictureCallout"/>
    <dgm:cxn modelId="{00517A70-8F01-43BF-BB40-94AD7BDEFD69}" type="presOf" srcId="{68C2A9EA-DDFF-433F-B4ED-9C41AF45328C}" destId="{375A206E-AC50-4385-9164-9A332E666EBE}" srcOrd="0" destOrd="0" presId="urn:microsoft.com/office/officeart/2008/layout/CircularPictureCallout"/>
    <dgm:cxn modelId="{5CC43536-D0B7-47B5-9873-5A4E6653E47D}" type="presOf" srcId="{642C96F1-0E3D-4D43-B653-DAA8D702490E}" destId="{341C8733-55B2-4F78-B5C1-0418E80E6E2D}" srcOrd="0" destOrd="0" presId="urn:microsoft.com/office/officeart/2008/layout/CircularPictureCallout"/>
    <dgm:cxn modelId="{8C135D7C-9477-4158-82A0-CB139530C481}" type="presParOf" srcId="{689DA3C2-3160-426D-85B5-241ACC2CA78F}" destId="{EBE933E3-A1B2-4E2E-8E27-DEBABC9AE479}" srcOrd="0" destOrd="0" presId="urn:microsoft.com/office/officeart/2008/layout/CircularPictureCallout"/>
    <dgm:cxn modelId="{CE56EDFC-4DD0-4E77-A595-0E8A6C5BAC5C}" type="presParOf" srcId="{EBE933E3-A1B2-4E2E-8E27-DEBABC9AE479}" destId="{C132C90F-095F-461A-801A-48F1BB9258F0}" srcOrd="0" destOrd="0" presId="urn:microsoft.com/office/officeart/2008/layout/CircularPictureCallout"/>
    <dgm:cxn modelId="{1ED5CF98-59B1-4ED1-9281-406FE13A9FD4}" type="presParOf" srcId="{C132C90F-095F-461A-801A-48F1BB9258F0}" destId="{3ADF6C4C-E9C7-4E46-9B1C-383C9DC2A087}" srcOrd="0" destOrd="0" presId="urn:microsoft.com/office/officeart/2008/layout/CircularPictureCallout"/>
    <dgm:cxn modelId="{AA46F5B2-4464-4221-A27F-60E4152DE853}" type="presParOf" srcId="{EBE933E3-A1B2-4E2E-8E27-DEBABC9AE479}" destId="{0FBE4293-D660-4CF0-9894-368A4292AECF}" srcOrd="1" destOrd="0" presId="urn:microsoft.com/office/officeart/2008/layout/CircularPictureCallout"/>
    <dgm:cxn modelId="{63EB4A51-1519-450C-83FC-927D108E54A0}" type="presParOf" srcId="{EBE933E3-A1B2-4E2E-8E27-DEBABC9AE479}" destId="{6070F314-731F-4AF4-BB0D-0DE92DA13079}" srcOrd="2" destOrd="0" presId="urn:microsoft.com/office/officeart/2008/layout/CircularPictureCallout"/>
    <dgm:cxn modelId="{1ACFAC8D-A722-4663-9C06-9F3869323CB2}" type="presParOf" srcId="{6070F314-731F-4AF4-BB0D-0DE92DA13079}" destId="{190CB3ED-69AD-4864-84FE-B3F68C509D80}" srcOrd="0" destOrd="0" presId="urn:microsoft.com/office/officeart/2008/layout/CircularPictureCallout"/>
    <dgm:cxn modelId="{33952A6A-3CAE-40AD-A964-425D85AC1C38}" type="presParOf" srcId="{EBE933E3-A1B2-4E2E-8E27-DEBABC9AE479}" destId="{3246E8B4-5D66-4D0D-8222-330AAF6BB493}" srcOrd="3" destOrd="0" presId="urn:microsoft.com/office/officeart/2008/layout/CircularPictureCallout"/>
    <dgm:cxn modelId="{6B76ECFA-4F7D-4C7A-B9DA-1E5DD42A2BDE}" type="presParOf" srcId="{EBE933E3-A1B2-4E2E-8E27-DEBABC9AE479}" destId="{7F184A93-998E-4CE2-A153-B082E0A40E2A}" srcOrd="4" destOrd="0" presId="urn:microsoft.com/office/officeart/2008/layout/CircularPictureCallout"/>
    <dgm:cxn modelId="{15E78BE3-B146-4869-8863-D515AA52459F}" type="presParOf" srcId="{7F184A93-998E-4CE2-A153-B082E0A40E2A}" destId="{341C8733-55B2-4F78-B5C1-0418E80E6E2D}" srcOrd="0" destOrd="0" presId="urn:microsoft.com/office/officeart/2008/layout/CircularPictureCallout"/>
    <dgm:cxn modelId="{197FD045-1426-4666-A455-0FF5A06684B1}" type="presParOf" srcId="{EBE933E3-A1B2-4E2E-8E27-DEBABC9AE479}" destId="{3438DB83-7241-45AF-8361-F5189A6D87B3}" srcOrd="5" destOrd="0" presId="urn:microsoft.com/office/officeart/2008/layout/CircularPictureCallout"/>
    <dgm:cxn modelId="{378D2B24-2AB7-44A4-B9C6-11938F233F6E}" type="presParOf" srcId="{3438DB83-7241-45AF-8361-F5189A6D87B3}" destId="{BA95758C-1BC9-49A6-8C7E-4EB6BB891B90}" srcOrd="0" destOrd="0" presId="urn:microsoft.com/office/officeart/2008/layout/CircularPictureCallout"/>
    <dgm:cxn modelId="{5C73CE39-7D9F-4579-B204-83AAF236B9D1}" type="presParOf" srcId="{EBE933E3-A1B2-4E2E-8E27-DEBABC9AE479}" destId="{0464567A-E823-43EA-9F7C-76C825AFFA90}" srcOrd="6" destOrd="0" presId="urn:microsoft.com/office/officeart/2008/layout/CircularPictureCallout"/>
    <dgm:cxn modelId="{B25AFB75-E443-4B9B-8CDC-E066061D269A}" type="presParOf" srcId="{EBE933E3-A1B2-4E2E-8E27-DEBABC9AE479}" destId="{A081FBF6-82FA-4887-B47D-90D577D0AE0E}" srcOrd="7" destOrd="0" presId="urn:microsoft.com/office/officeart/2008/layout/CircularPictureCallout"/>
    <dgm:cxn modelId="{5B21A0D1-AF13-4595-98A1-A85050832C3A}" type="presParOf" srcId="{A081FBF6-82FA-4887-B47D-90D577D0AE0E}" destId="{BA237767-07CE-4EC9-8127-EB62A047E6EA}" srcOrd="0" destOrd="0" presId="urn:microsoft.com/office/officeart/2008/layout/CircularPictureCallout"/>
    <dgm:cxn modelId="{0B38413A-6E32-4073-A2F1-5F759470643B}" type="presParOf" srcId="{EBE933E3-A1B2-4E2E-8E27-DEBABC9AE479}" destId="{063EC152-851E-4D6E-89EC-AC6784B636B3}" srcOrd="8" destOrd="0" presId="urn:microsoft.com/office/officeart/2008/layout/CircularPictureCallout"/>
    <dgm:cxn modelId="{A6BFFC8A-7374-42D7-8E36-BE5E1100EB07}" type="presParOf" srcId="{063EC152-851E-4D6E-89EC-AC6784B636B3}" destId="{375A206E-AC50-4385-9164-9A332E666EBE}" srcOrd="0" destOrd="0" presId="urn:microsoft.com/office/officeart/2008/layout/CircularPictureCallout"/>
    <dgm:cxn modelId="{D0BB400E-71D0-4E1D-A03F-9B3F5A24A356}" type="presParOf" srcId="{EBE933E3-A1B2-4E2E-8E27-DEBABC9AE479}" destId="{6F7F4E14-210C-437B-AF7A-2419A8A881CD}" srcOrd="9" destOrd="0" presId="urn:microsoft.com/office/officeart/2008/layout/CircularPictureCallout"/>
    <dgm:cxn modelId="{57EE2770-1A53-4E4E-8B3A-E3AFE1B0BEF5}" type="presParOf" srcId="{EBE933E3-A1B2-4E2E-8E27-DEBABC9AE479}" destId="{CD267074-04D8-4065-B988-FA2F71C68FEA}" srcOrd="10" destOrd="0" presId="urn:microsoft.com/office/officeart/2008/layout/CircularPictureCallout"/>
    <dgm:cxn modelId="{D2C7E93A-BF0C-4268-8AAB-E8409BE34FE5}" type="presParOf" srcId="{CD267074-04D8-4065-B988-FA2F71C68FEA}" destId="{95D01CDC-DE12-424D-A76E-8991584CC39B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7F4E14-210C-437B-AF7A-2419A8A881CD}">
      <dsp:nvSpPr>
        <dsp:cNvPr id="0" name=""/>
        <dsp:cNvSpPr/>
      </dsp:nvSpPr>
      <dsp:spPr>
        <a:xfrm>
          <a:off x="2148652" y="4617019"/>
          <a:ext cx="4272912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64567A-E823-43EA-9F7C-76C825AFFA90}">
      <dsp:nvSpPr>
        <dsp:cNvPr id="0" name=""/>
        <dsp:cNvSpPr/>
      </dsp:nvSpPr>
      <dsp:spPr>
        <a:xfrm>
          <a:off x="2148652" y="3127458"/>
          <a:ext cx="3660064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46E8B4-5D66-4D0D-8222-330AAF6BB493}">
      <dsp:nvSpPr>
        <dsp:cNvPr id="0" name=""/>
        <dsp:cNvSpPr/>
      </dsp:nvSpPr>
      <dsp:spPr>
        <a:xfrm>
          <a:off x="2148652" y="1637897"/>
          <a:ext cx="4272912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DF6C4C-E9C7-4E46-9B1C-383C9DC2A087}">
      <dsp:nvSpPr>
        <dsp:cNvPr id="0" name=""/>
        <dsp:cNvSpPr/>
      </dsp:nvSpPr>
      <dsp:spPr>
        <a:xfrm>
          <a:off x="0" y="1018580"/>
          <a:ext cx="4255889" cy="4255889"/>
        </a:xfrm>
        <a:prstGeom prst="ellipse">
          <a:avLst/>
        </a:prstGeom>
        <a:gradFill rotWithShape="0">
          <a:gsLst>
            <a:gs pos="0">
              <a:schemeClr val="accent1">
                <a:tint val="5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tint val="5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tint val="5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tint val="5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tint val="5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tint val="5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0FBE4293-D660-4CF0-9894-368A4292AECF}">
      <dsp:nvSpPr>
        <dsp:cNvPr id="0" name=""/>
        <dsp:cNvSpPr/>
      </dsp:nvSpPr>
      <dsp:spPr>
        <a:xfrm>
          <a:off x="150985" y="2291855"/>
          <a:ext cx="3827004" cy="1404443"/>
        </a:xfrm>
        <a:prstGeom prst="rect">
          <a:avLst/>
        </a:prstGeom>
        <a:noFill/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4267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600" kern="1200" dirty="0" smtClean="0">
              <a:solidFill>
                <a:srgbClr val="FF0000"/>
              </a:solidFill>
            </a:rPr>
            <a:t>итоги</a:t>
          </a:r>
          <a:endParaRPr lang="ru-RU" sz="9600" kern="1200" dirty="0">
            <a:solidFill>
              <a:srgbClr val="FF0000"/>
            </a:solidFill>
          </a:endParaRPr>
        </a:p>
      </dsp:txBody>
      <dsp:txXfrm>
        <a:off x="150985" y="2291855"/>
        <a:ext cx="3827004" cy="1404443"/>
      </dsp:txXfrm>
    </dsp:sp>
    <dsp:sp modelId="{190CB3ED-69AD-4864-84FE-B3F68C509D80}">
      <dsp:nvSpPr>
        <dsp:cNvPr id="0" name=""/>
        <dsp:cNvSpPr/>
      </dsp:nvSpPr>
      <dsp:spPr>
        <a:xfrm>
          <a:off x="5373466" y="911570"/>
          <a:ext cx="2203750" cy="1535260"/>
        </a:xfrm>
        <a:prstGeom prst="ellipse">
          <a:avLst/>
        </a:prstGeom>
        <a:gradFill rotWithShape="0">
          <a:gsLst>
            <a:gs pos="0">
              <a:schemeClr val="accent1">
                <a:tint val="5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tint val="5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tint val="5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tint val="5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tint val="5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tint val="5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341C8733-55B2-4F78-B5C1-0418E80E6E2D}">
      <dsp:nvSpPr>
        <dsp:cNvPr id="0" name=""/>
        <dsp:cNvSpPr/>
      </dsp:nvSpPr>
      <dsp:spPr>
        <a:xfrm>
          <a:off x="5700081" y="1024806"/>
          <a:ext cx="1431122" cy="1276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0" rIns="7239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kern="1200" cap="none" spc="0" dirty="0" smtClean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rPr>
            <a:t>Ликвидация военной угрозы с Востока</a:t>
          </a:r>
          <a:endParaRPr lang="ru-RU" sz="1900" b="0" kern="1200" cap="none" spc="0" dirty="0">
            <a:ln w="0"/>
            <a:solidFill>
              <a:schemeClr val="tx1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</a:endParaRPr>
        </a:p>
      </dsp:txBody>
      <dsp:txXfrm>
        <a:off x="5700081" y="1024806"/>
        <a:ext cx="1431122" cy="1276766"/>
      </dsp:txXfrm>
    </dsp:sp>
    <dsp:sp modelId="{BA95758C-1BC9-49A6-8C7E-4EB6BB891B90}">
      <dsp:nvSpPr>
        <dsp:cNvPr id="0" name=""/>
        <dsp:cNvSpPr/>
      </dsp:nvSpPr>
      <dsp:spPr>
        <a:xfrm>
          <a:off x="4814747" y="2435642"/>
          <a:ext cx="1987938" cy="1383632"/>
        </a:xfrm>
        <a:prstGeom prst="ellipse">
          <a:avLst/>
        </a:prstGeom>
        <a:gradFill rotWithShape="0">
          <a:gsLst>
            <a:gs pos="0">
              <a:schemeClr val="accent1">
                <a:tint val="5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tint val="5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tint val="5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tint val="5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tint val="5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tint val="5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BA237767-07CE-4EC9-8127-EB62A047E6EA}">
      <dsp:nvSpPr>
        <dsp:cNvPr id="0" name=""/>
        <dsp:cNvSpPr/>
      </dsp:nvSpPr>
      <dsp:spPr>
        <a:xfrm>
          <a:off x="5183013" y="2434435"/>
          <a:ext cx="1322916" cy="13416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0" rIns="7239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kern="1200" cap="none" spc="0" dirty="0" smtClean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rPr>
            <a:t>Покорение сибирских земель и народов</a:t>
          </a:r>
          <a:endParaRPr lang="ru-RU" sz="1900" b="0" kern="1200" cap="none" spc="0" dirty="0">
            <a:ln w="0"/>
            <a:solidFill>
              <a:schemeClr val="tx1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</a:endParaRPr>
        </a:p>
      </dsp:txBody>
      <dsp:txXfrm>
        <a:off x="5183013" y="2434435"/>
        <a:ext cx="1322916" cy="1341690"/>
      </dsp:txXfrm>
    </dsp:sp>
    <dsp:sp modelId="{375A206E-AC50-4385-9164-9A332E666EBE}">
      <dsp:nvSpPr>
        <dsp:cNvPr id="0" name=""/>
        <dsp:cNvSpPr/>
      </dsp:nvSpPr>
      <dsp:spPr>
        <a:xfrm>
          <a:off x="5375126" y="3848016"/>
          <a:ext cx="2159395" cy="1493651"/>
        </a:xfrm>
        <a:prstGeom prst="ellipse">
          <a:avLst/>
        </a:prstGeom>
        <a:gradFill rotWithShape="0">
          <a:gsLst>
            <a:gs pos="0">
              <a:schemeClr val="accent1">
                <a:tint val="5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tint val="5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tint val="5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tint val="5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tint val="5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tint val="5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95D01CDC-DE12-424D-A76E-8991584CC39B}">
      <dsp:nvSpPr>
        <dsp:cNvPr id="0" name=""/>
        <dsp:cNvSpPr/>
      </dsp:nvSpPr>
      <dsp:spPr>
        <a:xfrm>
          <a:off x="5920056" y="3967553"/>
          <a:ext cx="1182631" cy="1276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0" rIns="7239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0" kern="1200" cap="none" spc="0" dirty="0" smtClean="0">
              <a:ln w="0"/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rPr>
            <a:t>Возникли новые города (Тюмень, Тобольск)</a:t>
          </a:r>
          <a:endParaRPr lang="ru-RU" sz="1900" b="0" kern="1200" cap="none" spc="0" dirty="0">
            <a:ln w="0"/>
            <a:solidFill>
              <a:schemeClr val="tx1"/>
            </a:solidFill>
            <a:effectLst>
              <a:outerShdw blurRad="38100" dist="25400" dir="5400000" algn="ctr" rotWithShape="0">
                <a:srgbClr val="6E747A">
                  <a:alpha val="43000"/>
                </a:srgbClr>
              </a:outerShdw>
            </a:effectLst>
          </a:endParaRPr>
        </a:p>
      </dsp:txBody>
      <dsp:txXfrm>
        <a:off x="5920056" y="3967553"/>
        <a:ext cx="1182631" cy="12767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F57D83-FF76-4B41-A578-4645A152465B}" type="datetimeFigureOut">
              <a:rPr lang="ru-RU" smtClean="0"/>
              <a:t>22.11.2024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C42A07-F574-4150-B3F9-75D1AFEAC6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16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C42A07-F574-4150-B3F9-75D1AFEAC631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630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22.11.2024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22.11.2024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22.11.2024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22.11.2024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22.11.2024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22.11.2024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22.11.2024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22.11.2024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22.11.2024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&#1056;&#1072;&#1073;&#1086;&#1095;&#1080;&#1081;%20&#1083;&#1080;&#1089;&#1090;%20&#1091;&#1095;&#1077;&#1085;&#1080;&#1082;&#1072;.doc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!!!!2022 -2023 учебный год\Конкурсы\!!!!!! Ермак - конкурс ДОП\!!!!! конкурс ДОП -готовый\dobrogoutra_ru_6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070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20688"/>
            <a:ext cx="8568952" cy="1241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altLang="ru-RU" sz="5400" b="1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Что  означает Ваше имя?</a:t>
            </a:r>
            <a:endParaRPr lang="ru-RU" kern="0" dirty="0">
              <a:solidFill>
                <a:srgbClr val="FF0000"/>
              </a:solidFill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86930"/>
            <a:ext cx="8784976" cy="4726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endParaRPr lang="ru-RU" altLang="ru-RU" sz="3200" b="1" i="1" u="sng" kern="0" dirty="0">
              <a:solidFill>
                <a:srgbClr val="996633"/>
              </a:solidFill>
              <a:latin typeface="Arial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3200" b="1" i="1" kern="0" dirty="0">
                <a:latin typeface="Arial"/>
              </a:rPr>
              <a:t>Задание</a:t>
            </a:r>
            <a:r>
              <a:rPr lang="en-US" altLang="ru-RU" sz="3200" b="1" i="1" kern="0" dirty="0">
                <a:latin typeface="Arial"/>
              </a:rPr>
              <a:t> </a:t>
            </a:r>
            <a:r>
              <a:rPr lang="ru-RU" altLang="ru-RU" sz="3200" b="1" i="1" kern="0" dirty="0">
                <a:latin typeface="Arial"/>
              </a:rPr>
              <a:t>6</a:t>
            </a:r>
            <a:r>
              <a:rPr lang="en-US" altLang="ru-RU" sz="3200" b="1" i="1" kern="0" dirty="0" smtClean="0">
                <a:latin typeface="Arial"/>
              </a:rPr>
              <a:t>.</a:t>
            </a:r>
            <a:r>
              <a:rPr lang="ru-RU" altLang="ru-RU" sz="3200" b="1" i="1" kern="0" dirty="0" smtClean="0">
                <a:latin typeface="Arial"/>
              </a:rPr>
              <a:t> </a:t>
            </a:r>
            <a:endParaRPr lang="ru-RU" altLang="ru-RU" sz="3200" b="1" i="1" kern="0" dirty="0">
              <a:latin typeface="Arial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i="1" kern="0" dirty="0">
                <a:solidFill>
                  <a:srgbClr val="002060"/>
                </a:solidFill>
                <a:latin typeface="Arial Narrow" panose="020B0606020202030204" pitchFamily="34" charset="0"/>
              </a:rPr>
              <a:t>1.Прочтите выдержку из биографии Ермака.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i="1" kern="0" dirty="0">
                <a:solidFill>
                  <a:srgbClr val="002060"/>
                </a:solidFill>
                <a:latin typeface="Arial Narrow" panose="020B0606020202030204" pitchFamily="34" charset="0"/>
              </a:rPr>
              <a:t>2. Ответьте на следующий вопрос</a:t>
            </a:r>
            <a:r>
              <a:rPr lang="ru-RU" altLang="ru-RU" sz="3200" i="1" kern="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:</a:t>
            </a:r>
            <a:endParaRPr lang="en-US" altLang="ru-RU" sz="3200" i="1" kern="0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endParaRPr lang="ru-RU" altLang="ru-RU" sz="3200" i="1" kern="0" dirty="0">
              <a:solidFill>
                <a:schemeClr val="tx2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altLang="ru-RU" sz="3200" i="1" kern="0" dirty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</a:rPr>
              <a:t>- </a:t>
            </a:r>
            <a:r>
              <a:rPr lang="en-US" altLang="ru-RU" sz="3200" i="1" kern="0" dirty="0" smtClean="0">
                <a:solidFill>
                  <a:schemeClr val="tx2">
                    <a:lumMod val="75000"/>
                  </a:schemeClr>
                </a:solidFill>
                <a:latin typeface="Arial Narrow" panose="020B0606020202030204" pitchFamily="34" charset="0"/>
              </a:rPr>
              <a:t> </a:t>
            </a:r>
            <a:r>
              <a:rPr lang="ru-RU" sz="3200" b="1" dirty="0">
                <a:latin typeface="Arial Narrow" panose="020B0606020202030204" pitchFamily="34" charset="0"/>
                <a:ea typeface="Times New Roman"/>
                <a:cs typeface="Times New Roman"/>
              </a:rPr>
              <a:t>Каково мнение историков о имени покорителя Сибири?</a:t>
            </a:r>
            <a:endParaRPr lang="ru-RU" sz="3200" b="1" dirty="0">
              <a:latin typeface="Arial Narrow" panose="020B0606020202030204" pitchFamily="34" charset="0"/>
              <a:ea typeface="Calibri"/>
              <a:cs typeface="Times New Roman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endParaRPr lang="ru-RU" altLang="ru-RU" sz="2800" i="1" kern="0" dirty="0">
              <a:solidFill>
                <a:srgbClr val="000099"/>
              </a:solidFill>
              <a:latin typeface="Arial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1861"/>
            <a:ext cx="1882749" cy="2409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6899" y="697149"/>
            <a:ext cx="1224137" cy="1220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346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640960" cy="496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</a:t>
            </a:r>
            <a:endParaRPr lang="ru-RU" altLang="ru-RU" sz="2800" b="1" i="1" u="sng" kern="0" dirty="0">
              <a:solidFill>
                <a:srgbClr val="996633"/>
              </a:solidFill>
              <a:latin typeface="Arial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400" b="1" i="1" kern="0" dirty="0">
                <a:latin typeface="Arial"/>
              </a:rPr>
              <a:t>Задание</a:t>
            </a:r>
            <a:r>
              <a:rPr lang="en-US" altLang="ru-RU" sz="2400" b="1" i="1" kern="0" dirty="0">
                <a:latin typeface="Arial"/>
              </a:rPr>
              <a:t> </a:t>
            </a:r>
            <a:r>
              <a:rPr lang="ru-RU" altLang="ru-RU" sz="2400" b="1" i="1" kern="0" dirty="0">
                <a:latin typeface="Arial"/>
              </a:rPr>
              <a:t>7</a:t>
            </a:r>
            <a:r>
              <a:rPr lang="ru-RU" altLang="ru-RU" sz="2400" b="1" i="1" kern="0" dirty="0" smtClean="0">
                <a:latin typeface="Arial"/>
              </a:rPr>
              <a:t>. </a:t>
            </a:r>
            <a:endParaRPr lang="ru-RU" altLang="ru-RU" sz="2400" b="1" i="1" kern="0" dirty="0">
              <a:latin typeface="Arial"/>
            </a:endParaRPr>
          </a:p>
          <a:p>
            <a:pPr>
              <a:spcAft>
                <a:spcPts val="0"/>
              </a:spcAft>
            </a:pPr>
            <a:endParaRPr lang="ru-RU" sz="2400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marL="342900" lvl="0" indent="-342900">
              <a:lnSpc>
                <a:spcPct val="150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Послушайте отрывок из песни.</a:t>
            </a:r>
            <a:endParaRPr lang="ru-RU" sz="2400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2.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Ответьте на следующие вопросы:</a:t>
            </a:r>
            <a:endParaRPr lang="ru-RU" sz="2400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marL="228600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а) Почему в песни казаков называют вольными людьми?</a:t>
            </a:r>
            <a:endParaRPr lang="ru-RU" sz="2400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marL="228600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б) Как казаки принимали решения?</a:t>
            </a:r>
            <a:endParaRPr lang="ru-RU" sz="2400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marL="228600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в</a:t>
            </a: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)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О каком царе идет речь?</a:t>
            </a:r>
            <a:endParaRPr lang="ru-RU" sz="2400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marL="228600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г</a:t>
            </a: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Times New Roman"/>
              </a:rPr>
              <a:t>) </a:t>
            </a:r>
            <a:r>
              <a:rPr lang="ru-RU" sz="2400" b="1" dirty="0">
                <a:solidFill>
                  <a:srgbClr val="002060"/>
                </a:solidFill>
                <a:latin typeface="Times New Roman"/>
                <a:ea typeface="Times New Roman"/>
              </a:rPr>
              <a:t>Куда решили отправиться казаки.</a:t>
            </a:r>
            <a:endParaRPr lang="ru-RU" sz="2400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Times New Roman"/>
                <a:ea typeface="Times New Roman"/>
              </a:rPr>
              <a:t> 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0"/>
            <a:ext cx="2627785" cy="270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014" y="814135"/>
            <a:ext cx="1424441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410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 </a:t>
            </a: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1143000" y="228600"/>
            <a:ext cx="6553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Экспедиция ЕРМАКА.</a:t>
            </a:r>
          </a:p>
        </p:txBody>
      </p:sp>
      <p:sp>
        <p:nvSpPr>
          <p:cNvPr id="14373" name="Rectangle 37"/>
          <p:cNvSpPr>
            <a:spLocks noChangeArrowheads="1"/>
          </p:cNvSpPr>
          <p:nvPr/>
        </p:nvSpPr>
        <p:spPr bwMode="auto">
          <a:xfrm>
            <a:off x="2286000" y="1219200"/>
            <a:ext cx="43434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4374" name="Rectangle 38"/>
          <p:cNvSpPr>
            <a:spLocks noChangeArrowheads="1"/>
          </p:cNvSpPr>
          <p:nvPr/>
        </p:nvSpPr>
        <p:spPr bwMode="auto">
          <a:xfrm>
            <a:off x="381000" y="2971800"/>
            <a:ext cx="19812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mtClean="0">
                <a:solidFill>
                  <a:srgbClr val="000099"/>
                </a:solidFill>
              </a:rPr>
              <a:t>Кунгуровская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mtClean="0">
                <a:solidFill>
                  <a:srgbClr val="000099"/>
                </a:solidFill>
              </a:rPr>
              <a:t> летопись </a:t>
            </a:r>
          </a:p>
        </p:txBody>
      </p:sp>
      <p:sp>
        <p:nvSpPr>
          <p:cNvPr id="14375" name="Rectangle 39"/>
          <p:cNvSpPr>
            <a:spLocks noChangeArrowheads="1"/>
          </p:cNvSpPr>
          <p:nvPr/>
        </p:nvSpPr>
        <p:spPr bwMode="auto">
          <a:xfrm>
            <a:off x="3276600" y="2971800"/>
            <a:ext cx="19812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mtClean="0">
                <a:solidFill>
                  <a:srgbClr val="000099"/>
                </a:solidFill>
              </a:rPr>
              <a:t>Строгановская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mtClean="0">
                <a:solidFill>
                  <a:srgbClr val="000099"/>
                </a:solidFill>
              </a:rPr>
              <a:t>летопись </a:t>
            </a:r>
          </a:p>
        </p:txBody>
      </p:sp>
      <p:sp>
        <p:nvSpPr>
          <p:cNvPr id="14376" name="Rectangle 40"/>
          <p:cNvSpPr>
            <a:spLocks noChangeArrowheads="1"/>
          </p:cNvSpPr>
          <p:nvPr/>
        </p:nvSpPr>
        <p:spPr bwMode="auto">
          <a:xfrm>
            <a:off x="6477000" y="2971800"/>
            <a:ext cx="19812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mtClean="0">
                <a:solidFill>
                  <a:srgbClr val="000099"/>
                </a:solidFill>
              </a:rPr>
              <a:t>Есиповская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mtClean="0">
                <a:solidFill>
                  <a:srgbClr val="000099"/>
                </a:solidFill>
              </a:rPr>
              <a:t> летопись </a:t>
            </a:r>
          </a:p>
        </p:txBody>
      </p:sp>
      <p:sp>
        <p:nvSpPr>
          <p:cNvPr id="14377" name="Rectangle 41"/>
          <p:cNvSpPr>
            <a:spLocks noChangeArrowheads="1"/>
          </p:cNvSpPr>
          <p:nvPr/>
        </p:nvSpPr>
        <p:spPr bwMode="auto">
          <a:xfrm>
            <a:off x="6324600" y="4648200"/>
            <a:ext cx="22860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smtClean="0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Государство</a:t>
            </a:r>
          </a:p>
        </p:txBody>
      </p:sp>
      <p:sp>
        <p:nvSpPr>
          <p:cNvPr id="14378" name="Rectangle 42"/>
          <p:cNvSpPr>
            <a:spLocks noChangeArrowheads="1"/>
          </p:cNvSpPr>
          <p:nvPr/>
        </p:nvSpPr>
        <p:spPr bwMode="auto">
          <a:xfrm>
            <a:off x="3200400" y="4648200"/>
            <a:ext cx="22860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smtClean="0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Купцы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smtClean="0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Строгановы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4379" name="Rectangle 43"/>
          <p:cNvSpPr>
            <a:spLocks noChangeArrowheads="1"/>
          </p:cNvSpPr>
          <p:nvPr/>
        </p:nvSpPr>
        <p:spPr bwMode="auto">
          <a:xfrm>
            <a:off x="228600" y="4648200"/>
            <a:ext cx="22860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14380" name="Line 44"/>
          <p:cNvSpPr>
            <a:spLocks noChangeShapeType="1"/>
          </p:cNvSpPr>
          <p:nvPr/>
        </p:nvSpPr>
        <p:spPr bwMode="auto">
          <a:xfrm>
            <a:off x="4267200" y="18288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4381" name="Line 45"/>
          <p:cNvSpPr>
            <a:spLocks noChangeShapeType="1"/>
          </p:cNvSpPr>
          <p:nvPr/>
        </p:nvSpPr>
        <p:spPr bwMode="auto">
          <a:xfrm flipH="1">
            <a:off x="1524000" y="1828800"/>
            <a:ext cx="13716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4382" name="Line 46"/>
          <p:cNvSpPr>
            <a:spLocks noChangeShapeType="1"/>
          </p:cNvSpPr>
          <p:nvPr/>
        </p:nvSpPr>
        <p:spPr bwMode="auto">
          <a:xfrm>
            <a:off x="5867400" y="1828800"/>
            <a:ext cx="14478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4383" name="Line 47"/>
          <p:cNvSpPr>
            <a:spLocks noChangeShapeType="1"/>
          </p:cNvSpPr>
          <p:nvPr/>
        </p:nvSpPr>
        <p:spPr bwMode="auto">
          <a:xfrm>
            <a:off x="1371600" y="37338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4385" name="Line 49"/>
          <p:cNvSpPr>
            <a:spLocks noChangeShapeType="1"/>
          </p:cNvSpPr>
          <p:nvPr/>
        </p:nvSpPr>
        <p:spPr bwMode="auto">
          <a:xfrm>
            <a:off x="4267200" y="37338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4387" name="Line 51"/>
          <p:cNvSpPr>
            <a:spLocks noChangeShapeType="1"/>
          </p:cNvSpPr>
          <p:nvPr/>
        </p:nvSpPr>
        <p:spPr bwMode="auto">
          <a:xfrm>
            <a:off x="7315200" y="37338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4389" name="Text Box 53"/>
          <p:cNvSpPr txBox="1">
            <a:spLocks noChangeArrowheads="1"/>
          </p:cNvSpPr>
          <p:nvPr/>
        </p:nvSpPr>
        <p:spPr bwMode="auto">
          <a:xfrm>
            <a:off x="2895600" y="1295400"/>
            <a:ext cx="29733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smtClean="0">
                <a:solidFill>
                  <a:srgbClr val="000099"/>
                </a:solidFill>
              </a:rPr>
              <a:t>СИБИРСКИЕ ЛЕТОПИСИ</a:t>
            </a:r>
          </a:p>
        </p:txBody>
      </p:sp>
      <p:sp>
        <p:nvSpPr>
          <p:cNvPr id="14396" name="Text Box 60"/>
          <p:cNvSpPr txBox="1">
            <a:spLocks noChangeArrowheads="1"/>
          </p:cNvSpPr>
          <p:nvPr/>
        </p:nvSpPr>
        <p:spPr bwMode="auto">
          <a:xfrm>
            <a:off x="228600" y="4648200"/>
            <a:ext cx="22399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i="1" u="sng" smtClean="0">
                <a:solidFill>
                  <a:srgbClr val="000099"/>
                </a:solidFill>
              </a:rPr>
              <a:t>Инициатор похода</a:t>
            </a:r>
          </a:p>
        </p:txBody>
      </p:sp>
      <p:sp>
        <p:nvSpPr>
          <p:cNvPr id="14398" name="Text Box 62"/>
          <p:cNvSpPr txBox="1">
            <a:spLocks noChangeArrowheads="1"/>
          </p:cNvSpPr>
          <p:nvPr/>
        </p:nvSpPr>
        <p:spPr bwMode="auto">
          <a:xfrm>
            <a:off x="3276600" y="4648200"/>
            <a:ext cx="22399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i="1" u="sng" smtClean="0">
                <a:solidFill>
                  <a:srgbClr val="000000"/>
                </a:solidFill>
              </a:rPr>
              <a:t>Инициатор похода</a:t>
            </a:r>
          </a:p>
        </p:txBody>
      </p:sp>
      <p:sp>
        <p:nvSpPr>
          <p:cNvPr id="14399" name="Text Box 63"/>
          <p:cNvSpPr txBox="1">
            <a:spLocks noChangeArrowheads="1"/>
          </p:cNvSpPr>
          <p:nvPr/>
        </p:nvSpPr>
        <p:spPr bwMode="auto">
          <a:xfrm>
            <a:off x="6324600" y="4648200"/>
            <a:ext cx="22399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i="1" u="sng" smtClean="0">
                <a:solidFill>
                  <a:srgbClr val="000099"/>
                </a:solidFill>
              </a:rPr>
              <a:t>Инициатор похода</a:t>
            </a:r>
          </a:p>
        </p:txBody>
      </p:sp>
      <p:sp>
        <p:nvSpPr>
          <p:cNvPr id="14403" name="Text Box 67"/>
          <p:cNvSpPr txBox="1">
            <a:spLocks noChangeArrowheads="1"/>
          </p:cNvSpPr>
          <p:nvPr/>
        </p:nvSpPr>
        <p:spPr bwMode="auto">
          <a:xfrm>
            <a:off x="762000" y="5029200"/>
            <a:ext cx="10144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smtClean="0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Ермак,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smtClean="0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казаки</a:t>
            </a:r>
          </a:p>
        </p:txBody>
      </p:sp>
      <p:sp>
        <p:nvSpPr>
          <p:cNvPr id="14405" name="Rectangle 69"/>
          <p:cNvSpPr>
            <a:spLocks noChangeArrowheads="1"/>
          </p:cNvSpPr>
          <p:nvPr/>
        </p:nvSpPr>
        <p:spPr bwMode="auto">
          <a:xfrm>
            <a:off x="381000" y="5771575"/>
            <a:ext cx="647700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000" i="1" u="sng" dirty="0" smtClean="0">
                <a:solidFill>
                  <a:srgbClr val="CC9900"/>
                </a:solidFill>
              </a:rPr>
              <a:t> </a:t>
            </a:r>
          </a:p>
          <a:p>
            <a:pPr lvl="0">
              <a:lnSpc>
                <a:spcPct val="150000"/>
              </a:lnSpc>
            </a:pPr>
            <a:r>
              <a:rPr lang="ru-RU" altLang="ru-RU" sz="2000" b="1" dirty="0" smtClean="0"/>
              <a:t>Задание </a:t>
            </a:r>
            <a:r>
              <a:rPr lang="ru-RU" altLang="ru-RU" sz="2000" b="1" dirty="0"/>
              <a:t> </a:t>
            </a:r>
            <a:r>
              <a:rPr lang="ru-RU" altLang="ru-RU" sz="2000" b="1" dirty="0" smtClean="0"/>
              <a:t>8 </a:t>
            </a:r>
            <a:r>
              <a:rPr lang="ru-RU" sz="2000" b="1" dirty="0" smtClean="0">
                <a:latin typeface="Times New Roman"/>
                <a:ea typeface="Times New Roman"/>
              </a:rPr>
              <a:t>1</a:t>
            </a:r>
            <a:r>
              <a:rPr lang="ru-RU" sz="2000" b="1" dirty="0">
                <a:latin typeface="Times New Roman"/>
                <a:ea typeface="Times New Roman"/>
              </a:rPr>
              <a:t>. Прочтите летопись.</a:t>
            </a:r>
            <a:r>
              <a:rPr lang="ru-RU" altLang="ru-RU" sz="2000" b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20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prstClr val="black"/>
              </a:solidFill>
              <a:latin typeface="Times New Roman"/>
              <a:ea typeface="Times New Roman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000" i="1" dirty="0" smtClean="0">
              <a:solidFill>
                <a:srgbClr val="CC99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457700" y="3244334"/>
            <a:ext cx="450678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endParaRPr lang="ru-RU" b="1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endParaRPr lang="ru-RU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endParaRPr lang="ru-RU" b="1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endParaRPr lang="ru-RU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endParaRPr lang="ru-RU" b="1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endParaRPr lang="ru-RU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endParaRPr lang="ru-RU" b="1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endParaRPr lang="ru-RU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endParaRPr lang="ru-RU" b="1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endParaRPr lang="ru-RU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К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то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являлся инициатором </a:t>
            </a:r>
            <a:r>
              <a:rPr lang="ru-RU" b="1">
                <a:solidFill>
                  <a:srgbClr val="000000"/>
                </a:solidFill>
                <a:latin typeface="Times New Roman"/>
                <a:ea typeface="Times New Roman"/>
              </a:rPr>
              <a:t>похода</a:t>
            </a:r>
            <a:r>
              <a:rPr lang="ru-RU" b="1" smtClean="0">
                <a:solidFill>
                  <a:srgbClr val="000000"/>
                </a:solidFill>
                <a:latin typeface="Times New Roman"/>
                <a:ea typeface="Times New Roman"/>
              </a:rPr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393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3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3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3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452410"/>
            <a:ext cx="799288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3200" b="1" dirty="0" smtClean="0">
                <a:latin typeface="Times New Roman"/>
                <a:ea typeface="Calibri"/>
              </a:rPr>
              <a:t>Читаем отрывки из источников - летописей 17 века (Строгановская, </a:t>
            </a:r>
            <a:r>
              <a:rPr lang="ru-RU" sz="3200" b="1" dirty="0" err="1" smtClean="0">
                <a:latin typeface="Times New Roman"/>
                <a:ea typeface="Calibri"/>
              </a:rPr>
              <a:t>Румянцевская</a:t>
            </a:r>
            <a:r>
              <a:rPr lang="ru-RU" sz="3200" b="1" dirty="0" smtClean="0">
                <a:latin typeface="Times New Roman"/>
                <a:ea typeface="Calibri"/>
              </a:rPr>
              <a:t>).</a:t>
            </a:r>
          </a:p>
          <a:p>
            <a:endParaRPr lang="ru-RU" sz="3200" b="1" dirty="0">
              <a:latin typeface="Times New Roman"/>
              <a:ea typeface="Calibri"/>
            </a:endParaRPr>
          </a:p>
          <a:p>
            <a:r>
              <a:rPr lang="ru-RU" sz="3200" b="1" dirty="0" smtClean="0">
                <a:latin typeface="Times New Roman"/>
                <a:ea typeface="Calibri"/>
              </a:rPr>
              <a:t>-   Когда </a:t>
            </a:r>
            <a:r>
              <a:rPr lang="ru-RU" sz="3200" b="1" dirty="0">
                <a:latin typeface="Times New Roman"/>
                <a:ea typeface="Calibri"/>
              </a:rPr>
              <a:t>состоялся поход?  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476672"/>
            <a:ext cx="8496944" cy="1040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800" b="1" i="1" u="sng" kern="0" dirty="0" smtClean="0">
                <a:solidFill>
                  <a:srgbClr val="996633"/>
                </a:solidFill>
                <a:latin typeface="Arial"/>
              </a:rPr>
              <a:t> </a:t>
            </a:r>
            <a:endParaRPr lang="ru-RU" altLang="ru-RU" sz="2800" b="1" i="1" u="sng" kern="0" dirty="0">
              <a:solidFill>
                <a:srgbClr val="996633"/>
              </a:solidFill>
              <a:latin typeface="Arial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2800" b="1" i="1" kern="0" dirty="0">
                <a:latin typeface="Arial"/>
              </a:rPr>
              <a:t>Задание</a:t>
            </a:r>
            <a:r>
              <a:rPr lang="en-US" altLang="ru-RU" sz="2800" b="1" i="1" kern="0" dirty="0">
                <a:latin typeface="Arial"/>
              </a:rPr>
              <a:t> </a:t>
            </a:r>
            <a:r>
              <a:rPr lang="ru-RU" altLang="ru-RU" sz="2800" b="1" i="1" kern="0" dirty="0">
                <a:latin typeface="Arial"/>
              </a:rPr>
              <a:t>9</a:t>
            </a:r>
            <a:r>
              <a:rPr lang="ru-RU" altLang="ru-RU" sz="2800" b="1" i="1" kern="0" dirty="0" smtClean="0">
                <a:latin typeface="Arial"/>
              </a:rPr>
              <a:t>. </a:t>
            </a:r>
            <a:endParaRPr lang="ru-RU" altLang="ru-RU" sz="2800" b="1" i="1" kern="0" dirty="0">
              <a:latin typeface="Arial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3" y="24470"/>
            <a:ext cx="2123728" cy="2540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4056" y="884644"/>
            <a:ext cx="1240392" cy="1115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726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F:\читающая школа -семинар\Поход Ермака\Готовим!!!\Всё на печать\рисунки\Ерма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712968" cy="636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85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читающая школа -семинар\Поход Ермака\Готовим!!!\Всё на печать\рисунки\fd936d52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166"/>
            <a:ext cx="6084168" cy="4538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F:\читающая школа -семинар\Поход Ермака\Готовим!!!\Всё на печать\рисунки\img5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266" y="3069121"/>
            <a:ext cx="3479384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2135"/>
            <a:ext cx="2399159" cy="2960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875862"/>
            <a:ext cx="1647897" cy="1473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903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16048"/>
            <a:ext cx="5616624" cy="5841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260648"/>
            <a:ext cx="7776863" cy="755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            Знамя </a:t>
            </a:r>
            <a:r>
              <a:rPr lang="ru-RU" sz="40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Ермака</a:t>
            </a:r>
            <a:endParaRPr lang="ru-RU" sz="4000" dirty="0">
              <a:solidFill>
                <a:srgbClr val="FF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2496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читающая школа -семинар\Поход Ермака\Готовим!!!\Всё на печать\рисунки\pohod-erma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685" y="0"/>
            <a:ext cx="871663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1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0542093"/>
              </p:ext>
            </p:extLst>
          </p:nvPr>
        </p:nvGraphicFramePr>
        <p:xfrm>
          <a:off x="422673" y="357188"/>
          <a:ext cx="8511778" cy="6234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4004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static.ngs.ru/news/55/preview/cf8fc0722e0a2661fb0debe9a26c416c96ede8a5_727_485_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9530"/>
            <a:ext cx="5616624" cy="402754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611560" y="4398494"/>
            <a:ext cx="7056784" cy="1315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1500"/>
              </a:spcAft>
            </a:pPr>
            <a:r>
              <a:rPr lang="ru-RU" sz="2800" b="1" dirty="0">
                <a:latin typeface="Times New Roman"/>
                <a:ea typeface="Times New Roman"/>
                <a:cs typeface="Times New Roman"/>
              </a:rPr>
              <a:t>Бюст Ермаку в Советском парке г. Омска, установленный в 2016 г.</a:t>
            </a:r>
            <a:endParaRPr lang="ru-RU" sz="2800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52547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192" y="457200"/>
            <a:ext cx="8401407" cy="4515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Ермак Тимофеевич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!!!!2022 -2023 учебный год\Конкурсы\!!!!!! Ермак - конкурс ДОП\!!!!! конкурс ДОП -готовый\mxhoux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24351"/>
            <a:ext cx="7438675" cy="5820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16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1"/>
            <a:ext cx="8064896" cy="5259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                   Рефлексия    </a:t>
            </a:r>
            <a:r>
              <a:rPr lang="ru-RU" sz="40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               </a:t>
            </a:r>
            <a:endParaRPr lang="ru-RU" sz="4000" dirty="0" smtClean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« Незаконченное предложение»</a:t>
            </a:r>
            <a:r>
              <a:rPr lang="ru-RU" sz="40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  </a:t>
            </a:r>
            <a:endParaRPr lang="ru-RU" sz="40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3330575" algn="l"/>
              </a:tabLst>
            </a:pPr>
            <a:r>
              <a:rPr lang="ru-RU" sz="40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1.	сегодня я узнал…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2.	было интересно…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3.	меня удивило…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4.	мне захотелось…</a:t>
            </a:r>
            <a:endParaRPr lang="ru-RU" sz="4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7385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9694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ru-RU" sz="66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spcAft>
                <a:spcPts val="0"/>
              </a:spcAft>
            </a:pPr>
            <a:endParaRPr lang="ru-RU" sz="6600" dirty="0" smtClean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ru-RU" sz="66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Спасибо </a:t>
            </a:r>
            <a:r>
              <a:rPr lang="ru-RU" sz="66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 работу!</a:t>
            </a:r>
          </a:p>
          <a:p>
            <a:pPr algn="ctr"/>
            <a:r>
              <a:rPr lang="ru-RU" sz="66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ru-RU" sz="66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endParaRPr lang="ru-RU" sz="66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471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b="1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b="1" dirty="0" smtClean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- </a:t>
            </a:r>
            <a:r>
              <a:rPr lang="ru-RU" b="1" dirty="0">
                <a:solidFill>
                  <a:srgbClr val="FF0000"/>
                </a:solidFill>
                <a:effectLst/>
                <a:latin typeface="Times New Roman"/>
                <a:ea typeface="Calibri"/>
                <a:cs typeface="Times New Roman"/>
              </a:rPr>
              <a:t>Что добывали в Сибири в XVI веке?</a:t>
            </a:r>
            <a:r>
              <a:rPr lang="ru-RU" sz="2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52736"/>
            <a:ext cx="8709445" cy="5318051"/>
          </a:xfrm>
        </p:spPr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400" b="1" dirty="0">
                <a:solidFill>
                  <a:srgbClr val="000000"/>
                </a:solidFill>
                <a:latin typeface="Times New Roman"/>
                <a:ea typeface="Times New Roman"/>
              </a:rPr>
              <a:t>Задание </a:t>
            </a:r>
            <a:r>
              <a:rPr lang="ru-RU" sz="4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1</a:t>
            </a:r>
            <a:endParaRPr lang="ru-RU" sz="4400" b="1" dirty="0" smtClean="0">
              <a:solidFill>
                <a:schemeClr val="tx1"/>
              </a:solidFill>
              <a:latin typeface="Times New Roman"/>
              <a:ea typeface="Calibri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 smtClean="0">
                <a:solidFill>
                  <a:schemeClr val="tx1"/>
                </a:solidFill>
                <a:latin typeface="Times New Roman"/>
                <a:ea typeface="Calibri"/>
              </a:rPr>
              <a:t>пушнина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 smtClean="0">
                <a:solidFill>
                  <a:schemeClr val="tx1"/>
                </a:solidFill>
                <a:latin typeface="Times New Roman"/>
                <a:ea typeface="Calibri"/>
              </a:rPr>
              <a:t>рыба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 smtClean="0">
                <a:solidFill>
                  <a:schemeClr val="tx1"/>
                </a:solidFill>
                <a:latin typeface="Times New Roman"/>
                <a:ea typeface="Calibri"/>
              </a:rPr>
              <a:t>соль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400" b="1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металл</a:t>
            </a:r>
            <a:endParaRPr lang="ru-RU" sz="44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endParaRPr lang="ru-RU" sz="5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982142"/>
            <a:ext cx="2664296" cy="2446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076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    </a:t>
            </a:r>
            <a:r>
              <a:rPr lang="ru-RU" b="1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Задание </a:t>
            </a: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2</a:t>
            </a:r>
            <a:r>
              <a:rPr lang="ru-RU" b="1" dirty="0" smtClean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  Оружие  </a:t>
            </a:r>
            <a:r>
              <a:rPr lang="ru-RU" b="1" dirty="0">
                <a:solidFill>
                  <a:srgbClr val="FF0000"/>
                </a:solidFill>
                <a:effectLst/>
                <a:latin typeface="Times New Roman"/>
                <a:ea typeface="Calibri"/>
              </a:rPr>
              <a:t>XVI века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 descr="https://avatars.dzeninfra.ru/get-zen_doc/4449015/pub_601f7ee5d96a1a50b83d87b9_601f81b986f4e22208252030/scale_2400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3" y="1124745"/>
            <a:ext cx="2539913" cy="294374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79513" y="4045322"/>
            <a:ext cx="2520279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594995" algn="l"/>
              </a:tabLs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                шашка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Рисунок 5" descr="Пищаль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124745"/>
            <a:ext cx="5724401" cy="352839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4860032" y="4688190"/>
            <a:ext cx="3528392" cy="857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                       пищаль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8" name="Рисунок 7" descr="F:\!!!!2022 -2023 учебный год\Конкурсы\!!!!!! Ермак - конкурс ДОП\uNrMcE_FNss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469646"/>
            <a:ext cx="3131840" cy="227172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3275856" y="4363870"/>
            <a:ext cx="3168352" cy="2177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solidFill>
                <a:srgbClr val="000000"/>
              </a:solidFill>
              <a:latin typeface="Helvetica"/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endParaRPr lang="ru-RU" dirty="0">
              <a:solidFill>
                <a:srgbClr val="000000"/>
              </a:solidFill>
              <a:latin typeface="Helvetica"/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solidFill>
                <a:srgbClr val="000000"/>
              </a:solidFill>
              <a:latin typeface="Helvetica"/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endParaRPr lang="ru-RU" dirty="0">
              <a:solidFill>
                <a:srgbClr val="000000"/>
              </a:solidFill>
              <a:latin typeface="Helvetica"/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srgbClr val="000000"/>
                </a:solidFill>
                <a:latin typeface="Helvetica"/>
                <a:ea typeface="Calibri"/>
                <a:cs typeface="Times New Roman"/>
              </a:rPr>
              <a:t>Лук </a:t>
            </a:r>
            <a:r>
              <a:rPr lang="ru-RU" dirty="0">
                <a:solidFill>
                  <a:srgbClr val="000000"/>
                </a:solidFill>
                <a:latin typeface="Helvetica"/>
                <a:ea typeface="Calibri"/>
                <a:cs typeface="Times New Roman"/>
              </a:rPr>
              <a:t>и стрелы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1911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инжал.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89" y="0"/>
            <a:ext cx="3763924" cy="350100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5989" y="3223559"/>
            <a:ext cx="5996171" cy="857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                           Кинжал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 descr="https://avatars.dzeninfra.ru/get-zen_doc/2458644/pub_601f7ee5d96a1a50b83d87b9_601f87cb86f4e222082bd2bd/scale_240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798" y="1080803"/>
            <a:ext cx="5022246" cy="432706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4180386" y="3244334"/>
            <a:ext cx="269587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0000"/>
              </a:solidFill>
              <a:latin typeface="Helvetica"/>
              <a:ea typeface="Calibri"/>
            </a:endParaRPr>
          </a:p>
          <a:p>
            <a:endParaRPr lang="ru-RU" dirty="0">
              <a:solidFill>
                <a:srgbClr val="000000"/>
              </a:solidFill>
              <a:latin typeface="Helvetica"/>
              <a:ea typeface="Calibri"/>
            </a:endParaRPr>
          </a:p>
          <a:p>
            <a:endParaRPr lang="ru-RU" dirty="0" smtClean="0">
              <a:solidFill>
                <a:srgbClr val="000000"/>
              </a:solidFill>
              <a:latin typeface="Helvetica"/>
              <a:ea typeface="Calibri"/>
            </a:endParaRPr>
          </a:p>
          <a:p>
            <a:endParaRPr lang="ru-RU" dirty="0">
              <a:solidFill>
                <a:srgbClr val="000000"/>
              </a:solidFill>
              <a:latin typeface="Helvetica"/>
              <a:ea typeface="Calibri"/>
            </a:endParaRPr>
          </a:p>
          <a:p>
            <a:endParaRPr lang="ru-RU" dirty="0" smtClean="0">
              <a:solidFill>
                <a:srgbClr val="000000"/>
              </a:solidFill>
              <a:latin typeface="Helvetica"/>
              <a:ea typeface="Calibri"/>
            </a:endParaRPr>
          </a:p>
          <a:p>
            <a:endParaRPr lang="ru-RU" dirty="0">
              <a:solidFill>
                <a:srgbClr val="000000"/>
              </a:solidFill>
              <a:latin typeface="Helvetica"/>
              <a:ea typeface="Calibri"/>
            </a:endParaRPr>
          </a:p>
          <a:p>
            <a:endParaRPr lang="ru-RU" dirty="0" smtClean="0">
              <a:solidFill>
                <a:srgbClr val="000000"/>
              </a:solidFill>
              <a:latin typeface="Helvetica"/>
              <a:ea typeface="Calibri"/>
            </a:endParaRPr>
          </a:p>
          <a:p>
            <a:endParaRPr lang="ru-RU" dirty="0">
              <a:solidFill>
                <a:srgbClr val="000000"/>
              </a:solidFill>
              <a:latin typeface="Helvetica"/>
              <a:ea typeface="Calibri"/>
            </a:endParaRPr>
          </a:p>
          <a:p>
            <a:endParaRPr lang="ru-RU" dirty="0" smtClean="0">
              <a:solidFill>
                <a:srgbClr val="000000"/>
              </a:solidFill>
              <a:latin typeface="Helvetica"/>
              <a:ea typeface="Calibri"/>
            </a:endParaRPr>
          </a:p>
          <a:p>
            <a:r>
              <a:rPr lang="ru-RU" dirty="0">
                <a:solidFill>
                  <a:srgbClr val="000000"/>
                </a:solidFill>
                <a:latin typeface="Helvetica"/>
                <a:ea typeface="Calibri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Helvetica"/>
                <a:ea typeface="Calibri"/>
              </a:rPr>
              <a:t>                 Струг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268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3688" y="332656"/>
            <a:ext cx="6480720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«</a:t>
            </a:r>
            <a:r>
              <a:rPr lang="ru-RU" sz="32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Рыболов» - рыбы  Иртыша»</a:t>
            </a:r>
            <a:endParaRPr lang="ru-RU" sz="32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 descr="F:\!!!!2022 -2023 учебный год\Конкурсы\!!!!!! Ермак - конкурс ДОП\Готовый  конкурс =ДОП\sterlad.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21755"/>
            <a:ext cx="3744415" cy="30774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79513" y="3223559"/>
            <a:ext cx="4938342" cy="1751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                         Стерлядь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Рисунок 5" descr="F:\!!!!2022 -2023 учебный год\Конкурсы\!!!!!! Ермак - конкурс ДОП\Готовый  конкурс =ДОП\454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560469"/>
            <a:ext cx="5148337" cy="339013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724043" y="3223559"/>
            <a:ext cx="3872293" cy="3091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                             Осётр </a:t>
            </a:r>
            <a:r>
              <a:rPr lang="ru-RU" dirty="0">
                <a:latin typeface="Calibri"/>
                <a:ea typeface="Calibri"/>
                <a:cs typeface="Times New Roman"/>
              </a:rPr>
              <a:t>большой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0800000" flipV="1">
            <a:off x="179512" y="123111"/>
            <a:ext cx="777686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r>
              <a:rPr lang="ru-RU" sz="32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Задание 3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07214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!!!!2022 -2023 учебный год\Конкурсы\!!!!!! Ермак - конкурс ДОП\Готовый  конкурс =ДОП\1000x600_21_206708ba02d7601b65b2299d45d8eecb@1920x1152_0xac120003_1361110355162763625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787265" cy="287464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79512" y="3223559"/>
            <a:ext cx="4723219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       Карп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 descr="F:\!!!!2022 -2023 учебный год\Конкурсы\!!!!!! Ермак - конкурс ДОП\Готовый  конкурс =ДОП\aee1222de521015fef6d9ceaa1175788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529" y="3789040"/>
            <a:ext cx="5760913" cy="30689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5076056" y="3615718"/>
            <a:ext cx="3456383" cy="3091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                                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 </a:t>
            </a:r>
            <a:r>
              <a:rPr lang="ru-RU" dirty="0" smtClean="0">
                <a:latin typeface="Calibri"/>
                <a:ea typeface="Calibri"/>
                <a:cs typeface="Times New Roman"/>
              </a:rPr>
              <a:t>                                  Плотва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Рисунок 5" descr="F:\!!!!2022 -2023 учебный год\Конкурсы\!!!!!! Ермак - конкурс ДОП\Готовый  конкурс =ДОП\1663676375_3-gas-kvas-com-p-okun-foto-riba-3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053" y="764704"/>
            <a:ext cx="4566947" cy="316835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4155057" y="188640"/>
            <a:ext cx="4839873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095375" algn="l"/>
              </a:tabLst>
            </a:pPr>
            <a:r>
              <a:rPr lang="ru-RU" dirty="0" smtClean="0">
                <a:latin typeface="Calibri"/>
                <a:ea typeface="Calibri"/>
                <a:cs typeface="Times New Roman"/>
              </a:rPr>
              <a:t>                                             Окунь 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937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476672"/>
            <a:ext cx="842493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2800" b="1" i="1" u="sng" kern="0" dirty="0" smtClean="0">
                <a:solidFill>
                  <a:srgbClr val="996633"/>
                </a:solidFill>
                <a:latin typeface="Arial"/>
              </a:rPr>
              <a:t> </a:t>
            </a:r>
            <a:endParaRPr lang="ru-RU" sz="4000" b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4000" b="1" dirty="0" smtClean="0">
                <a:latin typeface="Times New Roman"/>
                <a:ea typeface="Times New Roman"/>
              </a:rPr>
              <a:t>Задание </a:t>
            </a:r>
            <a:r>
              <a:rPr lang="ru-RU" sz="4000" b="1" dirty="0">
                <a:latin typeface="Times New Roman"/>
                <a:ea typeface="Times New Roman"/>
              </a:rPr>
              <a:t>4</a:t>
            </a:r>
            <a:endParaRPr lang="ru-RU" sz="4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b="1" dirty="0">
                <a:latin typeface="Times New Roman"/>
                <a:ea typeface="Times New Roman"/>
              </a:rPr>
              <a:t>Работа с картой и </a:t>
            </a:r>
            <a:r>
              <a:rPr lang="ru-RU" sz="3200" b="1" dirty="0" smtClean="0">
                <a:latin typeface="Times New Roman"/>
                <a:ea typeface="Times New Roman"/>
              </a:rPr>
              <a:t>литературным </a:t>
            </a:r>
          </a:p>
          <a:p>
            <a:pPr>
              <a:spcAft>
                <a:spcPts val="0"/>
              </a:spcAft>
            </a:pPr>
            <a:r>
              <a:rPr lang="ru-RU" sz="3200" b="1" dirty="0" smtClean="0">
                <a:latin typeface="Times New Roman"/>
                <a:ea typeface="Times New Roman"/>
              </a:rPr>
              <a:t>текстом</a:t>
            </a:r>
            <a:r>
              <a:rPr lang="ru-RU" sz="3200" b="1" dirty="0">
                <a:latin typeface="Times New Roman"/>
                <a:ea typeface="Times New Roman"/>
              </a:rPr>
              <a:t>. 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ru-RU" sz="40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Найдите </a:t>
            </a:r>
            <a: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  <a:t>на карте </a:t>
            </a:r>
            <a:r>
              <a:rPr lang="ru-RU" sz="40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границы Сибирского ханства  </a:t>
            </a:r>
            <a:endParaRPr lang="ru-RU" sz="4000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lvl="0">
              <a:spcAft>
                <a:spcPts val="0"/>
              </a:spcAft>
              <a:tabLst>
                <a:tab pos="228600" algn="l"/>
              </a:tabLst>
            </a:pPr>
            <a: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r>
              <a:rPr lang="ru-RU" sz="40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2.Прочтите текст</a:t>
            </a:r>
            <a:endParaRPr lang="ru-RU" sz="4000" dirty="0">
              <a:solidFill>
                <a:srgbClr val="002060"/>
              </a:solidFill>
              <a:effectLst/>
              <a:latin typeface="Times New Roman"/>
              <a:ea typeface="Times New Roman"/>
            </a:endParaRPr>
          </a:p>
          <a:p>
            <a:pPr lvl="0">
              <a:spcAft>
                <a:spcPts val="0"/>
              </a:spcAft>
              <a:tabLst>
                <a:tab pos="228600" algn="l"/>
              </a:tabLst>
            </a:pPr>
            <a:r>
              <a:rPr lang="ru-RU" sz="4000" b="1" dirty="0">
                <a:solidFill>
                  <a:srgbClr val="002060"/>
                </a:solidFill>
                <a:latin typeface="Times New Roman"/>
                <a:ea typeface="Times New Roman"/>
              </a:rPr>
              <a:t>«А что вообще означает название “Сибирь” ?</a:t>
            </a:r>
            <a:r>
              <a:rPr lang="ru-RU" sz="4000" dirty="0">
                <a:solidFill>
                  <a:srgbClr val="002060"/>
                </a:solidFill>
                <a:latin typeface="Times New Roman"/>
                <a:ea typeface="Times New Roman"/>
              </a:rPr>
              <a:t> </a:t>
            </a:r>
            <a:endParaRPr lang="ru-RU" sz="4000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endParaRPr lang="ru-RU" sz="32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2050" name="Picture 2" descr="F:\читающая школа -семинар\Поход Ермака\Готовим!!!\Всё на печать\рисунки\220px-Flag_of_Yermak_(unicorn_and_lion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2334"/>
            <a:ext cx="2433960" cy="2675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6132" y="692696"/>
            <a:ext cx="1182291" cy="1225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128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04664"/>
            <a:ext cx="7704856" cy="758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000" dirty="0" smtClean="0">
                <a:ea typeface="Calibri"/>
                <a:cs typeface="Times New Roman"/>
              </a:rPr>
              <a:t> </a:t>
            </a:r>
            <a:endParaRPr lang="ru-RU" sz="4000" dirty="0"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86930"/>
            <a:ext cx="8208912" cy="337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endParaRPr lang="ru-RU" altLang="ru-RU" sz="2800" b="1" i="1" u="sng" kern="0" dirty="0" smtClean="0">
              <a:solidFill>
                <a:srgbClr val="996633"/>
              </a:solidFill>
              <a:latin typeface="Arial"/>
              <a:hlinkClick r:id="rId2" action="ppaction://hlinkfile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r>
              <a:rPr lang="ru-RU" altLang="ru-RU" sz="3200" b="1" i="1" kern="0" dirty="0" smtClean="0">
                <a:latin typeface="Arial"/>
              </a:rPr>
              <a:t>Задание</a:t>
            </a:r>
            <a:r>
              <a:rPr lang="en-US" altLang="ru-RU" sz="3200" b="1" i="1" kern="0" dirty="0" smtClean="0">
                <a:latin typeface="Arial"/>
              </a:rPr>
              <a:t> </a:t>
            </a:r>
            <a:r>
              <a:rPr lang="ru-RU" altLang="ru-RU" sz="3200" b="1" i="1" kern="0" dirty="0" smtClean="0">
                <a:latin typeface="Arial"/>
              </a:rPr>
              <a:t>5. </a:t>
            </a:r>
            <a:endParaRPr lang="ru-RU" altLang="ru-RU" sz="3200" b="1" i="1" kern="0" dirty="0">
              <a:latin typeface="Arial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i="1" kern="0" dirty="0">
                <a:solidFill>
                  <a:srgbClr val="000099"/>
                </a:solidFill>
                <a:latin typeface="Arial"/>
              </a:rPr>
              <a:t>1.Прочтите выдержку из биографии Ермака.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i="1" kern="0" dirty="0">
                <a:solidFill>
                  <a:srgbClr val="000099"/>
                </a:solidFill>
                <a:latin typeface="Arial"/>
              </a:rPr>
              <a:t>2. Ответьте на </a:t>
            </a:r>
            <a:r>
              <a:rPr lang="ru-RU" altLang="ru-RU" sz="3200" i="1" kern="0" dirty="0" smtClean="0">
                <a:solidFill>
                  <a:srgbClr val="000099"/>
                </a:solidFill>
                <a:latin typeface="Arial"/>
              </a:rPr>
              <a:t>следующий вопрос:</a:t>
            </a:r>
            <a:endParaRPr lang="ru-RU" altLang="ru-RU" sz="3200" i="1" kern="0" dirty="0">
              <a:solidFill>
                <a:srgbClr val="000099"/>
              </a:solidFill>
              <a:latin typeface="Arial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i="1" kern="0" dirty="0">
                <a:solidFill>
                  <a:srgbClr val="000099"/>
                </a:solidFill>
                <a:latin typeface="Arial"/>
              </a:rPr>
              <a:t>-</a:t>
            </a:r>
            <a:r>
              <a:rPr lang="ru-RU" altLang="ru-RU" sz="3200" i="1" kern="0" dirty="0" smtClean="0">
                <a:solidFill>
                  <a:srgbClr val="000099"/>
                </a:solidFill>
                <a:latin typeface="Arial"/>
              </a:rPr>
              <a:t> </a:t>
            </a:r>
            <a:r>
              <a:rPr lang="ru-RU" altLang="ru-RU" sz="3200" i="1" kern="0" dirty="0">
                <a:solidFill>
                  <a:srgbClr val="000099"/>
                </a:solidFill>
                <a:latin typeface="Arial"/>
              </a:rPr>
              <a:t>Откуда родом был Ермак?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404664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Monotype Corsiva" pitchFamily="66" charset="0"/>
              </a:rPr>
              <a:t>        </a:t>
            </a:r>
            <a:r>
              <a:rPr kumimoji="0" lang="ru-RU" altLang="ru-RU" sz="5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Monotype Corsiva" pitchFamily="66" charset="0"/>
              </a:rPr>
              <a:t>ЕРМАК, кто Вы?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80615"/>
            <a:ext cx="2267744" cy="2528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975567"/>
            <a:ext cx="1368152" cy="1220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757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1299</TotalTime>
  <Words>293</Words>
  <Application>Microsoft Office PowerPoint</Application>
  <PresentationFormat>Экран (4:3)</PresentationFormat>
  <Paragraphs>139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Презентация PowerPoint</vt:lpstr>
      <vt:lpstr>                Ермак Тимофеевич</vt:lpstr>
      <vt:lpstr> - Что добывали в Сибири в XVI веке? </vt:lpstr>
      <vt:lpstr>    Задание 2  Оружие  XVI века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63</cp:revision>
  <dcterms:created xsi:type="dcterms:W3CDTF">2021-12-11T07:48:10Z</dcterms:created>
  <dcterms:modified xsi:type="dcterms:W3CDTF">2024-11-22T14:51:54Z</dcterms:modified>
</cp:coreProperties>
</file>