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56" r:id="rId3"/>
    <p:sldId id="257" r:id="rId4"/>
    <p:sldId id="270" r:id="rId5"/>
    <p:sldId id="269" r:id="rId6"/>
    <p:sldId id="258" r:id="rId7"/>
    <p:sldId id="259" r:id="rId8"/>
    <p:sldId id="277" r:id="rId9"/>
    <p:sldId id="276" r:id="rId10"/>
    <p:sldId id="261" r:id="rId11"/>
    <p:sldId id="260" r:id="rId12"/>
    <p:sldId id="271" r:id="rId13"/>
    <p:sldId id="272" r:id="rId14"/>
    <p:sldId id="268" r:id="rId15"/>
    <p:sldId id="262" r:id="rId16"/>
    <p:sldId id="263" r:id="rId17"/>
    <p:sldId id="264" r:id="rId18"/>
    <p:sldId id="274" r:id="rId19"/>
    <p:sldId id="26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230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38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29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689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30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845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75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149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928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07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1B793-8297-4AC0-A782-DD5A8999B134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8923C-4DA3-4CA0-BB7B-AA0F7E3BD4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35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file:///C:\Users\&#1051;&#1080;&#1089;&#1080;&#1094;&#1080;&#1085;&#1072;%20&#1043;.&#1040;\Desktop\&#1056;&#1069;%20&#1059;&#1063;&#1048;&#1058;&#1045;&#1051;&#1068;%20&#1043;&#1054;&#1044;&#1040;\&#1084;&#1072;&#1090;&#1077;&#1088;&#1080;&#1072;&#1083;%20&#1076;&#1083;&#1103;%20&#1091;&#1088;&#1086;&#1082;&#1072;\&#1057;&#1086;&#1087;&#1086;&#1089;&#1090;&#1072;&#1074;&#1100;%20&#1092;&#1072;&#1082;&#1090;&#1099;.ex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26" y="559558"/>
            <a:ext cx="4907508" cy="4907508"/>
          </a:xfrm>
          <a:prstGeom prst="rect">
            <a:avLst/>
          </a:prstGeom>
        </p:spPr>
      </p:pic>
      <p:pic>
        <p:nvPicPr>
          <p:cNvPr id="1026" name="Picture 2" descr="https://almode.top/uploads/posts/2021-03/1616402836_2-p-sergei-lazarev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69" y="559558"/>
            <a:ext cx="4121622" cy="514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247" y="559558"/>
            <a:ext cx="4907508" cy="4907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568" y="1215479"/>
            <a:ext cx="5390866" cy="3595665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450376" y="5699903"/>
            <a:ext cx="5131558" cy="904475"/>
          </a:xfrm>
          <a:prstGeom prst="rect">
            <a:avLst/>
          </a:prstGeom>
          <a:gradFill rotWithShape="1">
            <a:gsLst>
              <a:gs pos="0">
                <a:srgbClr val="5B9BD5">
                  <a:lumMod val="110000"/>
                  <a:satMod val="105000"/>
                  <a:tint val="67000"/>
                </a:srgbClr>
              </a:gs>
              <a:gs pos="50000">
                <a:srgbClr val="5B9BD5">
                  <a:lumMod val="105000"/>
                  <a:satMod val="103000"/>
                  <a:tint val="73000"/>
                </a:srgbClr>
              </a:gs>
              <a:gs pos="100000">
                <a:srgbClr val="5B9BD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компьютерная система, моделирующая работу мозга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74876" y="5461267"/>
            <a:ext cx="5925971" cy="1323439"/>
          </a:xfrm>
          <a:prstGeom prst="rect">
            <a:avLst/>
          </a:prstGeom>
          <a:gradFill rotWithShape="1">
            <a:gsLst>
              <a:gs pos="0">
                <a:srgbClr val="70AD47">
                  <a:lumMod val="110000"/>
                  <a:satMod val="105000"/>
                  <a:tint val="67000"/>
                </a:srgbClr>
              </a:gs>
              <a:gs pos="50000">
                <a:srgbClr val="70AD47">
                  <a:lumMod val="105000"/>
                  <a:satMod val="103000"/>
                  <a:tint val="73000"/>
                </a:srgbClr>
              </a:gs>
              <a:gs pos="100000">
                <a:srgbClr val="70AD47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Промпт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англ. 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prompt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– «побуждать»)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это запрос, подсказка, или инструкция – те вводные данные, которые вы набираете, когда общаетесь с 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нейросетью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94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01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34" y="3264140"/>
            <a:ext cx="1891473" cy="2858883"/>
          </a:xfrm>
          <a:prstGeom prst="rect">
            <a:avLst/>
          </a:prstGeom>
        </p:spPr>
      </p:pic>
      <p:pic>
        <p:nvPicPr>
          <p:cNvPr id="1028" name="Picture 4" descr="https://img0.liveinternet.ru/images/attach/d/0/141/531/141531596_onegin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75" y="129892"/>
            <a:ext cx="1784776" cy="285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hareslide.ru/img/thumbs/d8239276dc1363326ea29c99dcdeb741-800x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0" r="22161" b="1134"/>
          <a:stretch/>
        </p:blipFill>
        <p:spPr bwMode="auto">
          <a:xfrm>
            <a:off x="6472560" y="191545"/>
            <a:ext cx="1918263" cy="27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ukazka.ru/img/g/uk287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144" y="3264140"/>
            <a:ext cx="1936720" cy="285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548" y="401921"/>
            <a:ext cx="4272269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…И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столбик с куклою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чугунной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шляпой с пасмурным челом,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руками, сжатыми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крестом…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5528" y="3108531"/>
            <a:ext cx="4599295" cy="3477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 Позвольте вам заметить, – отвечал он сухо, – что Магометом иль Наполеоном я себя не считаю… ни кем бы то ни было из подобных лиц, следственно, и не могу, не быв ими, дать вам удовлетворительного объяснения о том, как бы я поступил</a:t>
            </a:r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 Ну, полноте, кто ж у нас на Руси себя Наполеоном теперь не считает? – с страшною 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фамильярностию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произнес вдруг Порфирий.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13432" y="586586"/>
            <a:ext cx="3316406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Волк сидит, прижавшись в угол задом.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Зубами щелкая и </a:t>
            </a:r>
            <a:r>
              <a:rPr lang="ru-RU" sz="20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ощетиня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шерсть,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Глазами, кажется, хотел бы всех он съесть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24184" y="3706336"/>
            <a:ext cx="2605653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 что пишут в газетах, не выпустили ли опять Наполеона из острова?»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04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95534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570" y="1323833"/>
            <a:ext cx="10617958" cy="141936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5080" indent="0" algn="just">
              <a:lnSpc>
                <a:spcPct val="100000"/>
              </a:lnSpc>
              <a:buNone/>
            </a:pPr>
            <a:r>
              <a:rPr lang="ru-RU" b="1" spc="-5" dirty="0">
                <a:latin typeface="Times New Roman"/>
                <a:cs typeface="Times New Roman"/>
              </a:rPr>
              <a:t>Сравнительная</a:t>
            </a: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b="1" spc="-5" dirty="0">
                <a:latin typeface="Times New Roman"/>
                <a:cs typeface="Times New Roman"/>
              </a:rPr>
              <a:t>характеристика</a:t>
            </a:r>
            <a:r>
              <a:rPr lang="ru-RU" b="1" dirty="0">
                <a:latin typeface="Times New Roman"/>
                <a:cs typeface="Times New Roman"/>
              </a:rPr>
              <a:t> </a:t>
            </a:r>
            <a:r>
              <a:rPr lang="ru-RU" spc="-5" dirty="0">
                <a:latin typeface="Times New Roman"/>
                <a:cs typeface="Times New Roman"/>
              </a:rPr>
              <a:t>героев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lang="ru-RU" spc="-5" dirty="0">
                <a:latin typeface="Times New Roman"/>
                <a:cs typeface="Times New Roman"/>
              </a:rPr>
              <a:t>литературного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lang="ru-RU" spc="-5" dirty="0">
                <a:latin typeface="Times New Roman"/>
                <a:cs typeface="Times New Roman"/>
              </a:rPr>
              <a:t>произведения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latin typeface="Times New Roman"/>
                <a:cs typeface="Times New Roman"/>
              </a:rPr>
              <a:t>включает </a:t>
            </a:r>
            <a:r>
              <a:rPr lang="ru-RU" spc="-5" dirty="0">
                <a:latin typeface="Times New Roman"/>
                <a:cs typeface="Times New Roman"/>
              </a:rPr>
              <a:t>описание портрета, черт характера </a:t>
            </a:r>
            <a:r>
              <a:rPr lang="ru-RU" dirty="0" smtClean="0">
                <a:latin typeface="Times New Roman"/>
                <a:cs typeface="Times New Roman"/>
              </a:rPr>
              <a:t>героев</a:t>
            </a:r>
            <a:r>
              <a:rPr lang="ru-RU" dirty="0"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в сравнении друг с другом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7020" y="3384646"/>
            <a:ext cx="10617958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5715" lvl="0" algn="just">
              <a:spcBef>
                <a:spcPts val="5"/>
              </a:spcBef>
            </a:pPr>
            <a:r>
              <a:rPr lang="ru-RU" sz="28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Эпизод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— 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небольшая </a:t>
            </a:r>
            <a:r>
              <a:rPr lang="ru-RU" sz="2800" spc="-10" dirty="0" smtClean="0">
                <a:solidFill>
                  <a:prstClr val="black"/>
                </a:solidFill>
                <a:latin typeface="Times New Roman"/>
                <a:cs typeface="Times New Roman"/>
              </a:rPr>
              <a:t>часть 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литературно-художественного произведения,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фиксирующая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один 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законченный момент действия, происходящего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между двумя и более 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персонажами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в </a:t>
            </a:r>
            <a:r>
              <a:rPr lang="ru-RU" sz="280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одном месте</a:t>
            </a:r>
            <a:r>
              <a:rPr lang="ru-RU" sz="2800" spc="-2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 на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spc="-5" dirty="0">
                <a:solidFill>
                  <a:prstClr val="black"/>
                </a:solidFill>
                <a:latin typeface="Times New Roman"/>
                <a:cs typeface="Times New Roman"/>
              </a:rPr>
              <a:t>протяжении</a:t>
            </a:r>
            <a:r>
              <a:rPr lang="ru-RU" sz="2800" spc="-2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ограниченного</a:t>
            </a:r>
            <a:r>
              <a:rPr lang="ru-RU" sz="2800" spc="-3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/>
                <a:cs typeface="Times New Roman"/>
              </a:rPr>
              <a:t>временного</a:t>
            </a:r>
            <a:r>
              <a:rPr lang="ru-RU" sz="2800" spc="-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28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промежутка</a:t>
            </a:r>
            <a:endParaRPr lang="ru-RU" sz="28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844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525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5342" y="250209"/>
            <a:ext cx="2625611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войны 1812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743" y="1676400"/>
            <a:ext cx="3685403" cy="489364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представленном эпизоде показан Наполеон?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показана армия Наполеона и ее дух?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отношение солдат к своему императору?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Кутузов относится к людям?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качества отмечает князь Андрей в образе Кутузова?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94418" y="250209"/>
            <a:ext cx="2470907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Бородинское 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сражение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78810" y="1646830"/>
            <a:ext cx="3902122" cy="470898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 представленном эпизоде показаны Наполеон и Кутузов (портреты героев)?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«спектакль» разыгрывает Наполеон и почему?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цитату, которая характеризует отношение Наполеона к этой битве.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ключевое событие описывает Толстой перед началом битвы? Как в нем показан Кутузов?</a:t>
            </a:r>
          </a:p>
          <a:p>
            <a:pPr marL="342900" indent="-342900">
              <a:buFontTx/>
              <a:buAutoNum type="arabicPeriod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относится Кутузов к предстоящему событию?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94819" y="250209"/>
            <a:ext cx="2533074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</a:t>
            </a:r>
          </a:p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Moskowa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62751" y="1646830"/>
            <a:ext cx="3629166" cy="51706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убежден Наполеон?</a:t>
            </a: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Каково, по мнению Наполеона, положение дел русской армии?</a:t>
            </a: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заботит французского императора?</a:t>
            </a: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заключается забота Кутузова?</a:t>
            </a:r>
          </a:p>
          <a:p>
            <a:pPr marL="342900" indent="-342900">
              <a:buFontTx/>
              <a:buAutoNum type="arabicPeriod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фразу, которая ярким образом характеризует отношение Кутузова к происходящим событиям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07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710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spc="-5" dirty="0">
                <a:latin typeface="Times New Roman"/>
                <a:cs typeface="Times New Roman"/>
              </a:rPr>
              <a:t>Сравнительная характеристика </a:t>
            </a:r>
            <a:r>
              <a:rPr lang="ru-RU" b="1" spc="-5" dirty="0" smtClean="0">
                <a:latin typeface="Times New Roman"/>
                <a:cs typeface="Times New Roman"/>
              </a:rPr>
              <a:t/>
            </a:r>
            <a:br>
              <a:rPr lang="ru-RU" b="1" spc="-5" dirty="0" smtClean="0">
                <a:latin typeface="Times New Roman"/>
                <a:cs typeface="Times New Roman"/>
              </a:rPr>
            </a:br>
            <a:r>
              <a:rPr lang="ru-RU" b="1" spc="-15" dirty="0" smtClean="0">
                <a:latin typeface="Times New Roman"/>
                <a:cs typeface="Times New Roman"/>
              </a:rPr>
              <a:t>Кутузова</a:t>
            </a:r>
            <a:r>
              <a:rPr lang="ru-RU" b="1" spc="-25" dirty="0" smtClean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1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Наполеона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916409"/>
              </p:ext>
            </p:extLst>
          </p:nvPr>
        </p:nvGraphicFramePr>
        <p:xfrm>
          <a:off x="191069" y="1050878"/>
          <a:ext cx="11614244" cy="5513695"/>
        </p:xfrm>
        <a:graphic>
          <a:graphicData uri="http://schemas.openxmlformats.org/drawingml/2006/table">
            <a:tbl>
              <a:tblPr firstRow="1" bandRow="1"/>
              <a:tblGrid>
                <a:gridCol w="2477704"/>
                <a:gridCol w="4490842"/>
                <a:gridCol w="4645698"/>
              </a:tblGrid>
              <a:tr h="9423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800" b="1" spc="-10" dirty="0">
                          <a:latin typeface="Times New Roman"/>
                          <a:cs typeface="Times New Roman"/>
                        </a:rPr>
                        <a:t>Кутузов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800" b="1" spc="-5" dirty="0">
                          <a:latin typeface="Times New Roman"/>
                          <a:cs typeface="Times New Roman"/>
                        </a:rPr>
                        <a:t>Наполеон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856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Характер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856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Поведение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74961" y="2000762"/>
            <a:ext cx="4462818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превозносит своих заслуг и не выставляет напоказ, не скрывает своих чувств, искренний патриот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4961" y="4282666"/>
            <a:ext cx="4462818" cy="23237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ясно и просто объясняется; не покидает солдат, участвует во всех ключевых сражениях</a:t>
            </a:r>
            <a:endParaRPr lang="ru-RU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7779" y="2000761"/>
            <a:ext cx="4667534" cy="22467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Хвастливый, эгоистичный, жестокий и безразличный к окружающим, завоеватель, полон самолюбования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37779" y="4282667"/>
            <a:ext cx="4667534" cy="22467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Держится вдалеке от военных действий; накануне перед боем всегда произносит длинные пафосные речи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41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710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spc="-5" dirty="0">
                <a:latin typeface="Times New Roman"/>
                <a:cs typeface="Times New Roman"/>
              </a:rPr>
              <a:t>Сравнительная характеристика </a:t>
            </a:r>
            <a:r>
              <a:rPr lang="ru-RU" b="1" spc="-5" dirty="0" smtClean="0">
                <a:latin typeface="Times New Roman"/>
                <a:cs typeface="Times New Roman"/>
              </a:rPr>
              <a:t/>
            </a:r>
            <a:br>
              <a:rPr lang="ru-RU" b="1" spc="-5" dirty="0" smtClean="0">
                <a:latin typeface="Times New Roman"/>
                <a:cs typeface="Times New Roman"/>
              </a:rPr>
            </a:br>
            <a:r>
              <a:rPr lang="ru-RU" b="1" spc="-15" dirty="0" smtClean="0">
                <a:latin typeface="Times New Roman"/>
                <a:cs typeface="Times New Roman"/>
              </a:rPr>
              <a:t>Кутузова</a:t>
            </a:r>
            <a:r>
              <a:rPr lang="ru-RU" b="1" spc="-25" dirty="0" smtClean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1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Наполеона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50363"/>
              </p:ext>
            </p:extLst>
          </p:nvPr>
        </p:nvGraphicFramePr>
        <p:xfrm>
          <a:off x="191069" y="1050878"/>
          <a:ext cx="11614244" cy="5027615"/>
        </p:xfrm>
        <a:graphic>
          <a:graphicData uri="http://schemas.openxmlformats.org/drawingml/2006/table">
            <a:tbl>
              <a:tblPr firstRow="1" bandRow="1"/>
              <a:tblGrid>
                <a:gridCol w="2477704"/>
                <a:gridCol w="4490842"/>
                <a:gridCol w="4645698"/>
              </a:tblGrid>
              <a:tr h="9423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800" b="1" spc="-10" dirty="0">
                          <a:latin typeface="Times New Roman"/>
                          <a:cs typeface="Times New Roman"/>
                        </a:rPr>
                        <a:t>Кутузов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2800" b="1" spc="-5" dirty="0">
                          <a:latin typeface="Times New Roman"/>
                          <a:cs typeface="Times New Roman"/>
                        </a:rPr>
                        <a:t>Наполеон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42352"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spc="-5" dirty="0" smtClean="0">
                          <a:latin typeface="Times New Roman"/>
                          <a:cs typeface="Times New Roman"/>
                        </a:rPr>
                        <a:t>Отношение</a:t>
                      </a:r>
                      <a:r>
                        <a:rPr lang="ru-RU" sz="3200" spc="-3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 smtClean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lang="ru-RU" sz="3200" spc="-10" dirty="0" smtClean="0">
                          <a:latin typeface="Times New Roman"/>
                          <a:cs typeface="Times New Roman"/>
                        </a:rPr>
                        <a:t> солдатам</a:t>
                      </a:r>
                      <a:endParaRPr lang="ru-RU" sz="32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1342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Миссия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3072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Роль</a:t>
                      </a:r>
                      <a:r>
                        <a:rPr sz="28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истории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74961" y="3370609"/>
            <a:ext cx="4462818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Спасение </a:t>
            </a:r>
          </a:p>
          <a:p>
            <a:pPr algn="ctr"/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4960" y="4878439"/>
            <a:ext cx="4462818" cy="11387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Считал, что от него ничего не зависит</a:t>
            </a:r>
            <a:endParaRPr lang="ru-RU" sz="3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82134" y="3321921"/>
            <a:ext cx="4623179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Завоевать весь мир и сделать его столицей Парижа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82134" y="4891581"/>
            <a:ext cx="4667534" cy="11387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Считал себя</a:t>
            </a:r>
          </a:p>
          <a:p>
            <a:pPr algn="ctr"/>
            <a:r>
              <a:rPr lang="ru-RU" sz="3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благодетелем</a:t>
            </a:r>
            <a:endParaRPr lang="ru-RU" sz="3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4960" y="1844593"/>
            <a:ext cx="4462818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ласков с солдатами, искренне заботился о них</a:t>
            </a:r>
            <a:endParaRPr lang="ru-RU" sz="3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59956" y="1833517"/>
            <a:ext cx="4623179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Равнодушен к солдатам, их судьбы ему безразличны</a:t>
            </a:r>
            <a:endParaRPr lang="ru-RU" sz="3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80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8710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spc="-5" dirty="0">
                <a:latin typeface="Times New Roman"/>
                <a:cs typeface="Times New Roman"/>
              </a:rPr>
              <a:t>Сравнительная характеристика </a:t>
            </a:r>
            <a:r>
              <a:rPr lang="ru-RU" b="1" spc="-5" dirty="0" smtClean="0">
                <a:latin typeface="Times New Roman"/>
                <a:cs typeface="Times New Roman"/>
              </a:rPr>
              <a:t/>
            </a:r>
            <a:br>
              <a:rPr lang="ru-RU" b="1" spc="-5" dirty="0" smtClean="0">
                <a:latin typeface="Times New Roman"/>
                <a:cs typeface="Times New Roman"/>
              </a:rPr>
            </a:br>
            <a:r>
              <a:rPr lang="ru-RU" b="1" spc="-15" dirty="0" smtClean="0">
                <a:latin typeface="Times New Roman"/>
                <a:cs typeface="Times New Roman"/>
              </a:rPr>
              <a:t>Кутузова</a:t>
            </a:r>
            <a:r>
              <a:rPr lang="ru-RU" b="1" spc="-25" dirty="0" smtClean="0">
                <a:latin typeface="Times New Roman"/>
                <a:cs typeface="Times New Roman"/>
              </a:rPr>
              <a:t> </a:t>
            </a:r>
            <a:r>
              <a:rPr lang="ru-RU" b="1" dirty="0">
                <a:latin typeface="Times New Roman"/>
                <a:cs typeface="Times New Roman"/>
              </a:rPr>
              <a:t>и</a:t>
            </a:r>
            <a:r>
              <a:rPr lang="ru-RU" b="1" spc="1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Наполеона</a:t>
            </a:r>
            <a:endParaRPr lang="ru-RU" dirty="0"/>
          </a:p>
        </p:txBody>
      </p:sp>
      <p:pic>
        <p:nvPicPr>
          <p:cNvPr id="5" name="image82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3717" y="975348"/>
            <a:ext cx="3411248" cy="3649141"/>
          </a:xfrm>
          <a:prstGeom prst="rect">
            <a:avLst/>
          </a:prstGeom>
        </p:spPr>
      </p:pic>
      <p:pic>
        <p:nvPicPr>
          <p:cNvPr id="6" name="image83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5727" y="1045849"/>
            <a:ext cx="3313717" cy="36731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0824" y="4719032"/>
            <a:ext cx="3937033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Гениальный полководец, выразитель патриотизма и высокой нравственности русского народа, мудрый политический деятель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31629" y="4780587"/>
            <a:ext cx="3962399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Палач, захватчик, всего его действия направлены против людей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40155" y="1039551"/>
            <a:ext cx="335479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Похожи ли художественные образы в произведении с реальным историческими личностями?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6043401" y="2281937"/>
            <a:ext cx="289159" cy="6250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55743" y="3072427"/>
            <a:ext cx="3723284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Для Толстого Кутузов и Наполеон –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это люди со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своими человеческими качествами, достоинствами и недостатками. С именами двух величайших полководцев Толстой связывает сложнейшие нравственные вопросы. Автор романа категорически отрицает мысль, что история движется отдельными историческими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личностями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9108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  <p:bldP spid="3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2296633" cy="69215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>
          <a:xfrm>
            <a:off x="873456" y="4258907"/>
            <a:ext cx="10467833" cy="24830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dirty="0" smtClean="0"/>
              <a:t>	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Кутузов  выражает интересы народа -  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думает о собственной славе. 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Сопоставляя двух великих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полководцев, 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Толстой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делает вывод: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и не может быть  величия там, где нет простоты, добра и  правды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подлинно велик именно  Кутузов - народный полководец, думающий о  славе и свободе Отечества</a:t>
            </a:r>
          </a:p>
          <a:p>
            <a:pPr eaLnBrk="1" hangingPunct="1"/>
            <a:endParaRPr lang="ru-RU" altLang="ru-RU" dirty="0" smtClean="0"/>
          </a:p>
        </p:txBody>
      </p:sp>
      <p:pic>
        <p:nvPicPr>
          <p:cNvPr id="20486" name="Picture 6" descr="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925" y="692151"/>
            <a:ext cx="275907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1812_Kutuzo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619" y="692151"/>
            <a:ext cx="25685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1089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6274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9847997" cy="427492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Пересмотреть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т.4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(Партизанская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война и изменения, которые произошли с главными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героями)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Творческое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(по выбору) </a:t>
            </a:r>
          </a:p>
          <a:p>
            <a:pPr marL="0" indent="0" algn="just">
              <a:lnSpc>
                <a:spcPct val="107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Составьте интервью с Михаилом Илларионовичем Кутузовым, попробуйте озвучить его, используя возможности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нейросети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Используя полученные материалы,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попробуйте с помощью ресурсов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нейросети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портрет Наполеона или Кутузова.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Проанализируйте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полученный результат с той таблицей, которая у вас получилась на уроке. Совпало или не совпало ваше впечатление?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7778" t="57905" r="21111" b="24308"/>
          <a:stretch/>
        </p:blipFill>
        <p:spPr>
          <a:xfrm>
            <a:off x="10867787" y="4427561"/>
            <a:ext cx="1066800" cy="9601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67777" t="57312" r="20001" b="22926"/>
          <a:stretch/>
        </p:blipFill>
        <p:spPr>
          <a:xfrm>
            <a:off x="10867787" y="3021560"/>
            <a:ext cx="1156272" cy="105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2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50249"/>
          <a:stretch/>
        </p:blipFill>
        <p:spPr>
          <a:xfrm>
            <a:off x="2790411" y="-73626"/>
            <a:ext cx="3015041" cy="3411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713" y="3270662"/>
            <a:ext cx="2518325" cy="3450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52" y="2042846"/>
            <a:ext cx="2753105" cy="3873825"/>
          </a:xfrm>
          <a:prstGeom prst="rect">
            <a:avLst/>
          </a:prstGeom>
        </p:spPr>
      </p:pic>
      <p:pic>
        <p:nvPicPr>
          <p:cNvPr id="8" name="Содержимое 4" descr="f766091020ed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3" t="158" r="393" b="50060"/>
          <a:stretch/>
        </p:blipFill>
        <p:spPr bwMode="auto">
          <a:xfrm>
            <a:off x="6338077" y="83323"/>
            <a:ext cx="2642392" cy="328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b="50448"/>
          <a:stretch/>
        </p:blipFill>
        <p:spPr>
          <a:xfrm>
            <a:off x="6338077" y="3534185"/>
            <a:ext cx="2768909" cy="31869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b="50050"/>
          <a:stretch/>
        </p:blipFill>
        <p:spPr>
          <a:xfrm>
            <a:off x="9106986" y="1810897"/>
            <a:ext cx="2916933" cy="48662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22033" y="312615"/>
            <a:ext cx="316996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-75" dirty="0" smtClean="0">
                <a:latin typeface="Times New Roman"/>
                <a:cs typeface="Times New Roman"/>
              </a:rPr>
              <a:t>М</a:t>
            </a:r>
            <a:r>
              <a:rPr lang="ru-RU" sz="3200" b="1" spc="-155" dirty="0" smtClean="0">
                <a:latin typeface="Times New Roman"/>
                <a:cs typeface="Times New Roman"/>
              </a:rPr>
              <a:t>и</a:t>
            </a:r>
            <a:r>
              <a:rPr lang="ru-RU" sz="3200" b="1" spc="-120" dirty="0" smtClean="0">
                <a:latin typeface="Times New Roman"/>
                <a:cs typeface="Times New Roman"/>
              </a:rPr>
              <a:t>ха</a:t>
            </a:r>
            <a:r>
              <a:rPr lang="ru-RU" sz="3200" b="1" spc="-155" dirty="0" smtClean="0">
                <a:latin typeface="Times New Roman"/>
                <a:cs typeface="Times New Roman"/>
              </a:rPr>
              <a:t>и</a:t>
            </a:r>
            <a:r>
              <a:rPr lang="ru-RU" sz="3200" b="1" spc="-145" dirty="0" smtClean="0">
                <a:latin typeface="Times New Roman"/>
                <a:cs typeface="Times New Roman"/>
              </a:rPr>
              <a:t>л</a:t>
            </a:r>
            <a:r>
              <a:rPr lang="ru-RU" sz="3200" b="1" spc="-95" dirty="0" smtClean="0">
                <a:latin typeface="Times New Roman"/>
                <a:cs typeface="Times New Roman"/>
              </a:rPr>
              <a:t> </a:t>
            </a:r>
            <a:r>
              <a:rPr lang="ru-RU" sz="3200" b="1" spc="-145" dirty="0" smtClean="0">
                <a:latin typeface="Times New Roman"/>
                <a:cs typeface="Times New Roman"/>
              </a:rPr>
              <a:t>И</a:t>
            </a:r>
            <a:r>
              <a:rPr lang="ru-RU" sz="3200" b="1" spc="-140" dirty="0" smtClean="0">
                <a:latin typeface="Times New Roman"/>
                <a:cs typeface="Times New Roman"/>
              </a:rPr>
              <a:t>лл</a:t>
            </a:r>
            <a:r>
              <a:rPr lang="ru-RU" sz="3200" b="1" spc="-114" dirty="0" smtClean="0">
                <a:latin typeface="Times New Roman"/>
                <a:cs typeface="Times New Roman"/>
              </a:rPr>
              <a:t>а</a:t>
            </a:r>
            <a:r>
              <a:rPr lang="ru-RU" sz="3200" b="1" spc="-110" dirty="0" smtClean="0">
                <a:latin typeface="Times New Roman"/>
                <a:cs typeface="Times New Roman"/>
              </a:rPr>
              <a:t>р</a:t>
            </a:r>
            <a:r>
              <a:rPr lang="ru-RU" sz="3200" b="1" spc="-170" dirty="0" smtClean="0">
                <a:latin typeface="Times New Roman"/>
                <a:cs typeface="Times New Roman"/>
              </a:rPr>
              <a:t>и</a:t>
            </a:r>
            <a:r>
              <a:rPr lang="ru-RU" sz="3200" b="1" spc="-150" dirty="0" smtClean="0">
                <a:latin typeface="Times New Roman"/>
                <a:cs typeface="Times New Roman"/>
              </a:rPr>
              <a:t>онов</a:t>
            </a:r>
            <a:r>
              <a:rPr lang="ru-RU" sz="3200" b="1" spc="-160" dirty="0" smtClean="0">
                <a:latin typeface="Times New Roman"/>
                <a:cs typeface="Times New Roman"/>
              </a:rPr>
              <a:t>и</a:t>
            </a:r>
            <a:r>
              <a:rPr lang="ru-RU" sz="3200" b="1" spc="-155" dirty="0" smtClean="0">
                <a:latin typeface="Times New Roman"/>
                <a:cs typeface="Times New Roman"/>
              </a:rPr>
              <a:t>ч</a:t>
            </a:r>
            <a:r>
              <a:rPr lang="ru-RU" sz="3200" b="1" spc="-95" dirty="0" smtClean="0">
                <a:latin typeface="Times New Roman"/>
                <a:cs typeface="Times New Roman"/>
              </a:rPr>
              <a:t> </a:t>
            </a:r>
            <a:r>
              <a:rPr lang="ru-RU" sz="3200" b="1" spc="-25" dirty="0" smtClean="0">
                <a:latin typeface="Times New Roman"/>
                <a:cs typeface="Times New Roman"/>
              </a:rPr>
              <a:t>К</a:t>
            </a:r>
            <a:r>
              <a:rPr lang="ru-RU" sz="3200" b="1" spc="-70" dirty="0" smtClean="0">
                <a:latin typeface="Times New Roman"/>
                <a:cs typeface="Times New Roman"/>
              </a:rPr>
              <a:t>у</a:t>
            </a:r>
            <a:r>
              <a:rPr lang="ru-RU" sz="3200" b="1" spc="-254" dirty="0" smtClean="0">
                <a:latin typeface="Times New Roman"/>
                <a:cs typeface="Times New Roman"/>
              </a:rPr>
              <a:t>т</a:t>
            </a:r>
            <a:r>
              <a:rPr lang="ru-RU" sz="3200" b="1" spc="-70" dirty="0" smtClean="0">
                <a:latin typeface="Times New Roman"/>
                <a:cs typeface="Times New Roman"/>
              </a:rPr>
              <a:t>у</a:t>
            </a:r>
            <a:r>
              <a:rPr lang="ru-RU" sz="3200" b="1" spc="-110" dirty="0" smtClean="0">
                <a:latin typeface="Times New Roman"/>
                <a:cs typeface="Times New Roman"/>
              </a:rPr>
              <a:t>зов</a:t>
            </a:r>
            <a:endParaRPr lang="ru-RU" sz="3200" dirty="0" smtClean="0">
              <a:latin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-1136081" y="493459"/>
            <a:ext cx="3660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96695" lvl="0" algn="ctr">
              <a:spcBef>
                <a:spcPts val="670"/>
              </a:spcBef>
            </a:pPr>
            <a:r>
              <a:rPr lang="ru-RU" sz="3200" b="1" spc="-160" dirty="0">
                <a:solidFill>
                  <a:prstClr val="black"/>
                </a:solidFill>
                <a:latin typeface="Times New Roman"/>
                <a:cs typeface="Times New Roman"/>
              </a:rPr>
              <a:t>Н</a:t>
            </a:r>
            <a:r>
              <a:rPr lang="ru-RU" sz="3200" b="1" spc="-120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3200" b="1" spc="-155" dirty="0">
                <a:solidFill>
                  <a:prstClr val="black"/>
                </a:solidFill>
                <a:latin typeface="Times New Roman"/>
                <a:cs typeface="Times New Roman"/>
              </a:rPr>
              <a:t>п</a:t>
            </a:r>
            <a:r>
              <a:rPr lang="ru-RU" sz="3200" b="1" spc="-160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3200" b="1" spc="-140" dirty="0">
                <a:solidFill>
                  <a:prstClr val="black"/>
                </a:solidFill>
                <a:latin typeface="Times New Roman"/>
                <a:cs typeface="Times New Roman"/>
              </a:rPr>
              <a:t>л</a:t>
            </a:r>
            <a:r>
              <a:rPr lang="ru-RU" sz="3200" b="1" spc="-165" dirty="0">
                <a:solidFill>
                  <a:prstClr val="black"/>
                </a:solidFill>
                <a:latin typeface="Times New Roman"/>
                <a:cs typeface="Times New Roman"/>
              </a:rPr>
              <a:t>е</a:t>
            </a:r>
            <a:r>
              <a:rPr lang="ru-RU" sz="3200" b="1" spc="-160" dirty="0">
                <a:solidFill>
                  <a:prstClr val="black"/>
                </a:solidFill>
                <a:latin typeface="Times New Roman"/>
                <a:cs typeface="Times New Roman"/>
              </a:rPr>
              <a:t>он</a:t>
            </a:r>
            <a:r>
              <a:rPr lang="ru-RU" sz="3200" b="1" spc="-9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145" dirty="0">
                <a:solidFill>
                  <a:prstClr val="black"/>
                </a:solidFill>
                <a:latin typeface="Times New Roman"/>
                <a:cs typeface="Times New Roman"/>
              </a:rPr>
              <a:t>Б</a:t>
            </a:r>
            <a:r>
              <a:rPr lang="ru-RU" sz="3200" b="1" spc="-160" dirty="0">
                <a:solidFill>
                  <a:prstClr val="black"/>
                </a:solidFill>
                <a:latin typeface="Times New Roman"/>
                <a:cs typeface="Times New Roman"/>
              </a:rPr>
              <a:t>о</a:t>
            </a:r>
            <a:r>
              <a:rPr lang="ru-RU" sz="3200" b="1" spc="-150" dirty="0">
                <a:solidFill>
                  <a:prstClr val="black"/>
                </a:solidFill>
                <a:latin typeface="Times New Roman"/>
                <a:cs typeface="Times New Roman"/>
              </a:rPr>
              <a:t>н</a:t>
            </a:r>
            <a:r>
              <a:rPr lang="ru-RU" sz="3200" b="1" spc="-120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3200" b="1" spc="-155" dirty="0">
                <a:solidFill>
                  <a:prstClr val="black"/>
                </a:solidFill>
                <a:latin typeface="Times New Roman"/>
                <a:cs typeface="Times New Roman"/>
              </a:rPr>
              <a:t>п</a:t>
            </a:r>
            <a:r>
              <a:rPr lang="ru-RU" sz="3200" b="1" spc="-114" dirty="0">
                <a:solidFill>
                  <a:prstClr val="black"/>
                </a:solidFill>
                <a:latin typeface="Times New Roman"/>
                <a:cs typeface="Times New Roman"/>
              </a:rPr>
              <a:t>а</a:t>
            </a:r>
            <a:r>
              <a:rPr lang="ru-RU" sz="3200" b="1" spc="-110" dirty="0">
                <a:solidFill>
                  <a:prstClr val="black"/>
                </a:solidFill>
                <a:latin typeface="Times New Roman"/>
                <a:cs typeface="Times New Roman"/>
              </a:rPr>
              <a:t>р</a:t>
            </a:r>
            <a:r>
              <a:rPr lang="ru-RU" sz="3200" b="1" spc="-254" dirty="0">
                <a:solidFill>
                  <a:prstClr val="black"/>
                </a:solidFill>
                <a:latin typeface="Times New Roman"/>
                <a:cs typeface="Times New Roman"/>
              </a:rPr>
              <a:t>т</a:t>
            </a:r>
            <a:endParaRPr lang="ru-RU" sz="32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820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39" y="176927"/>
            <a:ext cx="3385139" cy="3385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9" t="8955" r="19686" b="19141"/>
          <a:stretch/>
        </p:blipFill>
        <p:spPr>
          <a:xfrm>
            <a:off x="1508729" y="3035472"/>
            <a:ext cx="3084394" cy="36420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9" r="50730"/>
          <a:stretch/>
        </p:blipFill>
        <p:spPr>
          <a:xfrm>
            <a:off x="6858040" y="176927"/>
            <a:ext cx="3302193" cy="32077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8" t="48159" r="581" b="-299"/>
          <a:stretch/>
        </p:blipFill>
        <p:spPr>
          <a:xfrm>
            <a:off x="5516819" y="2892926"/>
            <a:ext cx="3480179" cy="3647228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3837072" y="618471"/>
            <a:ext cx="2906973" cy="1975457"/>
          </a:xfrm>
          <a:prstGeom prst="rect">
            <a:avLst/>
          </a:prstGeom>
          <a:gradFill rotWithShape="1">
            <a:gsLst>
              <a:gs pos="0">
                <a:srgbClr val="5B9BD5">
                  <a:lumMod val="110000"/>
                  <a:satMod val="105000"/>
                  <a:tint val="67000"/>
                </a:srgbClr>
              </a:gs>
              <a:gs pos="50000">
                <a:srgbClr val="5B9BD5">
                  <a:lumMod val="105000"/>
                  <a:satMod val="103000"/>
                  <a:tint val="73000"/>
                </a:srgbClr>
              </a:gs>
              <a:gs pos="100000">
                <a:srgbClr val="5B9BD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Промт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«Кутузов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</a:t>
            </a:r>
            <a:r>
              <a:rPr kumimoji="0" lang="ru-RU" sz="180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полководец,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главнокомандующий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армией во время 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1812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генерал-фельдмаршал, дипломат</a:t>
            </a:r>
            <a:endParaRPr kumimoji="0" lang="ru-RU" sz="1800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20440" y="3562066"/>
            <a:ext cx="2875942" cy="1938992"/>
          </a:xfrm>
          <a:prstGeom prst="rect">
            <a:avLst/>
          </a:prstGeom>
          <a:gradFill rotWithShape="1">
            <a:gsLst>
              <a:gs pos="0">
                <a:srgbClr val="70AD47">
                  <a:lumMod val="110000"/>
                  <a:satMod val="105000"/>
                  <a:tint val="67000"/>
                </a:srgbClr>
              </a:gs>
              <a:gs pos="50000">
                <a:srgbClr val="70AD47">
                  <a:lumMod val="105000"/>
                  <a:satMod val="103000"/>
                  <a:tint val="73000"/>
                </a:srgbClr>
              </a:gs>
              <a:gs pos="100000">
                <a:srgbClr val="70AD47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Промпт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«Наполеон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Франции в 1804-1815 годах, полководец и государственный деятель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5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oe-online.ru/media_new/9/0/4/7/3/8/material_1068810/original_photo-thumb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12" y="688134"/>
            <a:ext cx="3849617" cy="289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dzeninfra.ru/get-zen_doc/3414159/pub_5ed881af68299e05251bb177_5ed8822c6e2f1b42e6a56b51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2" b="29650"/>
          <a:stretch/>
        </p:blipFill>
        <p:spPr bwMode="auto">
          <a:xfrm>
            <a:off x="8256895" y="674942"/>
            <a:ext cx="3684894" cy="290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408" y="82591"/>
            <a:ext cx="383502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Любимые герои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81832" y="82591"/>
            <a:ext cx="383502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Нелюбимые герои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uchebnik.mos.ru/system_2/game_apps/icons/000/269/702/original/%D0%A0%D0%BE%D1%81%D1%81%D0%B8%D1%8F_19_%D0%B2.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08" y="4216590"/>
            <a:ext cx="3774412" cy="249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1889" y="3669375"/>
            <a:ext cx="383502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56895" y="3669374"/>
            <a:ext cx="383502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4" descr="https://s0.slide-share.ru/s_slide/fa41247b4ff1c41dc5ec4fcfeff250a6/1dc89805-90b5-461a-bd78-c4b1c06f4a24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0.slide-share.ru/s_slide/fa41247b4ff1c41dc5ec4fcfeff250a6/1dc89805-90b5-461a-bd78-c4b1c06f4a24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avatars.dzeninfra.ru/get-zen_doc/1716911/pub_64d7220a9cfb9450571ec867_64d86a9560b16c687f9f6b2d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895" y="4216590"/>
            <a:ext cx="3759958" cy="248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b="50249"/>
          <a:stretch/>
        </p:blipFill>
        <p:spPr>
          <a:xfrm>
            <a:off x="4414495" y="0"/>
            <a:ext cx="3015041" cy="3411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b="50448"/>
          <a:stretch/>
        </p:blipFill>
        <p:spPr>
          <a:xfrm>
            <a:off x="4537560" y="3517517"/>
            <a:ext cx="2768909" cy="318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9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43" y="422031"/>
            <a:ext cx="3140035" cy="31400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9" t="8955" r="19686" b="19141"/>
          <a:stretch/>
        </p:blipFill>
        <p:spPr>
          <a:xfrm>
            <a:off x="5935386" y="2693206"/>
            <a:ext cx="2727660" cy="32207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9" r="50730"/>
          <a:stretch/>
        </p:blipFill>
        <p:spPr>
          <a:xfrm>
            <a:off x="213247" y="176927"/>
            <a:ext cx="2974942" cy="28898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8" t="48159" r="581" b="-299"/>
          <a:stretch/>
        </p:blipFill>
        <p:spPr>
          <a:xfrm>
            <a:off x="2269754" y="2757484"/>
            <a:ext cx="3011930" cy="315650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29384" y="44765"/>
            <a:ext cx="5254259" cy="27712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Кутузова и Наполеона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романе «Война и мир»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Л.Н.Толстого</a:t>
            </a:r>
            <a:endParaRPr lang="ru-RU" sz="32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08407" y="422388"/>
            <a:ext cx="5337163" cy="20128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Антитеза —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противопоставление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понятий или явлений, постановка рядом противоположных по  значению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endParaRPr lang="ru-RU" altLang="ru-RU" sz="2400" dirty="0" smtClean="0">
              <a:solidFill>
                <a:srgbClr val="7F7F7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7062" y="5920766"/>
            <a:ext cx="10658901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Антитеза для Толстого - основной способ выражения философской и исторической мысли.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Кутузов 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и Наполеон — свет и тень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романа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34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86" y="2198080"/>
            <a:ext cx="3780430" cy="451661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узнаем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научимся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сможем определить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7006" y="1071950"/>
            <a:ext cx="4675496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нашего урока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2192000" cy="5305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Образы Кутузова и Наполеона в романе «Война и мир» </a:t>
            </a:r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Л.Н.Толстого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09982" y="4798191"/>
            <a:ext cx="88045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 практике реализуется основной композиционный приём романа – приём антитезы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09983" y="3379171"/>
            <a:ext cx="88807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давать характеристику художественных образов Кутузова и Наполеона;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109982" y="2198870"/>
            <a:ext cx="9079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концепции Толстого о роли личности в истории;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117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39888" y="4682647"/>
            <a:ext cx="4279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что Наполеон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016081" y="4682647"/>
            <a:ext cx="3613683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что Кутузов ____________________________________________________________________________________________________________________________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image82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1445" y="323453"/>
            <a:ext cx="3411248" cy="3649141"/>
          </a:xfrm>
          <a:prstGeom prst="rect">
            <a:avLst/>
          </a:prstGeom>
        </p:spPr>
      </p:pic>
      <p:pic>
        <p:nvPicPr>
          <p:cNvPr id="7" name="image83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22710" y="357380"/>
            <a:ext cx="3313717" cy="36731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2956" y="4030563"/>
            <a:ext cx="3628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Портрет</a:t>
            </a:r>
            <a:r>
              <a:rPr kumimoji="0" lang="ru-RU" sz="1200" b="0" i="0" u="none" strike="noStrike" kern="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князя М.И. Кутузова-Смоленского</a:t>
            </a:r>
            <a:r>
              <a:rPr kumimoji="0" lang="ru-RU" sz="1200" b="0" i="0" u="none" strike="noStrike" kern="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работы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Р.М.Волкова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, 1812-1830</a:t>
            </a:r>
            <a:r>
              <a:rPr kumimoji="0" lang="ru-RU" sz="1200" b="0" i="0" u="none" strike="noStrike" kern="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гг.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47918" y="4107506"/>
            <a:ext cx="22632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П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оль </a:t>
            </a:r>
            <a:r>
              <a:rPr kumimoji="0" lang="ru-RU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Деларош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, 1807 г.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7382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65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4057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создания образа персонажа художественного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program"/>
              </a:rPr>
              <a:t>Портрет 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program"/>
              </a:rPr>
              <a:t>изображение внешности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program"/>
              </a:rPr>
              <a:t>героя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Поступки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Индивидуализация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Биография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Авторская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Характеристика героя другими действующими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лицам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Мировоззрение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560" y="1641938"/>
            <a:ext cx="3267739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3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</TotalTime>
  <Words>715</Words>
  <Application>Microsoft Office PowerPoint</Application>
  <PresentationFormat>Широкоэкранный</PresentationFormat>
  <Paragraphs>110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Trebuchet MS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Мы узнаем   Мы научимся   Мы сможем определить   </vt:lpstr>
      <vt:lpstr>Презентация PowerPoint</vt:lpstr>
      <vt:lpstr>Презентация PowerPoint</vt:lpstr>
      <vt:lpstr>Средства создания образа персонажа художественного произведения</vt:lpstr>
      <vt:lpstr>Презентация PowerPoint</vt:lpstr>
      <vt:lpstr>Презентация PowerPoint</vt:lpstr>
      <vt:lpstr>Работа в группах</vt:lpstr>
      <vt:lpstr>Презентация PowerPoint</vt:lpstr>
      <vt:lpstr>Презентация PowerPoint</vt:lpstr>
      <vt:lpstr>Сравнительная характеристика  Кутузова и Наполеона</vt:lpstr>
      <vt:lpstr>Сравнительная характеристика  Кутузова и Наполеона</vt:lpstr>
      <vt:lpstr>Сравнительная характеристика  Кутузова и Наполеона</vt:lpstr>
      <vt:lpstr>Выводы 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30</cp:revision>
  <dcterms:created xsi:type="dcterms:W3CDTF">2024-02-06T15:11:19Z</dcterms:created>
  <dcterms:modified xsi:type="dcterms:W3CDTF">2024-02-10T15:27:49Z</dcterms:modified>
</cp:coreProperties>
</file>