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71" r:id="rId8"/>
    <p:sldId id="260" r:id="rId9"/>
    <p:sldId id="261" r:id="rId10"/>
    <p:sldId id="262" r:id="rId11"/>
    <p:sldId id="263" r:id="rId12"/>
    <p:sldId id="265" r:id="rId13"/>
    <p:sldId id="272" r:id="rId14"/>
    <p:sldId id="273" r:id="rId15"/>
    <p:sldId id="274" r:id="rId16"/>
    <p:sldId id="275" r:id="rId17"/>
    <p:sldId id="276" r:id="rId18"/>
    <p:sldId id="278" r:id="rId19"/>
    <p:sldId id="279" r:id="rId20"/>
    <p:sldId id="280" r:id="rId21"/>
    <p:sldId id="266" r:id="rId22"/>
    <p:sldId id="267" r:id="rId23"/>
    <p:sldId id="268" r:id="rId24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" initials="И" lastIdx="1" clrIdx="0">
    <p:extLst>
      <p:ext uri="{19B8F6BF-5375-455C-9EA6-DF929625EA0E}">
        <p15:presenceInfo xmlns:p15="http://schemas.microsoft.com/office/powerpoint/2012/main" userId="7026dd46f1fac40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34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 extrusionOk="0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08892" y="6375679"/>
            <a:ext cx="1747292" cy="348462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3135249" y="6375679"/>
            <a:ext cx="3086100" cy="345796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800414" y="6375679"/>
            <a:ext cx="1747292" cy="345796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 bwMode="auto"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 bwMode="auto"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896911" y="382386"/>
            <a:ext cx="1771930" cy="5600404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942974" y="382386"/>
            <a:ext cx="5809517" cy="5600404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 extrusionOk="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2427410" y="6375679"/>
            <a:ext cx="1120460" cy="34846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3959298" y="6375679"/>
            <a:ext cx="3086100" cy="345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456825" y="6375679"/>
            <a:ext cx="1115675" cy="345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 extrusionOk="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 bwMode="auto"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 extrusionOk="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 extrusionOk="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942975" y="2286000"/>
            <a:ext cx="3593592" cy="361950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985846" y="2286000"/>
            <a:ext cx="3593592" cy="361950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42975" y="381001"/>
            <a:ext cx="7629525" cy="149351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941832" y="2909102"/>
            <a:ext cx="3611880" cy="299639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975398" y="2909102"/>
            <a:ext cx="3611880" cy="299639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73788" y="920377"/>
            <a:ext cx="4618813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573789" y="6375679"/>
            <a:ext cx="925016" cy="348462"/>
          </a:xfrm>
        </p:spPr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1577716" y="6375679"/>
            <a:ext cx="2611634" cy="345796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4268261" y="6375679"/>
            <a:ext cx="924342" cy="345796"/>
          </a:xfrm>
        </p:spPr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 bwMode="auto"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 bwMode="auto"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574463" y="6375679"/>
            <a:ext cx="924342" cy="348462"/>
          </a:xfrm>
        </p:spPr>
        <p:txBody>
          <a:bodyPr/>
          <a:lstStyle/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1577716" y="6375679"/>
            <a:ext cx="2611634" cy="345796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4256153" y="6375679"/>
            <a:ext cx="947459" cy="345796"/>
          </a:xfrm>
        </p:spPr>
        <p:txBody>
          <a:bodyPr/>
          <a:lstStyle/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 bwMode="auto"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938757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38757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938757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5039DD77-D751-4A6D-AADF-10FE1C8A8742}" type="datetimeFigureOut">
              <a:rPr lang="ru-RU"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35B66AD7-2010-4277-857E-015B9279CBB4}" type="slidenum">
              <a:rPr lang="ru-RU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 bwMode="auto"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 bwMode="auto"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 extrusionOk="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>
        <a:lnSpc>
          <a:spcPct val="90000"/>
        </a:lnSpc>
        <a:spcBef>
          <a:spcPts val="0"/>
        </a:spcBef>
        <a:buNone/>
        <a:defRPr sz="5100" cap="all" spc="15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Arial"/>
        <a:buChar char="•"/>
        <a:defRPr sz="20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Gill Sans MT"/>
        <a:buChar char="–"/>
        <a:defRPr sz="18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Arial"/>
        <a:buChar char="•"/>
        <a:defRPr sz="16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Gill Sans MT"/>
        <a:buChar char="–"/>
        <a:defRPr sz="14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Arial"/>
        <a:buChar char="•"/>
        <a:defRPr sz="14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Gill Sans MT"/>
        <a:buChar char="–"/>
        <a:defRPr sz="14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Arial"/>
        <a:buChar char="•"/>
        <a:defRPr sz="14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Gill Sans MT"/>
        <a:buChar char="–"/>
        <a:defRPr sz="14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>
        <a:lnSpc>
          <a:spcPct val="110000"/>
        </a:lnSpc>
        <a:spcBef>
          <a:spcPts val="700"/>
        </a:spcBef>
        <a:buClr>
          <a:schemeClr val="tx2"/>
        </a:buClr>
        <a:buFont typeface="Arial"/>
        <a:buChar char="•"/>
        <a:defRPr sz="14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032886" y="986875"/>
            <a:ext cx="5290825" cy="4394988"/>
          </a:xfrm>
        </p:spPr>
        <p:txBody>
          <a:bodyPr/>
          <a:lstStyle/>
          <a:p>
            <a:pPr>
              <a:defRPr/>
            </a:pPr>
            <a:r>
              <a:rPr lang="ru-RU" sz="5400">
                <a:solidFill>
                  <a:srgbClr val="2A1A00"/>
                </a:solidFill>
                <a:latin typeface="Calibri Light"/>
              </a:rPr>
              <a:t>Алгоритмы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4041391" name="Прямоугольник 1"/>
          <p:cNvSpPr/>
          <p:nvPr/>
        </p:nvSpPr>
        <p:spPr bwMode="auto">
          <a:xfrm>
            <a:off x="965199" y="876299"/>
            <a:ext cx="7937787" cy="101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000" b="1">
                <a:latin typeface="Calibri Light"/>
                <a:ea typeface="Times New Roman"/>
              </a:rPr>
              <a:t>Псевдокод</a:t>
            </a:r>
            <a:r>
              <a:rPr lang="ru-RU" sz="2000">
                <a:latin typeface="Calibri Light"/>
                <a:ea typeface="Times New Roman"/>
              </a:rPr>
              <a:t> — </a:t>
            </a:r>
            <a:r>
              <a:rPr lang="ru-RU" sz="20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нечто среднее между словесным описанием и записью в виде кода</a:t>
            </a:r>
            <a:r>
              <a:rPr lang="ru-RU" sz="2000">
                <a:latin typeface="Calibri Light"/>
                <a:ea typeface="Times New Roman"/>
              </a:rPr>
              <a:t>. Псевдокод используется для упрощения дизайна программы. </a:t>
            </a:r>
          </a:p>
        </p:txBody>
      </p:sp>
      <p:sp>
        <p:nvSpPr>
          <p:cNvPr id="1107926107" name=" 1107926106"/>
          <p:cNvSpPr/>
          <p:nvPr/>
        </p:nvSpPr>
        <p:spPr bwMode="auto">
          <a:xfrm>
            <a:off x="6158776" y="6223519"/>
            <a:ext cx="244632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50393843" name="Рисунок 18503938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01641" y="2334132"/>
            <a:ext cx="5747873" cy="355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719520" y="316750"/>
            <a:ext cx="8140843" cy="4873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75"/>
              </a:spcAft>
              <a:defRPr/>
            </a:pPr>
            <a:r>
              <a:rPr lang="ru-RU" sz="2000" b="1">
                <a:solidFill>
                  <a:srgbClr val="000000"/>
                </a:solidFill>
                <a:latin typeface="Calibri Light"/>
                <a:ea typeface="Times New Roman"/>
              </a:rPr>
              <a:t>Блок-схема</a:t>
            </a:r>
            <a:r>
              <a:rPr lang="ru-RU" sz="2000">
                <a:solidFill>
                  <a:srgbClr val="000000"/>
                </a:solidFill>
                <a:latin typeface="Calibri Light"/>
                <a:ea typeface="Times New Roman"/>
              </a:rPr>
              <a:t> - </a:t>
            </a:r>
            <a:r>
              <a:rPr lang="ru-RU" sz="2000" b="0" i="0" u="none" strike="noStrike" cap="none" spc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описание с помощью фигур, пошагово описывающее действия, происходящие в алгоритме. </a:t>
            </a:r>
            <a:r>
              <a:rPr lang="ru-RU" sz="2000">
                <a:solidFill>
                  <a:srgbClr val="000000"/>
                </a:solidFill>
                <a:latin typeface="Calibri Light"/>
                <a:ea typeface="Times New Roman"/>
              </a:rPr>
              <a:t>Применительно к разработке программ, блок-схемы позволяют визуализировать принцип работы алгоритма без непосредственного выполнения этого алгоритма в программном коде. </a:t>
            </a:r>
          </a:p>
          <a:p>
            <a:pPr>
              <a:spcAft>
                <a:spcPts val="1875"/>
              </a:spcAft>
              <a:defRPr/>
            </a:pPr>
            <a:endParaRPr lang="ru-RU" sz="2000">
              <a:solidFill>
                <a:srgbClr val="000000"/>
              </a:solidFill>
              <a:latin typeface="Calibri Light"/>
              <a:ea typeface="Times New Roman"/>
            </a:endParaRPr>
          </a:p>
          <a:p>
            <a:pPr>
              <a:spcAft>
                <a:spcPts val="1875"/>
              </a:spcAft>
              <a:defRPr/>
            </a:pPr>
            <a:endParaRPr lang="ru-RU" sz="2000">
              <a:solidFill>
                <a:srgbClr val="000000"/>
              </a:solidFill>
              <a:latin typeface="Calibri Light"/>
              <a:ea typeface="Times New Roman"/>
            </a:endParaRPr>
          </a:p>
          <a:p>
            <a:pPr>
              <a:spcAft>
                <a:spcPts val="1875"/>
              </a:spcAft>
              <a:defRPr/>
            </a:pPr>
            <a:endParaRPr lang="ru-RU" sz="2000">
              <a:latin typeface="Calibri Light"/>
              <a:ea typeface="Times New Roman"/>
            </a:endParaRPr>
          </a:p>
          <a:p>
            <a:pPr>
              <a:spcAft>
                <a:spcPts val="1875"/>
              </a:spcAft>
              <a:defRPr/>
            </a:pPr>
            <a:endParaRPr lang="ru-RU" sz="2000">
              <a:latin typeface="Calibri Light"/>
              <a:ea typeface="Times New Roman"/>
            </a:endParaRPr>
          </a:p>
          <a:p>
            <a:pPr>
              <a:spcAft>
                <a:spcPts val="1875"/>
              </a:spcAft>
              <a:defRPr/>
            </a:pPr>
            <a:endParaRPr lang="ru-RU" sz="2000">
              <a:latin typeface="Calibri Light"/>
              <a:ea typeface="Times New Roman"/>
            </a:endParaRPr>
          </a:p>
          <a:p>
            <a:pPr>
              <a:spcAft>
                <a:spcPts val="1875"/>
              </a:spcAft>
              <a:defRPr/>
            </a:pPr>
            <a:endParaRPr lang="ru-RU" sz="2000">
              <a:latin typeface="Calibri Light"/>
              <a:ea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329121" y="1992586"/>
            <a:ext cx="5930424" cy="3898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965199" y="1338943"/>
            <a:ext cx="7937931" cy="706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000" b="1" i="0" u="none" strike="noStrike" cap="none" spc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Запись на языке программирования</a:t>
            </a:r>
            <a:r>
              <a:rPr lang="ru-RU" sz="2000">
                <a:latin typeface="Calibri Light"/>
                <a:ea typeface="Times New Roman"/>
              </a:rPr>
              <a:t> — </a:t>
            </a:r>
            <a:r>
              <a:rPr lang="ru-RU" sz="20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самый формальный способ записи алгоритма</a:t>
            </a:r>
            <a:endParaRPr lang="ru-RU" sz="2000">
              <a:latin typeface="Calibri Light"/>
              <a:ea typeface="Times New Roman"/>
            </a:endParaRPr>
          </a:p>
        </p:txBody>
      </p:sp>
      <p:sp>
        <p:nvSpPr>
          <p:cNvPr id="1982941714" name=" 1982941713"/>
          <p:cNvSpPr/>
          <p:nvPr/>
        </p:nvSpPr>
        <p:spPr bwMode="auto">
          <a:xfrm>
            <a:off x="6158777" y="6223520"/>
            <a:ext cx="2446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5417134" name=" 215417133"/>
          <p:cNvSpPr/>
          <p:nvPr/>
        </p:nvSpPr>
        <p:spPr bwMode="auto">
          <a:xfrm>
            <a:off x="5954952" y="5857724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59595391" name="Рисунок 35959539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326003" y="2756384"/>
            <a:ext cx="5216143" cy="2414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2411177" y="1510424"/>
            <a:ext cx="6267303" cy="249691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dirty="0">
                <a:latin typeface="Calibri Light"/>
              </a:rPr>
              <a:t>Блок-схемы</a:t>
            </a:r>
          </a:p>
        </p:txBody>
      </p:sp>
    </p:spTree>
    <p:extLst>
      <p:ext uri="{BB962C8B-B14F-4D97-AF65-F5344CB8AC3E}">
        <p14:creationId xmlns:p14="http://schemas.microsoft.com/office/powerpoint/2010/main" val="216521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942493" y="1194757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Начало и конец алгоритма</a:t>
            </a:r>
            <a:endParaRPr lang="ru-RU" sz="2400" dirty="0">
              <a:latin typeface="Calibri Light"/>
              <a:ea typeface="Times New Roman"/>
            </a:endParaRPr>
          </a:p>
        </p:txBody>
      </p:sp>
      <p:sp>
        <p:nvSpPr>
          <p:cNvPr id="1982941714" name=" 1982941713"/>
          <p:cNvSpPr/>
          <p:nvPr/>
        </p:nvSpPr>
        <p:spPr bwMode="auto">
          <a:xfrm>
            <a:off x="6158777" y="6223520"/>
            <a:ext cx="2446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5417134" name=" 215417133"/>
          <p:cNvSpPr/>
          <p:nvPr/>
        </p:nvSpPr>
        <p:spPr bwMode="auto">
          <a:xfrm>
            <a:off x="5954952" y="5785716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79A8F9A-01C4-4128-85D5-10BA46FADED4}"/>
              </a:ext>
            </a:extLst>
          </p:cNvPr>
          <p:cNvSpPr/>
          <p:nvPr/>
        </p:nvSpPr>
        <p:spPr>
          <a:xfrm>
            <a:off x="1043608" y="849526"/>
            <a:ext cx="374441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Терминатор</a:t>
            </a:r>
          </a:p>
        </p:txBody>
      </p:sp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id="{D95E7AD4-22E4-4D28-8A51-B516FA67BA05}"/>
              </a:ext>
            </a:extLst>
          </p:cNvPr>
          <p:cNvSpPr/>
          <p:nvPr/>
        </p:nvSpPr>
        <p:spPr>
          <a:xfrm>
            <a:off x="1043608" y="2643319"/>
            <a:ext cx="3744416" cy="115212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Ввод</a:t>
            </a:r>
            <a:r>
              <a:rPr lang="en-US" sz="2400" dirty="0"/>
              <a:t>/</a:t>
            </a:r>
            <a:r>
              <a:rPr lang="ru-RU" sz="2400" dirty="0"/>
              <a:t>вывод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EEC92DA-A40B-4C29-9930-F4A8D23BF6CB}"/>
              </a:ext>
            </a:extLst>
          </p:cNvPr>
          <p:cNvSpPr/>
          <p:nvPr/>
        </p:nvSpPr>
        <p:spPr bwMode="auto">
          <a:xfrm>
            <a:off x="4942493" y="2988550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Ввод</a:t>
            </a:r>
            <a:r>
              <a:rPr lang="en-US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/</a:t>
            </a:r>
            <a:r>
              <a:rPr lang="ru-RU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вывод информации</a:t>
            </a:r>
            <a:endParaRPr lang="ru-RU" sz="2400" dirty="0">
              <a:latin typeface="Calibri Light"/>
              <a:ea typeface="Times New Roman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BDBDE-7D3C-40E9-8851-9A5ABEAE096A}"/>
              </a:ext>
            </a:extLst>
          </p:cNvPr>
          <p:cNvSpPr/>
          <p:nvPr/>
        </p:nvSpPr>
        <p:spPr>
          <a:xfrm>
            <a:off x="1043608" y="4437112"/>
            <a:ext cx="373777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Действия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ACFE77-E3C0-4ADB-85B5-AB76B486E7E0}"/>
              </a:ext>
            </a:extLst>
          </p:cNvPr>
          <p:cNvSpPr/>
          <p:nvPr/>
        </p:nvSpPr>
        <p:spPr bwMode="auto">
          <a:xfrm>
            <a:off x="4942493" y="4597677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dirty="0">
                <a:latin typeface="Calibri Light"/>
                <a:ea typeface="Calibri Light"/>
                <a:cs typeface="Calibri Light"/>
              </a:rPr>
              <a:t>Какие-либо выполняемые алгоритмом действия</a:t>
            </a:r>
            <a:endParaRPr lang="ru-RU" sz="2400" dirty="0">
              <a:latin typeface="Calibri Ligh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932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82941714" name=" 1982941713"/>
          <p:cNvSpPr/>
          <p:nvPr/>
        </p:nvSpPr>
        <p:spPr bwMode="auto">
          <a:xfrm>
            <a:off x="5870743" y="6223520"/>
            <a:ext cx="2446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6CDE008C-F34B-4C74-9200-8B1B42BA90C5}"/>
              </a:ext>
            </a:extLst>
          </p:cNvPr>
          <p:cNvSpPr/>
          <p:nvPr/>
        </p:nvSpPr>
        <p:spPr>
          <a:xfrm>
            <a:off x="1763688" y="216677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Начало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F39CE36-C95A-46DF-B1A7-9B9833BB512B}"/>
              </a:ext>
            </a:extLst>
          </p:cNvPr>
          <p:cNvSpPr/>
          <p:nvPr/>
        </p:nvSpPr>
        <p:spPr>
          <a:xfrm>
            <a:off x="1763688" y="1340768"/>
            <a:ext cx="1800200" cy="764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Выкопать ямку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B87C68C-7669-4E65-855A-9C3DDD3C612B}"/>
              </a:ext>
            </a:extLst>
          </p:cNvPr>
          <p:cNvSpPr/>
          <p:nvPr/>
        </p:nvSpPr>
        <p:spPr bwMode="auto">
          <a:xfrm>
            <a:off x="1763688" y="2769659"/>
            <a:ext cx="1800200" cy="764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Посадить саженец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709DA0F-B123-4AA2-8D85-38CDE4E95212}"/>
              </a:ext>
            </a:extLst>
          </p:cNvPr>
          <p:cNvSpPr/>
          <p:nvPr/>
        </p:nvSpPr>
        <p:spPr bwMode="auto">
          <a:xfrm>
            <a:off x="1763688" y="4198550"/>
            <a:ext cx="1800200" cy="764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Закопать саженец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70BEB18A-3197-401C-B134-968EA0BEEE29}"/>
              </a:ext>
            </a:extLst>
          </p:cNvPr>
          <p:cNvSpPr/>
          <p:nvPr/>
        </p:nvSpPr>
        <p:spPr bwMode="auto">
          <a:xfrm>
            <a:off x="1763688" y="5517232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Конец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9025F91A-7F6B-48AE-A829-9EEF3F3BA588}"/>
              </a:ext>
            </a:extLst>
          </p:cNvPr>
          <p:cNvSpPr/>
          <p:nvPr/>
        </p:nvSpPr>
        <p:spPr bwMode="auto">
          <a:xfrm>
            <a:off x="5940152" y="216677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Начало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47C6AAB-E76D-45FE-9E57-6AD72C31CA8C}"/>
              </a:ext>
            </a:extLst>
          </p:cNvPr>
          <p:cNvSpPr/>
          <p:nvPr/>
        </p:nvSpPr>
        <p:spPr bwMode="auto">
          <a:xfrm>
            <a:off x="5993059" y="2769658"/>
            <a:ext cx="1800200" cy="764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 = A+B</a:t>
            </a:r>
            <a:endParaRPr lang="ru-RU" sz="2400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50AD9AFD-BD3A-481A-A881-96F7454B4AB3}"/>
              </a:ext>
            </a:extLst>
          </p:cNvPr>
          <p:cNvSpPr/>
          <p:nvPr/>
        </p:nvSpPr>
        <p:spPr bwMode="auto">
          <a:xfrm>
            <a:off x="5940152" y="5517232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Конец</a:t>
            </a:r>
          </a:p>
        </p:txBody>
      </p:sp>
      <p:sp>
        <p:nvSpPr>
          <p:cNvPr id="8" name="Параллелограмм 7">
            <a:extLst>
              <a:ext uri="{FF2B5EF4-FFF2-40B4-BE49-F238E27FC236}">
                <a16:creationId xmlns:a16="http://schemas.microsoft.com/office/drawing/2014/main" id="{EE44B6CB-743C-4997-9342-519E9EEC55AD}"/>
              </a:ext>
            </a:extLst>
          </p:cNvPr>
          <p:cNvSpPr/>
          <p:nvPr/>
        </p:nvSpPr>
        <p:spPr>
          <a:xfrm>
            <a:off x="5993059" y="1340767"/>
            <a:ext cx="1800200" cy="76405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Ввод - </a:t>
            </a:r>
            <a:r>
              <a:rPr lang="en-US" sz="2400" dirty="0"/>
              <a:t>A, B</a:t>
            </a:r>
            <a:endParaRPr lang="ru-RU" sz="2400" dirty="0"/>
          </a:p>
        </p:txBody>
      </p:sp>
      <p:sp>
        <p:nvSpPr>
          <p:cNvPr id="21" name="Параллелограмм 20">
            <a:extLst>
              <a:ext uri="{FF2B5EF4-FFF2-40B4-BE49-F238E27FC236}">
                <a16:creationId xmlns:a16="http://schemas.microsoft.com/office/drawing/2014/main" id="{0A880636-AAC1-4FC9-9401-5CC3F7D6391A}"/>
              </a:ext>
            </a:extLst>
          </p:cNvPr>
          <p:cNvSpPr/>
          <p:nvPr/>
        </p:nvSpPr>
        <p:spPr bwMode="auto">
          <a:xfrm>
            <a:off x="5993059" y="4198549"/>
            <a:ext cx="1800200" cy="76405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Вывод - </a:t>
            </a:r>
            <a:r>
              <a:rPr lang="en-US" sz="2400" dirty="0"/>
              <a:t>C</a:t>
            </a:r>
            <a:endParaRPr lang="ru-RU" sz="2400" dirty="0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6EF147C-2DC1-4401-8C87-659D192876A8}"/>
              </a:ext>
            </a:extLst>
          </p:cNvPr>
          <p:cNvCxnSpPr>
            <a:cxnSpLocks/>
            <a:stCxn id="3" idx="4"/>
            <a:endCxn id="7" idx="0"/>
          </p:cNvCxnSpPr>
          <p:nvPr/>
        </p:nvCxnSpPr>
        <p:spPr>
          <a:xfrm>
            <a:off x="2663788" y="980728"/>
            <a:ext cx="0" cy="3600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9177804A-FB19-4F9A-923D-E1E433CE9DD9}"/>
              </a:ext>
            </a:extLst>
          </p:cNvPr>
          <p:cNvCxnSpPr>
            <a:cxnSpLocks/>
            <a:stCxn id="7" idx="2"/>
            <a:endCxn id="13" idx="0"/>
          </p:cNvCxnSpPr>
          <p:nvPr/>
        </p:nvCxnSpPr>
        <p:spPr bwMode="auto">
          <a:xfrm>
            <a:off x="2663788" y="2104819"/>
            <a:ext cx="0" cy="6648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3F43181E-9481-4037-B18D-4C36C3EDFDC0}"/>
              </a:ext>
            </a:extLst>
          </p:cNvPr>
          <p:cNvCxnSpPr>
            <a:cxnSpLocks/>
          </p:cNvCxnSpPr>
          <p:nvPr/>
        </p:nvCxnSpPr>
        <p:spPr bwMode="auto">
          <a:xfrm>
            <a:off x="2663788" y="3533709"/>
            <a:ext cx="0" cy="6648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03CA5150-A429-4D4F-A05A-CAB84A158469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 bwMode="auto">
          <a:xfrm>
            <a:off x="2663788" y="4962601"/>
            <a:ext cx="0" cy="5546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6F13E92B-1AAF-4D98-95C9-C16E7B6B4054}"/>
              </a:ext>
            </a:extLst>
          </p:cNvPr>
          <p:cNvCxnSpPr>
            <a:cxnSpLocks/>
          </p:cNvCxnSpPr>
          <p:nvPr/>
        </p:nvCxnSpPr>
        <p:spPr bwMode="auto">
          <a:xfrm>
            <a:off x="6840252" y="980728"/>
            <a:ext cx="0" cy="3600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7899B471-03BA-4473-B915-3E909C9D0B32}"/>
              </a:ext>
            </a:extLst>
          </p:cNvPr>
          <p:cNvCxnSpPr>
            <a:cxnSpLocks/>
          </p:cNvCxnSpPr>
          <p:nvPr/>
        </p:nvCxnSpPr>
        <p:spPr bwMode="auto">
          <a:xfrm>
            <a:off x="6899472" y="2104819"/>
            <a:ext cx="0" cy="6648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4D830083-EE50-4D36-B505-F1B715A07CB9}"/>
              </a:ext>
            </a:extLst>
          </p:cNvPr>
          <p:cNvCxnSpPr>
            <a:cxnSpLocks/>
          </p:cNvCxnSpPr>
          <p:nvPr/>
        </p:nvCxnSpPr>
        <p:spPr bwMode="auto">
          <a:xfrm>
            <a:off x="6899472" y="3533709"/>
            <a:ext cx="0" cy="6648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6E24A4BB-0E02-4E58-8E0C-31935505EB90}"/>
              </a:ext>
            </a:extLst>
          </p:cNvPr>
          <p:cNvCxnSpPr>
            <a:cxnSpLocks/>
          </p:cNvCxnSpPr>
          <p:nvPr/>
        </p:nvCxnSpPr>
        <p:spPr bwMode="auto">
          <a:xfrm>
            <a:off x="6918522" y="4992342"/>
            <a:ext cx="0" cy="5546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4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755576" y="2276872"/>
            <a:ext cx="8076841" cy="1813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75"/>
              </a:spcAft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Создайте алгоритм, по покупке сладостей в магазине</a:t>
            </a:r>
          </a:p>
          <a:p>
            <a:pPr algn="ctr">
              <a:spcAft>
                <a:spcPts val="1875"/>
              </a:spcAft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Реализуйте его в виде блок-схемы </a:t>
            </a:r>
            <a:endParaRPr lang="ru-RU" sz="3200" dirty="0">
              <a:latin typeface="Calibri Ligh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18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1216162" y="4221088"/>
            <a:ext cx="1455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Проверка</a:t>
            </a:r>
            <a:endParaRPr lang="ru-RU" sz="2400" dirty="0">
              <a:latin typeface="Calibri Light"/>
              <a:ea typeface="Times New Roman"/>
            </a:endParaRPr>
          </a:p>
        </p:txBody>
      </p:sp>
      <p:sp>
        <p:nvSpPr>
          <p:cNvPr id="1982941714" name=" 1982941713"/>
          <p:cNvSpPr/>
          <p:nvPr/>
        </p:nvSpPr>
        <p:spPr bwMode="auto">
          <a:xfrm>
            <a:off x="5186669" y="4875368"/>
            <a:ext cx="2446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5417134" name=" 215417133"/>
          <p:cNvSpPr/>
          <p:nvPr/>
        </p:nvSpPr>
        <p:spPr bwMode="auto">
          <a:xfrm>
            <a:off x="4982844" y="4437564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Блок-схема: решение 2">
            <a:extLst>
              <a:ext uri="{FF2B5EF4-FFF2-40B4-BE49-F238E27FC236}">
                <a16:creationId xmlns:a16="http://schemas.microsoft.com/office/drawing/2014/main" id="{CA7D5A48-E413-40F4-A4A1-FDB1F8C39D1C}"/>
              </a:ext>
            </a:extLst>
          </p:cNvPr>
          <p:cNvSpPr/>
          <p:nvPr/>
        </p:nvSpPr>
        <p:spPr>
          <a:xfrm>
            <a:off x="755576" y="2420888"/>
            <a:ext cx="2376264" cy="1592097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Да</a:t>
            </a:r>
            <a:r>
              <a:rPr lang="en-US" sz="2400" dirty="0"/>
              <a:t>/</a:t>
            </a:r>
            <a:r>
              <a:rPr lang="ru-RU" sz="2400" dirty="0"/>
              <a:t>Нет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4168C59B-D9DB-413C-99C3-6BD77C36EE0C}"/>
              </a:ext>
            </a:extLst>
          </p:cNvPr>
          <p:cNvSpPr/>
          <p:nvPr/>
        </p:nvSpPr>
        <p:spPr bwMode="auto">
          <a:xfrm>
            <a:off x="5186666" y="696802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Начало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CC5CFC23-B86D-4DD5-8735-3A48FD806FB1}"/>
              </a:ext>
            </a:extLst>
          </p:cNvPr>
          <p:cNvSpPr/>
          <p:nvPr/>
        </p:nvSpPr>
        <p:spPr bwMode="auto">
          <a:xfrm>
            <a:off x="5191974" y="5322537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Конец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22AB1008-4786-4E21-9443-22EECAEB0092}"/>
              </a:ext>
            </a:extLst>
          </p:cNvPr>
          <p:cNvCxnSpPr>
            <a:cxnSpLocks/>
            <a:stCxn id="11" idx="4"/>
          </p:cNvCxnSpPr>
          <p:nvPr/>
        </p:nvCxnSpPr>
        <p:spPr bwMode="auto">
          <a:xfrm>
            <a:off x="6086766" y="1460853"/>
            <a:ext cx="0" cy="3600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Блок-схема: решение 20">
            <a:extLst>
              <a:ext uri="{FF2B5EF4-FFF2-40B4-BE49-F238E27FC236}">
                <a16:creationId xmlns:a16="http://schemas.microsoft.com/office/drawing/2014/main" id="{7F2B2EE9-9551-47BE-9518-99C38C652461}"/>
              </a:ext>
            </a:extLst>
          </p:cNvPr>
          <p:cNvSpPr/>
          <p:nvPr/>
        </p:nvSpPr>
        <p:spPr bwMode="auto">
          <a:xfrm>
            <a:off x="5186671" y="1770616"/>
            <a:ext cx="1800195" cy="83829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A&gt;0</a:t>
            </a:r>
            <a:endParaRPr lang="ru-RU" sz="2400" dirty="0"/>
          </a:p>
        </p:txBody>
      </p:sp>
      <p:sp>
        <p:nvSpPr>
          <p:cNvPr id="22" name="Параллелограмм 21">
            <a:extLst>
              <a:ext uri="{FF2B5EF4-FFF2-40B4-BE49-F238E27FC236}">
                <a16:creationId xmlns:a16="http://schemas.microsoft.com/office/drawing/2014/main" id="{E5FE96F5-C30E-48CE-A459-908B2F0A60DF}"/>
              </a:ext>
            </a:extLst>
          </p:cNvPr>
          <p:cNvSpPr/>
          <p:nvPr/>
        </p:nvSpPr>
        <p:spPr bwMode="auto">
          <a:xfrm>
            <a:off x="3347864" y="2834910"/>
            <a:ext cx="1800200" cy="76405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 – </a:t>
            </a:r>
            <a:r>
              <a:rPr lang="ru-RU" sz="2400" dirty="0" err="1"/>
              <a:t>полож</a:t>
            </a:r>
            <a:r>
              <a:rPr lang="ru-RU" sz="2400" dirty="0"/>
              <a:t>.</a:t>
            </a:r>
          </a:p>
        </p:txBody>
      </p:sp>
      <p:sp>
        <p:nvSpPr>
          <p:cNvPr id="23" name="Параллелограмм 22">
            <a:extLst>
              <a:ext uri="{FF2B5EF4-FFF2-40B4-BE49-F238E27FC236}">
                <a16:creationId xmlns:a16="http://schemas.microsoft.com/office/drawing/2014/main" id="{A31700F6-673D-4B99-83FA-5ECCD1F806C9}"/>
              </a:ext>
            </a:extLst>
          </p:cNvPr>
          <p:cNvSpPr/>
          <p:nvPr/>
        </p:nvSpPr>
        <p:spPr bwMode="auto">
          <a:xfrm>
            <a:off x="6929521" y="2834910"/>
            <a:ext cx="1800200" cy="76405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 – Отриц.</a:t>
            </a:r>
          </a:p>
        </p:txBody>
      </p:sp>
      <p:cxnSp>
        <p:nvCxnSpPr>
          <p:cNvPr id="8" name="Соединитель: уступ 7">
            <a:extLst>
              <a:ext uri="{FF2B5EF4-FFF2-40B4-BE49-F238E27FC236}">
                <a16:creationId xmlns:a16="http://schemas.microsoft.com/office/drawing/2014/main" id="{DE12DE1A-F548-41C2-90C6-FE7C8C2F161F}"/>
              </a:ext>
            </a:extLst>
          </p:cNvPr>
          <p:cNvCxnSpPr>
            <a:cxnSpLocks/>
            <a:stCxn id="21" idx="1"/>
            <a:endCxn id="22" idx="0"/>
          </p:cNvCxnSpPr>
          <p:nvPr/>
        </p:nvCxnSpPr>
        <p:spPr>
          <a:xfrm rot="10800000" flipV="1">
            <a:off x="4247965" y="2189764"/>
            <a:ext cx="938707" cy="645145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уступ 24">
            <a:extLst>
              <a:ext uri="{FF2B5EF4-FFF2-40B4-BE49-F238E27FC236}">
                <a16:creationId xmlns:a16="http://schemas.microsoft.com/office/drawing/2014/main" id="{3689CC52-AD37-47AB-B654-E4B7720BBCE5}"/>
              </a:ext>
            </a:extLst>
          </p:cNvPr>
          <p:cNvCxnSpPr>
            <a:cxnSpLocks/>
            <a:stCxn id="21" idx="3"/>
            <a:endCxn id="23" idx="1"/>
          </p:cNvCxnSpPr>
          <p:nvPr/>
        </p:nvCxnSpPr>
        <p:spPr>
          <a:xfrm>
            <a:off x="6986866" y="2189765"/>
            <a:ext cx="938261" cy="645145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2941698" name="Соединитель: уступ 1982941697">
            <a:extLst>
              <a:ext uri="{FF2B5EF4-FFF2-40B4-BE49-F238E27FC236}">
                <a16:creationId xmlns:a16="http://schemas.microsoft.com/office/drawing/2014/main" id="{D6C26BD6-D68E-4015-8EBB-6355A57225B8}"/>
              </a:ext>
            </a:extLst>
          </p:cNvPr>
          <p:cNvCxnSpPr>
            <a:cxnSpLocks/>
            <a:stCxn id="22" idx="4"/>
          </p:cNvCxnSpPr>
          <p:nvPr/>
        </p:nvCxnSpPr>
        <p:spPr>
          <a:xfrm rot="16200000" flipH="1">
            <a:off x="4242935" y="3603990"/>
            <a:ext cx="1774255" cy="1764196"/>
          </a:xfrm>
          <a:prstGeom prst="bentConnector3">
            <a:avLst>
              <a:gd name="adj1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2941704" name="Соединитель: уступ 1982941703">
            <a:extLst>
              <a:ext uri="{FF2B5EF4-FFF2-40B4-BE49-F238E27FC236}">
                <a16:creationId xmlns:a16="http://schemas.microsoft.com/office/drawing/2014/main" id="{8AE63EFD-65FC-44D7-8481-AFB0F0CACD8A}"/>
              </a:ext>
            </a:extLst>
          </p:cNvPr>
          <p:cNvCxnSpPr>
            <a:cxnSpLocks/>
            <a:stCxn id="23" idx="4"/>
          </p:cNvCxnSpPr>
          <p:nvPr/>
        </p:nvCxnSpPr>
        <p:spPr>
          <a:xfrm rot="5400000">
            <a:off x="6457569" y="3114035"/>
            <a:ext cx="887127" cy="1856979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F838B270-476B-469E-836D-A530DEED07AE}"/>
              </a:ext>
            </a:extLst>
          </p:cNvPr>
          <p:cNvSpPr/>
          <p:nvPr/>
        </p:nvSpPr>
        <p:spPr bwMode="auto">
          <a:xfrm>
            <a:off x="4495632" y="1694009"/>
            <a:ext cx="614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Да</a:t>
            </a:r>
            <a:endParaRPr lang="ru-RU" sz="2400" dirty="0">
              <a:latin typeface="Calibri Light"/>
              <a:ea typeface="Times New Roman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EFFA4E86-8CBB-47D4-940D-5D58319664AF}"/>
              </a:ext>
            </a:extLst>
          </p:cNvPr>
          <p:cNvSpPr/>
          <p:nvPr/>
        </p:nvSpPr>
        <p:spPr bwMode="auto">
          <a:xfrm>
            <a:off x="7107362" y="1650627"/>
            <a:ext cx="7260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i="0" u="none" strike="noStrike" cap="none" spc="0" dirty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Нет</a:t>
            </a:r>
            <a:endParaRPr lang="ru-RU" sz="2400" dirty="0">
              <a:latin typeface="Calibri Ligh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233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755576" y="2276872"/>
            <a:ext cx="8076841" cy="2305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75"/>
              </a:spcAft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Создайте алгоритм, по проверке срока годности молока. Результат необходимо вывести</a:t>
            </a:r>
          </a:p>
          <a:p>
            <a:pPr algn="ctr">
              <a:spcAft>
                <a:spcPts val="1875"/>
              </a:spcAft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Реализуйте его в виде блок-схемы </a:t>
            </a:r>
            <a:endParaRPr lang="ru-RU" sz="3200" dirty="0">
              <a:latin typeface="Calibri Ligh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7000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939521" y="3834899"/>
            <a:ext cx="2051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400" dirty="0">
                <a:latin typeface="Calibri Light"/>
                <a:ea typeface="Times New Roman"/>
              </a:rPr>
              <a:t>Цикл с параметром</a:t>
            </a:r>
          </a:p>
        </p:txBody>
      </p:sp>
      <p:sp>
        <p:nvSpPr>
          <p:cNvPr id="1982941714" name=" 1982941713"/>
          <p:cNvSpPr/>
          <p:nvPr/>
        </p:nvSpPr>
        <p:spPr bwMode="auto">
          <a:xfrm>
            <a:off x="5114661" y="5526804"/>
            <a:ext cx="2446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5417134" name=" 215417133"/>
          <p:cNvSpPr/>
          <p:nvPr/>
        </p:nvSpPr>
        <p:spPr bwMode="auto">
          <a:xfrm>
            <a:off x="4910836" y="508900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4168C59B-D9DB-413C-99C3-6BD77C36EE0C}"/>
              </a:ext>
            </a:extLst>
          </p:cNvPr>
          <p:cNvSpPr/>
          <p:nvPr/>
        </p:nvSpPr>
        <p:spPr bwMode="auto">
          <a:xfrm>
            <a:off x="5114661" y="201350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Начало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CC5CFC23-B86D-4DD5-8735-3A48FD806FB1}"/>
              </a:ext>
            </a:extLst>
          </p:cNvPr>
          <p:cNvSpPr/>
          <p:nvPr/>
        </p:nvSpPr>
        <p:spPr bwMode="auto">
          <a:xfrm>
            <a:off x="5119966" y="5973973"/>
            <a:ext cx="1800200" cy="764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Конец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22AB1008-4786-4E21-9443-22EECAEB0092}"/>
              </a:ext>
            </a:extLst>
          </p:cNvPr>
          <p:cNvCxnSpPr>
            <a:cxnSpLocks/>
          </p:cNvCxnSpPr>
          <p:nvPr/>
        </p:nvCxnSpPr>
        <p:spPr bwMode="auto">
          <a:xfrm>
            <a:off x="6014758" y="2112289"/>
            <a:ext cx="0" cy="3600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араллелограмм 21">
            <a:extLst>
              <a:ext uri="{FF2B5EF4-FFF2-40B4-BE49-F238E27FC236}">
                <a16:creationId xmlns:a16="http://schemas.microsoft.com/office/drawing/2014/main" id="{E5FE96F5-C30E-48CE-A459-908B2F0A60DF}"/>
              </a:ext>
            </a:extLst>
          </p:cNvPr>
          <p:cNvSpPr/>
          <p:nvPr/>
        </p:nvSpPr>
        <p:spPr bwMode="auto">
          <a:xfrm>
            <a:off x="3275856" y="3486346"/>
            <a:ext cx="1800200" cy="76405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Конец Цикла</a:t>
            </a:r>
          </a:p>
        </p:txBody>
      </p:sp>
      <p:sp>
        <p:nvSpPr>
          <p:cNvPr id="23" name="Параллелограмм 22">
            <a:extLst>
              <a:ext uri="{FF2B5EF4-FFF2-40B4-BE49-F238E27FC236}">
                <a16:creationId xmlns:a16="http://schemas.microsoft.com/office/drawing/2014/main" id="{A31700F6-673D-4B99-83FA-5ECCD1F806C9}"/>
              </a:ext>
            </a:extLst>
          </p:cNvPr>
          <p:cNvSpPr/>
          <p:nvPr/>
        </p:nvSpPr>
        <p:spPr bwMode="auto">
          <a:xfrm>
            <a:off x="6914858" y="3631390"/>
            <a:ext cx="1800200" cy="76405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Вывод </a:t>
            </a:r>
            <a:r>
              <a:rPr lang="en-US" sz="2400" dirty="0"/>
              <a:t>I</a:t>
            </a:r>
            <a:endParaRPr lang="ru-RU" sz="2400" dirty="0"/>
          </a:p>
        </p:txBody>
      </p:sp>
      <p:cxnSp>
        <p:nvCxnSpPr>
          <p:cNvPr id="8" name="Соединитель: уступ 7">
            <a:extLst>
              <a:ext uri="{FF2B5EF4-FFF2-40B4-BE49-F238E27FC236}">
                <a16:creationId xmlns:a16="http://schemas.microsoft.com/office/drawing/2014/main" id="{DE12DE1A-F548-41C2-90C6-FE7C8C2F161F}"/>
              </a:ext>
            </a:extLst>
          </p:cNvPr>
          <p:cNvCxnSpPr>
            <a:cxnSpLocks/>
            <a:endCxn id="22" idx="0"/>
          </p:cNvCxnSpPr>
          <p:nvPr/>
        </p:nvCxnSpPr>
        <p:spPr>
          <a:xfrm rot="10800000" flipV="1">
            <a:off x="4175957" y="2841200"/>
            <a:ext cx="938707" cy="645145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уступ 24">
            <a:extLst>
              <a:ext uri="{FF2B5EF4-FFF2-40B4-BE49-F238E27FC236}">
                <a16:creationId xmlns:a16="http://schemas.microsoft.com/office/drawing/2014/main" id="{3689CC52-AD37-47AB-B654-E4B7720BBCE5}"/>
              </a:ext>
            </a:extLst>
          </p:cNvPr>
          <p:cNvCxnSpPr>
            <a:cxnSpLocks/>
            <a:stCxn id="23" idx="0"/>
          </p:cNvCxnSpPr>
          <p:nvPr/>
        </p:nvCxnSpPr>
        <p:spPr>
          <a:xfrm rot="16200000" flipV="1">
            <a:off x="6969814" y="2786246"/>
            <a:ext cx="790189" cy="900100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2941698" name="Соединитель: уступ 1982941697">
            <a:extLst>
              <a:ext uri="{FF2B5EF4-FFF2-40B4-BE49-F238E27FC236}">
                <a16:creationId xmlns:a16="http://schemas.microsoft.com/office/drawing/2014/main" id="{D6C26BD6-D68E-4015-8EBB-6355A57225B8}"/>
              </a:ext>
            </a:extLst>
          </p:cNvPr>
          <p:cNvCxnSpPr>
            <a:cxnSpLocks/>
            <a:stCxn id="22" idx="4"/>
          </p:cNvCxnSpPr>
          <p:nvPr/>
        </p:nvCxnSpPr>
        <p:spPr>
          <a:xfrm rot="16200000" flipH="1">
            <a:off x="4170927" y="4255426"/>
            <a:ext cx="1774255" cy="1764196"/>
          </a:xfrm>
          <a:prstGeom prst="bentConnector3">
            <a:avLst>
              <a:gd name="adj1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70D63AC3-A614-4D42-8323-8F1E5C7E17EF}"/>
              </a:ext>
            </a:extLst>
          </p:cNvPr>
          <p:cNvSpPr/>
          <p:nvPr/>
        </p:nvSpPr>
        <p:spPr>
          <a:xfrm>
            <a:off x="729531" y="2775874"/>
            <a:ext cx="2471770" cy="8821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 = </a:t>
            </a:r>
            <a:r>
              <a:rPr lang="ru-RU" sz="2400" dirty="0"/>
              <a:t>начало</a:t>
            </a:r>
            <a:r>
              <a:rPr lang="en-US" sz="2400" dirty="0"/>
              <a:t>; </a:t>
            </a:r>
            <a:r>
              <a:rPr lang="ru-RU" sz="2400" dirty="0"/>
              <a:t>конец</a:t>
            </a:r>
            <a:r>
              <a:rPr lang="en-US" sz="2400" dirty="0"/>
              <a:t>; </a:t>
            </a:r>
            <a:r>
              <a:rPr lang="ru-RU" sz="2400" dirty="0"/>
              <a:t>шаг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61DD863-3E1F-4DB5-9C8F-278F13E014B9}"/>
              </a:ext>
            </a:extLst>
          </p:cNvPr>
          <p:cNvSpPr/>
          <p:nvPr/>
        </p:nvSpPr>
        <p:spPr bwMode="auto">
          <a:xfrm>
            <a:off x="5114661" y="1341040"/>
            <a:ext cx="1800200" cy="764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Ввод </a:t>
            </a:r>
            <a:r>
              <a:rPr lang="en-US" sz="2400" dirty="0"/>
              <a:t>n</a:t>
            </a:r>
            <a:endParaRPr lang="ru-RU" sz="2400" dirty="0"/>
          </a:p>
        </p:txBody>
      </p: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2F1DB9AB-426D-4026-8739-7DFDAE76BF2E}"/>
              </a:ext>
            </a:extLst>
          </p:cNvPr>
          <p:cNvCxnSpPr>
            <a:cxnSpLocks/>
          </p:cNvCxnSpPr>
          <p:nvPr/>
        </p:nvCxnSpPr>
        <p:spPr bwMode="auto">
          <a:xfrm>
            <a:off x="6014758" y="981000"/>
            <a:ext cx="0" cy="3600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4CC5A049-BCCF-4CF8-B2D7-EDD08A41E65C}"/>
              </a:ext>
            </a:extLst>
          </p:cNvPr>
          <p:cNvSpPr/>
          <p:nvPr/>
        </p:nvSpPr>
        <p:spPr>
          <a:xfrm>
            <a:off x="5056760" y="2452873"/>
            <a:ext cx="1877395" cy="79019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 = 0; n; +1</a:t>
            </a:r>
            <a:endParaRPr lang="ru-RU" sz="2400" dirty="0"/>
          </a:p>
        </p:txBody>
      </p: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A9E81378-395B-4370-8DB8-2C5A6E2BABDE}"/>
              </a:ext>
            </a:extLst>
          </p:cNvPr>
          <p:cNvCxnSpPr>
            <a:cxnSpLocks/>
            <a:endCxn id="23" idx="5"/>
          </p:cNvCxnSpPr>
          <p:nvPr/>
        </p:nvCxnSpPr>
        <p:spPr>
          <a:xfrm>
            <a:off x="5868144" y="3226610"/>
            <a:ext cx="1142220" cy="786806"/>
          </a:xfrm>
          <a:prstGeom prst="bentConnector3">
            <a:avLst>
              <a:gd name="adj1" fmla="val 12474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77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432198" y="2475571"/>
            <a:ext cx="6140303" cy="17931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>
                <a:latin typeface="Calibri Light"/>
              </a:rPr>
              <a:t>Что такое алгоритмы?</a:t>
            </a:r>
          </a:p>
        </p:txBody>
      </p:sp>
      <p:sp>
        <p:nvSpPr>
          <p:cNvPr id="4" name="Текст 2"/>
          <p:cNvSpPr>
            <a:spLocks noGrp="1"/>
          </p:cNvSpPr>
          <p:nvPr>
            <p:ph type="body" idx="1"/>
          </p:nvPr>
        </p:nvSpPr>
        <p:spPr bwMode="auto">
          <a:xfrm>
            <a:off x="2432198" y="5159783"/>
            <a:ext cx="3689202" cy="50441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>
                <a:latin typeface="Calibri Light"/>
              </a:rPr>
              <a:t>и какие они бывают</a:t>
            </a:r>
            <a:endParaRPr lang="ru-RU" sz="2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755576" y="2276872"/>
            <a:ext cx="8076841" cy="1813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75"/>
              </a:spcAft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Создайте алгоритм, по проверке десятка яиц на наличие битых яиц</a:t>
            </a:r>
          </a:p>
          <a:p>
            <a:pPr algn="ctr">
              <a:spcAft>
                <a:spcPts val="1875"/>
              </a:spcAft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Реализуйте его в виде блок-схемы </a:t>
            </a:r>
            <a:endParaRPr lang="ru-RU" sz="3200" dirty="0">
              <a:latin typeface="Calibri Ligh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550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2411177" y="1510424"/>
            <a:ext cx="6267303" cy="249691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>
                <a:latin typeface="Calibri Light"/>
              </a:rPr>
              <a:t>задания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408685" y="836712"/>
            <a:ext cx="7202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dirty="0">
                <a:latin typeface="Calibri Light"/>
              </a:rPr>
              <a:t>Реализовать блок-схемы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971600" y="2348880"/>
            <a:ext cx="8076841" cy="3039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3879" indent="-283879">
              <a:spcAft>
                <a:spcPts val="1875"/>
              </a:spcAft>
              <a:buAutoNum type="arabicParenR"/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Times New Roman"/>
              </a:rPr>
              <a:t>Составьте алгоритм, который сложит два любых числа</a:t>
            </a:r>
          </a:p>
          <a:p>
            <a:pPr marL="283879" indent="-283879">
              <a:spcAft>
                <a:spcPts val="1874"/>
              </a:spcAft>
              <a:buAutoNum type="arabicParenR"/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Times New Roman"/>
              </a:rPr>
              <a:t>Составьте алгоритм, который проверяет, правильно ли сдали сдачу в магазине</a:t>
            </a:r>
          </a:p>
          <a:p>
            <a:pPr marL="283879" indent="-283879">
              <a:spcAft>
                <a:spcPts val="1874"/>
              </a:spcAft>
              <a:buAutoNum type="arabicParenR"/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Times New Roman"/>
              </a:rPr>
              <a:t>Составьте алгоритм проверки пароля на сайте</a:t>
            </a:r>
          </a:p>
          <a:p>
            <a:pPr marL="283879" indent="-283879">
              <a:spcAft>
                <a:spcPts val="1874"/>
              </a:spcAft>
              <a:buAutoNum type="arabicParenR"/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Times New Roman"/>
              </a:rPr>
              <a:t>Составьте алгоритм поиска пользователя в списке пользователей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5400">
                <a:latin typeface="Calibri Light"/>
              </a:rPr>
              <a:t>До</a:t>
            </a:r>
            <a:br>
              <a:rPr lang="ru-RU" sz="5400">
                <a:latin typeface="Calibri Light"/>
              </a:rPr>
            </a:br>
            <a:r>
              <a:rPr lang="ru-RU" sz="5400">
                <a:latin typeface="Calibri Light"/>
              </a:rPr>
              <a:t>Свидания!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683568" y="1543"/>
            <a:ext cx="8064896" cy="6871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999"/>
              </a:lnSpc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Алгоритм</a:t>
            </a:r>
            <a:r>
              <a:rPr lang="ru-RU" sz="2400" dirty="0"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 - </a:t>
            </a:r>
            <a:r>
              <a:rPr lang="ru-RU" sz="2400" b="0" i="0" u="none" strike="noStrike" cap="none" spc="0" dirty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 приводящая к решению задачи последовательность действий</a:t>
            </a:r>
            <a:r>
              <a:rPr lang="ru-RU" sz="2400" dirty="0"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 </a:t>
            </a: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endParaRPr lang="ru-RU" sz="2400" dirty="0">
              <a:solidFill>
                <a:srgbClr val="000000"/>
              </a:solidFill>
              <a:latin typeface="Calibri Light"/>
              <a:ea typeface="Times New Roman"/>
              <a:cs typeface="Times New Roman"/>
            </a:endParaRPr>
          </a:p>
          <a:p>
            <a:pPr algn="just">
              <a:lnSpc>
                <a:spcPct val="114999"/>
              </a:lnSpc>
              <a:spcAft>
                <a:spcPts val="1000"/>
              </a:spcAft>
              <a:defRPr/>
            </a:pPr>
            <a:r>
              <a:rPr lang="ru-RU" sz="2400" b="0" i="0" u="none" strike="noStrike" cap="none" spc="0" dirty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Правильно составленный алгоритм легко перевести на любой язык программирования</a:t>
            </a:r>
            <a:endParaRPr lang="ru-RU" sz="2400" dirty="0">
              <a:latin typeface="Calibri Light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1136496" y="1708304"/>
            <a:ext cx="1828799" cy="92555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latin typeface="Calibri Light"/>
              </a:rPr>
              <a:t>Первый шаг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619501" y="3053928"/>
            <a:ext cx="1828799" cy="92555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latin typeface="Calibri Light"/>
              </a:rPr>
              <a:t>Второй шаг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407306" y="4358578"/>
            <a:ext cx="1828799" cy="92555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latin typeface="Calibri Light"/>
              </a:rPr>
              <a:t>Итог</a:t>
            </a:r>
          </a:p>
        </p:txBody>
      </p:sp>
      <p:cxnSp>
        <p:nvCxnSpPr>
          <p:cNvPr id="18" name="Соединительная линия уступом 17"/>
          <p:cNvCxnSpPr>
            <a:cxnSpLocks/>
            <a:stCxn id="3" idx="3"/>
            <a:endCxn id="4" idx="1"/>
          </p:cNvCxnSpPr>
          <p:nvPr/>
        </p:nvCxnSpPr>
        <p:spPr bwMode="auto">
          <a:xfrm>
            <a:off x="2965295" y="2171080"/>
            <a:ext cx="654206" cy="1345624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cxnSpLocks/>
            <a:stCxn id="4" idx="3"/>
            <a:endCxn id="5" idx="1"/>
          </p:cNvCxnSpPr>
          <p:nvPr/>
        </p:nvCxnSpPr>
        <p:spPr bwMode="auto">
          <a:xfrm>
            <a:off x="5448300" y="3516704"/>
            <a:ext cx="959006" cy="1304650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/>
          <p:cNvSpPr/>
          <p:nvPr/>
        </p:nvSpPr>
        <p:spPr bwMode="auto">
          <a:xfrm>
            <a:off x="3476884" y="5047326"/>
            <a:ext cx="1435100" cy="1371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лево стрелка 4"/>
          <p:cNvSpPr/>
          <p:nvPr/>
        </p:nvSpPr>
        <p:spPr bwMode="auto">
          <a:xfrm rot="10800000">
            <a:off x="4911986" y="4856826"/>
            <a:ext cx="1435100" cy="1371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2A1A00"/>
          </a:solidFill>
          <a:ln>
            <a:solidFill>
              <a:srgbClr val="2A1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402447" y="132833"/>
            <a:ext cx="2465491" cy="39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Calibri Light"/>
                <a:ea typeface="Times New Roman"/>
              </a:rPr>
              <a:t>Линейный алгоритм</a:t>
            </a:r>
            <a:endParaRPr lang="ru-RU" sz="2000">
              <a:latin typeface="Calibri Light"/>
            </a:endParaRP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1529198" y="1066800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3815774" y="1066800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A1A00"/>
          </a:solidFill>
          <a:ln>
            <a:solidFill>
              <a:srgbClr val="2A1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/>
          <p:cNvSpPr/>
          <p:nvPr/>
        </p:nvSpPr>
        <p:spPr bwMode="auto">
          <a:xfrm>
            <a:off x="6066960" y="1066800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167497" y="2235655"/>
            <a:ext cx="2935247" cy="39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>
                <a:latin typeface="Calibri Light"/>
              </a:rPr>
              <a:t>Разветвленный алгоритм</a:t>
            </a:r>
            <a:endParaRPr/>
          </a:p>
        </p:txBody>
      </p:sp>
      <p:sp>
        <p:nvSpPr>
          <p:cNvPr id="13" name="Стрелка вправо 12"/>
          <p:cNvSpPr/>
          <p:nvPr/>
        </p:nvSpPr>
        <p:spPr bwMode="auto">
          <a:xfrm>
            <a:off x="3167498" y="3169622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 bwMode="auto">
          <a:xfrm rot="1383222">
            <a:off x="5048250" y="3392552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A1A00"/>
          </a:solidFill>
          <a:ln>
            <a:solidFill>
              <a:srgbClr val="2A1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 bwMode="auto">
          <a:xfrm rot="20541951">
            <a:off x="5047028" y="2841820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302667" y="4218165"/>
            <a:ext cx="2683745" cy="396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Calibri Light"/>
                <a:ea typeface="Times New Roman"/>
              </a:rPr>
              <a:t>Циклический алгоритм</a:t>
            </a:r>
            <a:endParaRPr lang="ru-RU" sz="2000">
              <a:latin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2719845" y="573080"/>
            <a:ext cx="37043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Линейный алгоритм</a:t>
            </a:r>
            <a:endParaRPr lang="ru-RU" sz="3200" dirty="0">
              <a:latin typeface="Calibri Light"/>
            </a:endParaRP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1474398" y="4437112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3760974" y="4437112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A1A00"/>
          </a:solidFill>
          <a:ln>
            <a:solidFill>
              <a:srgbClr val="2A1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/>
          <p:cNvSpPr/>
          <p:nvPr/>
        </p:nvSpPr>
        <p:spPr bwMode="auto">
          <a:xfrm>
            <a:off x="6012160" y="4437112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Блок-схема: процесс 16">
            <a:extLst>
              <a:ext uri="{FF2B5EF4-FFF2-40B4-BE49-F238E27FC236}">
                <a16:creationId xmlns:a16="http://schemas.microsoft.com/office/drawing/2014/main" id="{ED9AFB23-6C3B-4A8C-B61E-FDCFA1B48D4A}"/>
              </a:ext>
            </a:extLst>
          </p:cNvPr>
          <p:cNvSpPr/>
          <p:nvPr/>
        </p:nvSpPr>
        <p:spPr bwMode="auto">
          <a:xfrm>
            <a:off x="3987968" y="1689551"/>
            <a:ext cx="1340556" cy="880648"/>
          </a:xfrm>
          <a:prstGeom prst="flowChartProcess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Блок-схема: процесс 17">
            <a:extLst>
              <a:ext uri="{FF2B5EF4-FFF2-40B4-BE49-F238E27FC236}">
                <a16:creationId xmlns:a16="http://schemas.microsoft.com/office/drawing/2014/main" id="{D94240C8-DF61-48B9-A344-EBD6F7AEEC24}"/>
              </a:ext>
            </a:extLst>
          </p:cNvPr>
          <p:cNvSpPr/>
          <p:nvPr/>
        </p:nvSpPr>
        <p:spPr bwMode="auto">
          <a:xfrm>
            <a:off x="3987968" y="2809972"/>
            <a:ext cx="1340556" cy="880648"/>
          </a:xfrm>
          <a:prstGeom prst="flowChartProcess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840BADD-262A-4ABC-9344-ED2047E96F34}"/>
              </a:ext>
            </a:extLst>
          </p:cNvPr>
          <p:cNvCxnSpPr>
            <a:cxnSpLocks/>
            <a:stCxn id="17" idx="2"/>
            <a:endCxn id="18" idx="0"/>
          </p:cNvCxnSpPr>
          <p:nvPr/>
        </p:nvCxnSpPr>
        <p:spPr bwMode="auto">
          <a:xfrm>
            <a:off x="4658246" y="2570199"/>
            <a:ext cx="0" cy="239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642746CC-2EEB-45CD-9F8E-E9F1D286F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8246" y="3690196"/>
            <a:ext cx="0" cy="5009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7FC7D73B-282A-4D17-8727-C1D969F12CE3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4658246" y="1549965"/>
            <a:ext cx="0" cy="13958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2719C00-7F23-4636-9DD2-ECD504E372EB}"/>
              </a:ext>
            </a:extLst>
          </p:cNvPr>
          <p:cNvSpPr/>
          <p:nvPr/>
        </p:nvSpPr>
        <p:spPr bwMode="auto">
          <a:xfrm>
            <a:off x="634340" y="5646527"/>
            <a:ext cx="8093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Calibri"/>
                <a:cs typeface="Times New Roman"/>
              </a:rPr>
              <a:t>Каждое действие выполняется по очереди, друг за другом</a:t>
            </a:r>
            <a:endParaRPr lang="ru-RU" sz="2400" dirty="0"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4950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2555776" y="738045"/>
            <a:ext cx="45008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latin typeface="Calibri Light"/>
              </a:rPr>
              <a:t>Разветвленный алгоритм</a:t>
            </a:r>
            <a:endParaRPr sz="2800" dirty="0"/>
          </a:p>
        </p:txBody>
      </p:sp>
      <p:sp>
        <p:nvSpPr>
          <p:cNvPr id="13" name="Стрелка вправо 12"/>
          <p:cNvSpPr/>
          <p:nvPr/>
        </p:nvSpPr>
        <p:spPr bwMode="auto">
          <a:xfrm>
            <a:off x="1015099" y="2709797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 bwMode="auto">
          <a:xfrm rot="1383222">
            <a:off x="2895851" y="2932727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A1A00"/>
          </a:solidFill>
          <a:ln>
            <a:solidFill>
              <a:srgbClr val="2A1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 bwMode="auto">
          <a:xfrm rot="20541951">
            <a:off x="2894629" y="2381995"/>
            <a:ext cx="1638300" cy="635000"/>
          </a:xfrm>
          <a:prstGeom prst="rightArrow">
            <a:avLst>
              <a:gd name="adj1" fmla="val 50000"/>
              <a:gd name="adj2" fmla="val 5000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Блок-схема: процесс 21">
            <a:extLst>
              <a:ext uri="{FF2B5EF4-FFF2-40B4-BE49-F238E27FC236}">
                <a16:creationId xmlns:a16="http://schemas.microsoft.com/office/drawing/2014/main" id="{53D2BFE3-87AA-4B7D-B946-5FA3087E9D6B}"/>
              </a:ext>
            </a:extLst>
          </p:cNvPr>
          <p:cNvSpPr/>
          <p:nvPr/>
        </p:nvSpPr>
        <p:spPr bwMode="auto">
          <a:xfrm>
            <a:off x="4860032" y="2805029"/>
            <a:ext cx="1340556" cy="880648"/>
          </a:xfrm>
          <a:prstGeom prst="flowChartProcess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Блок-схема: процесс 22">
            <a:extLst>
              <a:ext uri="{FF2B5EF4-FFF2-40B4-BE49-F238E27FC236}">
                <a16:creationId xmlns:a16="http://schemas.microsoft.com/office/drawing/2014/main" id="{CA02F909-F151-47FB-B735-64CAE889894C}"/>
              </a:ext>
            </a:extLst>
          </p:cNvPr>
          <p:cNvSpPr/>
          <p:nvPr/>
        </p:nvSpPr>
        <p:spPr bwMode="auto">
          <a:xfrm>
            <a:off x="7249842" y="2805029"/>
            <a:ext cx="1340556" cy="880648"/>
          </a:xfrm>
          <a:prstGeom prst="flowChartProcess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Блок-схема: решение 23">
            <a:extLst>
              <a:ext uri="{FF2B5EF4-FFF2-40B4-BE49-F238E27FC236}">
                <a16:creationId xmlns:a16="http://schemas.microsoft.com/office/drawing/2014/main" id="{25C43004-9EFF-4B9C-AF69-92B98316F863}"/>
              </a:ext>
            </a:extLst>
          </p:cNvPr>
          <p:cNvSpPr/>
          <p:nvPr/>
        </p:nvSpPr>
        <p:spPr bwMode="auto">
          <a:xfrm>
            <a:off x="5928946" y="1775169"/>
            <a:ext cx="1490133" cy="1077517"/>
          </a:xfrm>
          <a:prstGeom prst="flowChartDecision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5" name="Соединительная линия уступом 51">
            <a:extLst>
              <a:ext uri="{FF2B5EF4-FFF2-40B4-BE49-F238E27FC236}">
                <a16:creationId xmlns:a16="http://schemas.microsoft.com/office/drawing/2014/main" id="{CD6B58EF-B77B-4862-95D6-6A27442153EE}"/>
              </a:ext>
            </a:extLst>
          </p:cNvPr>
          <p:cNvCxnSpPr>
            <a:cxnSpLocks/>
            <a:stCxn id="24" idx="3"/>
            <a:endCxn id="23" idx="0"/>
          </p:cNvCxnSpPr>
          <p:nvPr/>
        </p:nvCxnSpPr>
        <p:spPr bwMode="auto">
          <a:xfrm>
            <a:off x="7419079" y="2313928"/>
            <a:ext cx="501041" cy="491101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57">
            <a:extLst>
              <a:ext uri="{FF2B5EF4-FFF2-40B4-BE49-F238E27FC236}">
                <a16:creationId xmlns:a16="http://schemas.microsoft.com/office/drawing/2014/main" id="{930FF8E5-EC46-4D9A-BD15-724A63DB32BF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637687" y="2759126"/>
            <a:ext cx="398636" cy="491101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68">
            <a:extLst>
              <a:ext uri="{FF2B5EF4-FFF2-40B4-BE49-F238E27FC236}">
                <a16:creationId xmlns:a16="http://schemas.microsoft.com/office/drawing/2014/main" id="{4F46C454-B5A0-4805-9EFA-FFCEE788D3C2}"/>
              </a:ext>
            </a:extLst>
          </p:cNvPr>
          <p:cNvCxnSpPr>
            <a:cxnSpLocks/>
            <a:stCxn id="22" idx="2"/>
          </p:cNvCxnSpPr>
          <p:nvPr/>
        </p:nvCxnSpPr>
        <p:spPr bwMode="auto">
          <a:xfrm rot="16199998" flipH="1">
            <a:off x="5697796" y="3518191"/>
            <a:ext cx="808731" cy="1143702"/>
          </a:xfrm>
          <a:prstGeom prst="bentConnector3">
            <a:avLst>
              <a:gd name="adj1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70">
            <a:extLst>
              <a:ext uri="{FF2B5EF4-FFF2-40B4-BE49-F238E27FC236}">
                <a16:creationId xmlns:a16="http://schemas.microsoft.com/office/drawing/2014/main" id="{737E1090-F815-4B0B-AB1D-9B3ABA19884F}"/>
              </a:ext>
            </a:extLst>
          </p:cNvPr>
          <p:cNvCxnSpPr>
            <a:cxnSpLocks/>
            <a:stCxn id="23" idx="2"/>
          </p:cNvCxnSpPr>
          <p:nvPr/>
        </p:nvCxnSpPr>
        <p:spPr bwMode="auto">
          <a:xfrm rot="5400000">
            <a:off x="7100710" y="3270631"/>
            <a:ext cx="404365" cy="1234457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57">
            <a:extLst>
              <a:ext uri="{FF2B5EF4-FFF2-40B4-BE49-F238E27FC236}">
                <a16:creationId xmlns:a16="http://schemas.microsoft.com/office/drawing/2014/main" id="{A3B67587-53C3-434F-804C-326A094FD8D7}"/>
              </a:ext>
            </a:extLst>
          </p:cNvPr>
          <p:cNvCxnSpPr>
            <a:cxnSpLocks/>
            <a:stCxn id="24" idx="1"/>
          </p:cNvCxnSpPr>
          <p:nvPr/>
        </p:nvCxnSpPr>
        <p:spPr bwMode="auto">
          <a:xfrm rot="10800000" flipV="1">
            <a:off x="5530310" y="2313928"/>
            <a:ext cx="398636" cy="499322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88769A3-489B-407C-A7B6-438575C041DA}"/>
              </a:ext>
            </a:extLst>
          </p:cNvPr>
          <p:cNvSpPr/>
          <p:nvPr/>
        </p:nvSpPr>
        <p:spPr bwMode="auto">
          <a:xfrm>
            <a:off x="758838" y="5041866"/>
            <a:ext cx="80939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Calibri"/>
                <a:cs typeface="Times New Roman"/>
              </a:rPr>
              <a:t>Во время исполнения алгоритма происходит проверка, и в результате, в зависимости от результата, меняется последовательность действий</a:t>
            </a:r>
            <a:endParaRPr lang="ru-RU" sz="2400" dirty="0"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2832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/>
          <p:cNvSpPr/>
          <p:nvPr/>
        </p:nvSpPr>
        <p:spPr bwMode="auto">
          <a:xfrm>
            <a:off x="1536199" y="2408117"/>
            <a:ext cx="1435100" cy="1371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лево стрелка 4"/>
          <p:cNvSpPr/>
          <p:nvPr/>
        </p:nvSpPr>
        <p:spPr bwMode="auto">
          <a:xfrm rot="10800000">
            <a:off x="2971301" y="2217617"/>
            <a:ext cx="1435100" cy="1371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2A1A00"/>
          </a:solidFill>
          <a:ln>
            <a:solidFill>
              <a:srgbClr val="2A1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566731" y="709510"/>
            <a:ext cx="4160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Calibri Light"/>
                <a:ea typeface="Times New Roman"/>
              </a:rPr>
              <a:t>Циклический алгоритм</a:t>
            </a:r>
            <a:endParaRPr lang="ru-RU" sz="3200" dirty="0">
              <a:latin typeface="Calibri Light"/>
            </a:endParaRPr>
          </a:p>
        </p:txBody>
      </p:sp>
      <p:sp>
        <p:nvSpPr>
          <p:cNvPr id="17" name="Блок-схема: процесс 16">
            <a:extLst>
              <a:ext uri="{FF2B5EF4-FFF2-40B4-BE49-F238E27FC236}">
                <a16:creationId xmlns:a16="http://schemas.microsoft.com/office/drawing/2014/main" id="{B0DA514D-9046-4078-A4D2-C27FD6578EAB}"/>
              </a:ext>
            </a:extLst>
          </p:cNvPr>
          <p:cNvSpPr/>
          <p:nvPr/>
        </p:nvSpPr>
        <p:spPr bwMode="auto">
          <a:xfrm>
            <a:off x="6726844" y="3435165"/>
            <a:ext cx="1340556" cy="880648"/>
          </a:xfrm>
          <a:prstGeom prst="flowChartProcess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Блок-схема: решение 17">
            <a:extLst>
              <a:ext uri="{FF2B5EF4-FFF2-40B4-BE49-F238E27FC236}">
                <a16:creationId xmlns:a16="http://schemas.microsoft.com/office/drawing/2014/main" id="{29044C1E-5149-4D0A-91AE-6B5EF0434878}"/>
              </a:ext>
            </a:extLst>
          </p:cNvPr>
          <p:cNvSpPr/>
          <p:nvPr/>
        </p:nvSpPr>
        <p:spPr bwMode="auto">
          <a:xfrm>
            <a:off x="5906989" y="1484784"/>
            <a:ext cx="1490133" cy="1077517"/>
          </a:xfrm>
          <a:prstGeom prst="flowChartDecision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9" name="Соединительная линия уступом 90">
            <a:extLst>
              <a:ext uri="{FF2B5EF4-FFF2-40B4-BE49-F238E27FC236}">
                <a16:creationId xmlns:a16="http://schemas.microsoft.com/office/drawing/2014/main" id="{430178FB-67E4-468C-9F24-8076496B40FB}"/>
              </a:ext>
            </a:extLst>
          </p:cNvPr>
          <p:cNvCxnSpPr>
            <a:cxnSpLocks/>
            <a:stCxn id="17" idx="3"/>
            <a:endCxn id="18" idx="3"/>
          </p:cNvCxnSpPr>
          <p:nvPr/>
        </p:nvCxnSpPr>
        <p:spPr bwMode="auto">
          <a:xfrm flipH="1" flipV="1">
            <a:off x="7397122" y="2023543"/>
            <a:ext cx="670278" cy="1851946"/>
          </a:xfrm>
          <a:prstGeom prst="bentConnector3">
            <a:avLst>
              <a:gd name="adj1" fmla="val -2744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04">
            <a:extLst>
              <a:ext uri="{FF2B5EF4-FFF2-40B4-BE49-F238E27FC236}">
                <a16:creationId xmlns:a16="http://schemas.microsoft.com/office/drawing/2014/main" id="{8B6F5EA2-3902-49EA-96E7-4F51EEF029D2}"/>
              </a:ext>
            </a:extLst>
          </p:cNvPr>
          <p:cNvCxnSpPr>
            <a:cxnSpLocks/>
            <a:stCxn id="18" idx="2"/>
            <a:endCxn id="17" idx="1"/>
          </p:cNvCxnSpPr>
          <p:nvPr/>
        </p:nvCxnSpPr>
        <p:spPr bwMode="auto">
          <a:xfrm rot="16199998" flipH="1">
            <a:off x="6032855" y="3181501"/>
            <a:ext cx="1313188" cy="74788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93">
            <a:extLst>
              <a:ext uri="{FF2B5EF4-FFF2-40B4-BE49-F238E27FC236}">
                <a16:creationId xmlns:a16="http://schemas.microsoft.com/office/drawing/2014/main" id="{0F5E26EA-9579-43B9-BA8A-F8FC48E9F2AF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5592029" y="2023543"/>
            <a:ext cx="314960" cy="2140750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E033CA4-FC86-4371-AB41-EEB7E8D56EE3}"/>
              </a:ext>
            </a:extLst>
          </p:cNvPr>
          <p:cNvSpPr/>
          <p:nvPr/>
        </p:nvSpPr>
        <p:spPr bwMode="auto">
          <a:xfrm>
            <a:off x="758838" y="5041866"/>
            <a:ext cx="8093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0000"/>
                </a:solidFill>
                <a:latin typeface="Calibri Light"/>
                <a:ea typeface="Calibri"/>
                <a:cs typeface="Times New Roman"/>
              </a:rPr>
              <a:t>Какой-либо отрезок алгоритма повторяется, выполняя набор действий определённое количество раз</a:t>
            </a:r>
            <a:endParaRPr lang="ru-RU" sz="2400" dirty="0"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90029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 bwMode="auto">
          <a:xfrm>
            <a:off x="2432198" y="1790700"/>
            <a:ext cx="6267303" cy="249691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>
                <a:latin typeface="Calibri Light"/>
              </a:rPr>
              <a:t>Формы записи алгоритма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8445913" name="Прямоугольник 1"/>
          <p:cNvSpPr/>
          <p:nvPr/>
        </p:nvSpPr>
        <p:spPr bwMode="auto">
          <a:xfrm>
            <a:off x="965199" y="876299"/>
            <a:ext cx="7937931" cy="39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2000" b="1" i="0" u="none" strike="noStrike" cap="none" spc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Словесное описание </a:t>
            </a:r>
            <a:r>
              <a:rPr lang="ru-RU" sz="2000" b="0" i="0" u="none" strike="noStrike" cap="none" spc="0">
                <a:solidFill>
                  <a:schemeClr val="tx1"/>
                </a:solidFill>
                <a:latin typeface="Calibri Light"/>
                <a:ea typeface="Calibri Light"/>
                <a:cs typeface="Calibri Light"/>
              </a:rPr>
              <a:t>– алгоритм описывается естественным языком</a:t>
            </a:r>
            <a:endParaRPr sz="2000" b="0">
              <a:latin typeface="Calibri Light"/>
              <a:ea typeface="Times New Roman"/>
            </a:endParaRPr>
          </a:p>
        </p:txBody>
      </p:sp>
      <p:sp>
        <p:nvSpPr>
          <p:cNvPr id="493312669" name=" 493312668"/>
          <p:cNvSpPr/>
          <p:nvPr/>
        </p:nvSpPr>
        <p:spPr bwMode="auto">
          <a:xfrm>
            <a:off x="6158776" y="6223519"/>
            <a:ext cx="244632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05868995" name=" 905868994"/>
          <p:cNvSpPr/>
          <p:nvPr/>
        </p:nvSpPr>
        <p:spPr bwMode="auto">
          <a:xfrm>
            <a:off x="7733377" y="5143500"/>
            <a:ext cx="2447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682054305" name="Рисунок 68205430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94744" y="1851660"/>
            <a:ext cx="5678842" cy="3571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fade/>
      </p:transition>
    </mc:Choice>
    <mc:Fallback xmlns="" xmlns:m="http://schemas.openxmlformats.org/officeDocument/2006/math" xmlns:w="http://schemas.openxmlformats.org/wordprocessingml/2006/main">
      <p:transition spd="med" advClick="0">
        <p:fade thruBlk="0"/>
      </p:transition>
    </mc:Fallback>
  </mc:AlternateContent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Arial"/>
        <a:cs typeface="Arial"/>
      </a:majorFont>
      <a:minorFont>
        <a:latin typeface="Gill Sans MT"/>
        <a:ea typeface="Arial"/>
        <a:cs typeface="Arial"/>
      </a:minorFont>
    </a:fontScheme>
    <a:fmtScheme name="Badge">
      <a:fillStyleLst>
        <a:solidFill>
          <a:schemeClr val="phClr"/>
        </a:solidFill>
        <a:gradFill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96</TotalTime>
  <Words>329</Words>
  <Application>Microsoft Office PowerPoint</Application>
  <DocSecurity>0</DocSecurity>
  <PresentationFormat>Экран (4:3)</PresentationFormat>
  <Paragraphs>82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 Light</vt:lpstr>
      <vt:lpstr>Gill Sans MT</vt:lpstr>
      <vt:lpstr>Impact</vt:lpstr>
      <vt:lpstr>Times New Roman</vt:lpstr>
      <vt:lpstr>Badge</vt:lpstr>
      <vt:lpstr>Алгоритмы</vt:lpstr>
      <vt:lpstr>Что такое алгоритмы?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записи алгоритма</vt:lpstr>
      <vt:lpstr>Презентация PowerPoint</vt:lpstr>
      <vt:lpstr>Презентация PowerPoint</vt:lpstr>
      <vt:lpstr>Презентация PowerPoint</vt:lpstr>
      <vt:lpstr>Презентация PowerPoint</vt:lpstr>
      <vt:lpstr>Блок-схемы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</vt:lpstr>
      <vt:lpstr>Презентация PowerPoint</vt:lpstr>
      <vt:lpstr>До Свидания!</vt:lpstr>
    </vt:vector>
  </TitlesOfParts>
  <Manager/>
  <Company>XTreme.ws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Алгоритмы</dc:title>
  <dc:subject/>
  <dc:creator>XTreme.ws</dc:creator>
  <cp:keywords/>
  <dc:description/>
  <cp:lastModifiedBy>Иван</cp:lastModifiedBy>
  <cp:revision>57</cp:revision>
  <dcterms:created xsi:type="dcterms:W3CDTF">2020-06-17T07:05:08Z</dcterms:created>
  <dcterms:modified xsi:type="dcterms:W3CDTF">2023-09-22T03:15:33Z</dcterms:modified>
  <cp:category/>
  <dc:identifier/>
  <cp:contentStatus/>
  <dc:language/>
  <cp:version/>
</cp:coreProperties>
</file>