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3" r:id="rId6"/>
    <p:sldId id="264" r:id="rId7"/>
    <p:sldId id="262" r:id="rId8"/>
    <p:sldId id="265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7" r:id="rId18"/>
    <p:sldId id="266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9668A-A8DD-4DD5-8A08-F7B5A9246589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B0E62-B098-43FD-ACC1-8AF3891163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epositphotos_109195776-stock-illustration-children-and-science-equipmen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51720" y="1391870"/>
            <a:ext cx="580381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Администрация муниципального образования городского округа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Воркута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42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Алёнка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г.Воркуты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971600" y="3509718"/>
            <a:ext cx="712879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Проект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детей 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подготовительной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группы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тему: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Детское экспериментирование – путь к познанию мира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707904" y="4829672"/>
            <a:ext cx="23042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Воркута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2024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95736" y="980728"/>
            <a:ext cx="50058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Царица - вода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259632" y="1967935"/>
            <a:ext cx="69847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rgbClr val="11111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овершенствовать представления детей о жидком состоянии воды;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-способствовать накоплению у детей конкретных представлений о свойствах, формах и видах воды;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-развивать речь, мышление, любознательность;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-развивать умение делать выводы, умозаключения;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-воспитывать аккуратность при работе.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ae6da8725c6df4890b65558d357770e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3573016"/>
            <a:ext cx="3130216" cy="2081594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1840" y="836712"/>
            <a:ext cx="3374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1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203848" y="1772816"/>
            <a:ext cx="32038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КАКОЙ ФОРМЫ ВОДА?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IMG-9cffec3d025d7b89f1949d27cacfd554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2276872"/>
            <a:ext cx="2803804" cy="1577140"/>
          </a:xfrm>
          <a:prstGeom prst="rect">
            <a:avLst/>
          </a:prstGeom>
        </p:spPr>
      </p:pic>
      <p:pic>
        <p:nvPicPr>
          <p:cNvPr id="13" name="Рисунок 12" descr="IMG-24b21144bf6b2270d57046456c312d28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2276872"/>
            <a:ext cx="2688298" cy="1512168"/>
          </a:xfrm>
          <a:prstGeom prst="rect">
            <a:avLst/>
          </a:prstGeom>
        </p:spPr>
      </p:pic>
      <p:pic>
        <p:nvPicPr>
          <p:cNvPr id="15" name="Рисунок 14" descr="IMG-617a259d32e50ce9c2646a7efd0393d8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4005064"/>
            <a:ext cx="2915816" cy="1640147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1840" y="764704"/>
            <a:ext cx="3374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2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203848" y="1654642"/>
            <a:ext cx="31318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КАКОГО ЦВЕТА ВОДА?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IMG-6a9c4b0312f8eb785e100e1b6416ec32-V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2132856"/>
            <a:ext cx="2907815" cy="1635646"/>
          </a:xfrm>
          <a:prstGeom prst="rect">
            <a:avLst/>
          </a:prstGeom>
        </p:spPr>
      </p:pic>
      <p:pic>
        <p:nvPicPr>
          <p:cNvPr id="16" name="Рисунок 15" descr="IMG-8d6abf8d8b166cedf9c3377de9efbee8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2132856"/>
            <a:ext cx="2816314" cy="1584176"/>
          </a:xfrm>
          <a:prstGeom prst="rect">
            <a:avLst/>
          </a:prstGeom>
        </p:spPr>
      </p:pic>
      <p:pic>
        <p:nvPicPr>
          <p:cNvPr id="17" name="Рисунок 16" descr="IMG-c68095ea74456a36c6eb7ccd68c1aed1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3861048"/>
            <a:ext cx="3072341" cy="1728192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13824" y="908720"/>
            <a:ext cx="3374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3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059832" y="1916832"/>
            <a:ext cx="41764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ВОДА – РАСТВОРИТЕЛЬ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IMG-3d2a01d115ffec059f168e2997ef5f61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9530" y="2420888"/>
            <a:ext cx="3072341" cy="1728192"/>
          </a:xfrm>
          <a:prstGeom prst="rect">
            <a:avLst/>
          </a:prstGeom>
        </p:spPr>
      </p:pic>
      <p:pic>
        <p:nvPicPr>
          <p:cNvPr id="9" name="Рисунок 8" descr="IMG-26bd7d4441e264df5a934cfb3cc17ea3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2420888"/>
            <a:ext cx="3072341" cy="1728192"/>
          </a:xfrm>
          <a:prstGeom prst="rect">
            <a:avLst/>
          </a:prstGeom>
        </p:spPr>
      </p:pic>
      <p:pic>
        <p:nvPicPr>
          <p:cNvPr id="10" name="Рисунок 9" descr="IMG-aa70e5023d8e3c4db7fd7879b73c5c19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4221088"/>
            <a:ext cx="2907815" cy="163564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915816" y="980728"/>
            <a:ext cx="36724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4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771800" y="1844824"/>
            <a:ext cx="39959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ЯЙЦО УТОНЕТ ИЛИ ВСПЛЫВЁТ?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IMG-8fc14e4a9c5ddd1989abf3e588b82929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2348881"/>
            <a:ext cx="2816313" cy="1584176"/>
          </a:xfrm>
          <a:prstGeom prst="rect">
            <a:avLst/>
          </a:prstGeom>
        </p:spPr>
      </p:pic>
      <p:pic>
        <p:nvPicPr>
          <p:cNvPr id="5" name="Рисунок 4" descr="IMG-5549cc8898413ff2e9d8c4653195583e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8114" y="2348881"/>
            <a:ext cx="2688297" cy="1512167"/>
          </a:xfrm>
          <a:prstGeom prst="rect">
            <a:avLst/>
          </a:prstGeom>
        </p:spPr>
      </p:pic>
      <p:pic>
        <p:nvPicPr>
          <p:cNvPr id="6" name="Рисунок 5" descr="IMG-8349451a30cca459dd719fa6167b4b3d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4365104"/>
            <a:ext cx="2779801" cy="1563638"/>
          </a:xfrm>
          <a:prstGeom prst="rect">
            <a:avLst/>
          </a:prstGeom>
        </p:spPr>
      </p:pic>
      <p:pic>
        <p:nvPicPr>
          <p:cNvPr id="7" name="Рисунок 6" descr="IMG-c08e208487bc74f00358e443058fd31f-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8" y="4293096"/>
            <a:ext cx="2779801" cy="1563638"/>
          </a:xfrm>
          <a:prstGeom prst="rect">
            <a:avLst/>
          </a:prstGeom>
        </p:spPr>
      </p:pic>
      <p:pic>
        <p:nvPicPr>
          <p:cNvPr id="8" name="Рисунок 7" descr="IMG-c40ce6908720c270cf6d90f7fb1648db-V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1880" y="3140968"/>
            <a:ext cx="2843808" cy="1599642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890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59832" y="1196752"/>
            <a:ext cx="38413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5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131840" y="2030071"/>
            <a:ext cx="36358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ЕСТЬ ЛИ ЗАПАХ У ВОДЫ?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IMG-7f5b434ecd4dd6cd3404375d364e3bef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492896"/>
            <a:ext cx="3035829" cy="1707654"/>
          </a:xfrm>
          <a:prstGeom prst="rect">
            <a:avLst/>
          </a:prstGeom>
        </p:spPr>
      </p:pic>
      <p:pic>
        <p:nvPicPr>
          <p:cNvPr id="7" name="Рисунок 6" descr="IMG-61803af5c78db72d6cf9da18bf8ccc42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4221088"/>
            <a:ext cx="2944328" cy="1656184"/>
          </a:xfrm>
          <a:prstGeom prst="rect">
            <a:avLst/>
          </a:prstGeom>
        </p:spPr>
      </p:pic>
      <p:pic>
        <p:nvPicPr>
          <p:cNvPr id="8" name="Рисунок 7" descr="IMG-a51f6dfab4d005a10516ed49db31d3fb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2492896"/>
            <a:ext cx="3035829" cy="1707654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890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1840" y="980728"/>
            <a:ext cx="30219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6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987824" y="1700808"/>
            <a:ext cx="33843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ФИЛЬТРОВАНИЕ ВОДЫ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IMG-1f0fb22e2b9273983a9e29b806b04ea6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3789040"/>
            <a:ext cx="2835807" cy="1595141"/>
          </a:xfrm>
          <a:prstGeom prst="rect">
            <a:avLst/>
          </a:prstGeom>
        </p:spPr>
      </p:pic>
      <p:pic>
        <p:nvPicPr>
          <p:cNvPr id="6" name="Рисунок 5" descr="IMG-b0fae3157ea9aaf0f06a34680d79e1b7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2132856"/>
            <a:ext cx="2736304" cy="1539171"/>
          </a:xfrm>
          <a:prstGeom prst="rect">
            <a:avLst/>
          </a:prstGeom>
        </p:spPr>
      </p:pic>
      <p:pic>
        <p:nvPicPr>
          <p:cNvPr id="7" name="Рисунок 6" descr="IMG-b64dc73ba3ede7df5f9fced2b06d0fa6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3789040"/>
            <a:ext cx="2771800" cy="155913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75856" y="980728"/>
            <a:ext cx="30219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7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31840" y="1772816"/>
            <a:ext cx="33385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вода - волшебница</a:t>
            </a:r>
          </a:p>
        </p:txBody>
      </p:sp>
      <p:pic>
        <p:nvPicPr>
          <p:cNvPr id="4" name="Рисунок 3" descr="IMG-68b2f016f473f2c082175c3d335e3f5f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2420888"/>
            <a:ext cx="2907815" cy="1635646"/>
          </a:xfrm>
          <a:prstGeom prst="rect">
            <a:avLst/>
          </a:prstGeom>
        </p:spPr>
      </p:pic>
      <p:pic>
        <p:nvPicPr>
          <p:cNvPr id="5" name="Рисунок 4" descr="IMG-223ea6b0dd26254430513126a6966c2e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67558" y="2420888"/>
            <a:ext cx="2944327" cy="1656184"/>
          </a:xfrm>
          <a:prstGeom prst="rect">
            <a:avLst/>
          </a:prstGeom>
        </p:spPr>
      </p:pic>
      <p:pic>
        <p:nvPicPr>
          <p:cNvPr id="6" name="Рисунок 5" descr="IMG-0543b2814c2055d9b26069564990c417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4221088"/>
            <a:ext cx="2891813" cy="1626645"/>
          </a:xfrm>
          <a:prstGeom prst="rect">
            <a:avLst/>
          </a:prstGeom>
        </p:spPr>
      </p:pic>
      <p:pic>
        <p:nvPicPr>
          <p:cNvPr id="7" name="Рисунок 6" descr="IMG-663dc3bd487a0b103b7f38e59dd5fb1b-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48064" y="4221088"/>
            <a:ext cx="2915816" cy="1640147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043608" y="3619475"/>
            <a:ext cx="73083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sz="1600" b="1" dirty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97183" y="188640"/>
            <a:ext cx="499117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Список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используемой 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литературы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2564904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1.Прохорова, Л.Н. Организация экспериментальной деятельности дошкольников. [Текст]/ Л.Н. Прохорова. -М.; 2010 г.</a:t>
            </a:r>
          </a:p>
          <a:p>
            <a:r>
              <a:rPr lang="ru-RU" dirty="0" smtClean="0"/>
              <a:t>2.Рыжова, Н.А.  Что у нас под ногами. [Текст] / Н.А. Рыжова. - М.; 2010 г.</a:t>
            </a:r>
          </a:p>
          <a:p>
            <a:r>
              <a:rPr lang="ru-RU" dirty="0" smtClean="0"/>
              <a:t>3.Бондаренко,Т.М. Экологические занятия с детьми 6-7 лет. [Текст] /Т.М. Бондаренко. - Воронеж; 2011 г.</a:t>
            </a:r>
          </a:p>
          <a:p>
            <a:r>
              <a:rPr lang="ru-RU" dirty="0" smtClean="0"/>
              <a:t>4.Козлова, С.А. Мой организм. [Текст] /С.А. </a:t>
            </a:r>
            <a:r>
              <a:rPr lang="ru-RU" dirty="0" err="1" smtClean="0"/>
              <a:t>Козлова.-М</a:t>
            </a:r>
            <a:r>
              <a:rPr lang="ru-RU" dirty="0" smtClean="0"/>
              <a:t>.; 2010 г.</a:t>
            </a:r>
          </a:p>
          <a:p>
            <a:r>
              <a:rPr lang="ru-RU" dirty="0" smtClean="0"/>
              <a:t>5.Гризик, Т.И.  Познаю мир. [Текст] /Т.И. </a:t>
            </a:r>
            <a:r>
              <a:rPr lang="ru-RU" dirty="0" err="1" smtClean="0"/>
              <a:t>Гризик.-М</a:t>
            </a:r>
            <a:r>
              <a:rPr lang="ru-RU" dirty="0" smtClean="0"/>
              <a:t>.; 2010 г.</a:t>
            </a:r>
          </a:p>
          <a:p>
            <a:r>
              <a:rPr lang="ru-RU" dirty="0" smtClean="0"/>
              <a:t>6. </a:t>
            </a:r>
            <a:r>
              <a:rPr lang="ru-RU" dirty="0" err="1" smtClean="0"/>
              <a:t>Бурнышева</a:t>
            </a:r>
            <a:r>
              <a:rPr lang="ru-RU" dirty="0" smtClean="0"/>
              <a:t>, М. Г. Развитие познавательной активности детей через экспериментально-исследовательскую деятельность. Проект «</a:t>
            </a:r>
            <a:r>
              <a:rPr lang="ru-RU" dirty="0" err="1" smtClean="0"/>
              <a:t>Любознайка</a:t>
            </a:r>
            <a:r>
              <a:rPr lang="ru-RU" dirty="0" smtClean="0"/>
              <a:t>» / М. Г. </a:t>
            </a:r>
            <a:r>
              <a:rPr lang="ru-RU" dirty="0" err="1" smtClean="0"/>
              <a:t>Бурнышева</a:t>
            </a:r>
            <a:r>
              <a:rPr lang="ru-RU" dirty="0" smtClean="0"/>
              <a:t> // Дошкольная педагогика. – 2011. – № 3. – С. 24–26. 17.Вахрушева, Л. Н. Воспитание познавательных интересов у детей 5-7 лет / Л. Н. Вахрушева. – М.: ТЦ Сфера, 2012. – 128 с.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4501878"/>
              </p:ext>
            </p:extLst>
          </p:nvPr>
        </p:nvGraphicFramePr>
        <p:xfrm>
          <a:off x="251520" y="404664"/>
          <a:ext cx="8712968" cy="62030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08312"/>
                <a:gridCol w="5904656"/>
              </a:tblGrid>
              <a:tr h="0">
                <a:tc>
                  <a:txBody>
                    <a:bodyPr/>
                    <a:lstStyle/>
                    <a:p>
                      <a:pPr marL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Структура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749" marR="30749" marT="0" marB="0" anchor="ctr"/>
                </a:tc>
                <a:tc>
                  <a:txBody>
                    <a:bodyPr/>
                    <a:lstStyle/>
                    <a:p>
                      <a:pPr marL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Содержание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0749" marR="30749" marT="0" marB="0" anchor="ctr"/>
                </a:tc>
              </a:tr>
              <a:tr h="474716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Тема 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pPr marL="2413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«ДЕТСКОЕ ЭКСПЕРИМЕНТИРОВАНИЕ – ПУТЬ К ПОЗНАНИЮ МИРА»</a:t>
                      </a:r>
                    </a:p>
                  </a:txBody>
                  <a:tcPr marL="30749" marR="30749" marT="0" marB="0"/>
                </a:tc>
              </a:tr>
              <a:tr h="188594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Адресация проекта 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pPr marL="241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Дети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</a:tr>
              <a:tr h="357742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Авторы проекта 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pPr marL="241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Воспитатель:</a:t>
                      </a:r>
                      <a:r>
                        <a:rPr lang="ru-RU" sz="14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Руденя Светлана </a:t>
                      </a:r>
                      <a:r>
                        <a:rPr lang="ru-RU" sz="14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Сергеевна Матвеева </a:t>
                      </a:r>
                      <a:r>
                        <a:rPr lang="ru-RU" sz="1400" baseline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Елена Борисовна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</a:tr>
              <a:tr h="94297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Участники проекта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pPr marL="241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Дети, педагог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</a:tr>
              <a:tr h="94297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Возраст воспитанников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pPr marL="2413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5 – 6 лет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</a:tr>
              <a:tr h="188594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Особенности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проекта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Главное достоинство метода 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экспериментирования заключается в том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что он дает детям реальные представления о различных сторонах изучаемого объекта, о его взаимоотношениях с другими объектами и со средой обитания.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</a:tr>
              <a:tr h="188594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Цель проекта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Практическое внедрение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детского</a:t>
                      </a:r>
                      <a:r>
                        <a:rPr lang="ru-RU" sz="1400" b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экспериментирования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как средства развития 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познавательной активности.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</a:tr>
              <a:tr h="1231851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Задачи проекта 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Расширять представления детей об окружающем мире через знакомство с основными физическими свойствами и явлениями;</a:t>
                      </a:r>
                    </a:p>
                    <a:p>
                      <a:r>
                        <a:rPr lang="ru-RU" sz="1400" u="none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Развивать связную речь детей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побуждать рассуждать, аргументировать, пользоваться речью-доказательством;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Обеспечивать переход от предметно-практического действия к образно-символическому (схематизация, символизация связей и отношений между предметами и явлениями окружающего 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мира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Воспитывать интерес детей к 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экспериментальной деятельности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;</a:t>
                      </a:r>
                      <a:endParaRPr lang="ru-RU" sz="14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/>
                </a:tc>
              </a:tr>
              <a:tr h="724218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Ресурсы проекта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Технологические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 поиск информации в интернете, использование методической </a:t>
                      </a:r>
                      <a:r>
                        <a:rPr lang="ru-RU" sz="14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литературы.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err="1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Учебно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методические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: дидактические игры, наглядный материал.</a:t>
                      </a:r>
                    </a:p>
                  </a:txBody>
                  <a:tcPr marL="114300" marR="114300" marT="0" marB="0"/>
                </a:tc>
              </a:tr>
              <a:tr h="188594">
                <a:tc>
                  <a:txBody>
                    <a:bodyPr/>
                    <a:lstStyle/>
                    <a:p>
                      <a:pPr marL="139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Предполагаемые продукты проекта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0749" marR="30749" marT="0" marB="0"/>
                </a:tc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ts val="1355"/>
                        </a:lnSpc>
                        <a:spcAft>
                          <a:spcPts val="10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ru-RU" sz="1400" dirty="0" smtClean="0">
                          <a:latin typeface="Calibri"/>
                          <a:ea typeface="Calibri"/>
                          <a:cs typeface="Times New Roman"/>
                        </a:rPr>
                        <a:t>Эксперименты с водой и воздухом.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491880" y="0"/>
            <a:ext cx="2448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Паспорт проекта</a:t>
            </a:r>
            <a:endParaRPr lang="ru-RU" sz="2400" b="1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-387424"/>
            <a:ext cx="9396536" cy="72454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79712" y="476672"/>
            <a:ext cx="5116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Этапы проекта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99592" y="-1157157"/>
            <a:ext cx="7128792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1 этап (постановка проблемы, обсуждение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 проблемы, принятие задач)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          </a:t>
            </a:r>
            <a:r>
              <a:rPr lang="ru-RU" sz="2000" dirty="0" smtClean="0"/>
              <a:t>•</a:t>
            </a:r>
            <a:r>
              <a:rPr lang="ru-RU" dirty="0" smtClean="0"/>
              <a:t> Изучить и проанализировать методическую литературу по теме</a:t>
            </a:r>
          </a:p>
          <a:p>
            <a:r>
              <a:rPr lang="ru-RU" dirty="0" smtClean="0"/>
              <a:t>              • Составление планирования опытно-экспериментальной деятельности</a:t>
            </a:r>
          </a:p>
          <a:p>
            <a:r>
              <a:rPr lang="ru-RU" dirty="0" smtClean="0"/>
              <a:t>              • Подбор основного оборудования и материала для оснащения            центра экспериментальной деятельности</a:t>
            </a:r>
            <a:r>
              <a:rPr lang="ru-RU" b="1" dirty="0" smtClean="0"/>
              <a:t>.</a:t>
            </a:r>
            <a:endParaRPr lang="ru-RU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043608" y="3356992"/>
            <a:ext cx="6696744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2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этап (работа над проектом)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lang="ru-RU" dirty="0" smtClean="0"/>
              <a:t>Внедрение в </a:t>
            </a:r>
            <a:r>
              <a:rPr lang="ru-RU" dirty="0" err="1" smtClean="0"/>
              <a:t>воспитательно</a:t>
            </a:r>
            <a:r>
              <a:rPr lang="ru-RU" dirty="0" smtClean="0"/>
              <a:t> – образовательный    процесс опытно-    экспериментальной деятельности</a:t>
            </a:r>
            <a:r>
              <a:rPr lang="ru-RU" b="1" dirty="0" smtClean="0"/>
              <a:t>.</a:t>
            </a:r>
            <a:r>
              <a:rPr lang="ru-RU" dirty="0" smtClean="0"/>
              <a:t> Перспективный план.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115616" y="4869160"/>
            <a:ext cx="6336704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2000" b="1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Заключительный этап: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971600" y="5229200"/>
            <a:ext cx="55347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• Определить эффективность проведенной работы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• Провести анализ полученных результатов.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32452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19672" y="980728"/>
            <a:ext cx="61936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Результат проекта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331640" y="2080592"/>
            <a:ext cx="6624736" cy="31700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• Созданы необходимые условия для формирования основ целостного 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мировидения дошкольника средствами </a:t>
            </a: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экспериментальной деятельности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Воспитанники имеют представления детей об окружающем мире.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дошкольников развиты умения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наблюдать, анализировать, сравнивать, выделять характерные, существенные признаки предметов и явлений, обобщать их по этим признакам.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03648" y="1340768"/>
            <a:ext cx="6572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НЕВЕДИМКА ВОЗДУХ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475656" y="2204864"/>
            <a:ext cx="648072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11111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ормировать представление о воздухе, его свойствах; о роли в жизни живых существ. Развивать интерес к познавательной деятельности и экспериментированию. Развивать мышление, учить делать выводы в процессе эксперимента.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шари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3789040"/>
            <a:ext cx="3830436" cy="1845574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908720"/>
            <a:ext cx="3374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1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47664" y="1988840"/>
            <a:ext cx="2508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КАК ПОЙМАТЬ ВОЗДУХ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467544" y="2564904"/>
            <a:ext cx="36724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Оборудование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-8 кусков верёвки по 40 см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-большой пластиковый пакет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-двухсторонний скотч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-игрушечный человечек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Рисунок 13" descr="IMG_20211126_0949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005064"/>
            <a:ext cx="2267744" cy="1700808"/>
          </a:xfrm>
          <a:prstGeom prst="rect">
            <a:avLst/>
          </a:prstGeom>
        </p:spPr>
      </p:pic>
      <p:pic>
        <p:nvPicPr>
          <p:cNvPr id="15" name="Рисунок 14" descr="IMG-23bcf6c69dd9baaf46025bfe8141ca44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2492896"/>
            <a:ext cx="2784310" cy="1566174"/>
          </a:xfrm>
          <a:prstGeom prst="rect">
            <a:avLst/>
          </a:prstGeom>
        </p:spPr>
      </p:pic>
      <p:pic>
        <p:nvPicPr>
          <p:cNvPr id="16" name="Рисунок 15" descr="IMG-635c2f1c5c71e1dbf46ba59239a5e8ae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4221088"/>
            <a:ext cx="2523772" cy="1419622"/>
          </a:xfrm>
          <a:prstGeom prst="rect">
            <a:avLst/>
          </a:prstGeom>
        </p:spPr>
      </p:pic>
      <p:pic>
        <p:nvPicPr>
          <p:cNvPr id="17" name="Рисунок 16" descr="IMG-865d34237d0c38893365526f4bda9bd8-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0072" y="4653136"/>
            <a:ext cx="3035829" cy="1707654"/>
          </a:xfrm>
          <a:prstGeom prst="rect">
            <a:avLst/>
          </a:prstGeom>
        </p:spPr>
      </p:pic>
      <p:pic>
        <p:nvPicPr>
          <p:cNvPr id="18" name="Рисунок 17" descr="IMG-e0050260533a510b2d0570cc71ee3a54-V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24128" y="3140968"/>
            <a:ext cx="2376264" cy="1336649"/>
          </a:xfrm>
          <a:prstGeom prst="rect">
            <a:avLst/>
          </a:prstGeom>
        </p:spPr>
      </p:pic>
      <p:pic>
        <p:nvPicPr>
          <p:cNvPr id="19" name="Рисунок 18" descr="IMG-c489641e9b30d8a8d2b40113591985a7-V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64088" y="1124744"/>
            <a:ext cx="2779801" cy="156363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9396536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59832" y="764704"/>
            <a:ext cx="3374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2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3347864" y="1628800"/>
            <a:ext cx="2304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 В СТАКАНЕ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IMG-5d52b308e8027477048e3aa41a74d985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3942056"/>
            <a:ext cx="3184354" cy="1791199"/>
          </a:xfrm>
          <a:prstGeom prst="rect">
            <a:avLst/>
          </a:prstGeom>
        </p:spPr>
      </p:pic>
      <p:pic>
        <p:nvPicPr>
          <p:cNvPr id="11" name="Рисунок 10" descr="IMG-9ff6b2c23498c94d13a99da60bc60e9e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2132856"/>
            <a:ext cx="2932834" cy="1649719"/>
          </a:xfrm>
          <a:prstGeom prst="rect">
            <a:avLst/>
          </a:prstGeom>
        </p:spPr>
      </p:pic>
      <p:pic>
        <p:nvPicPr>
          <p:cNvPr id="12" name="Рисунок 11" descr="IMG-d8efedb5235705a49a27af3f52863072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2141857"/>
            <a:ext cx="2952328" cy="1660685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43808" y="836712"/>
            <a:ext cx="3374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3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059832" y="1772816"/>
            <a:ext cx="30963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ИМЕЕТ ЛИ ВОЗДУХ ВЕС?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IMG-9ba522df83eaf7c9089a04963f73cbae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204864"/>
            <a:ext cx="3200355" cy="1800200"/>
          </a:xfrm>
          <a:prstGeom prst="rect">
            <a:avLst/>
          </a:prstGeom>
        </p:spPr>
      </p:pic>
      <p:pic>
        <p:nvPicPr>
          <p:cNvPr id="11" name="Рисунок 10" descr="IMG-08914567b3f42a934f690c81dcf1b9c9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2204864"/>
            <a:ext cx="3163844" cy="1779662"/>
          </a:xfrm>
          <a:prstGeom prst="rect">
            <a:avLst/>
          </a:prstGeom>
        </p:spPr>
      </p:pic>
      <p:pic>
        <p:nvPicPr>
          <p:cNvPr id="12" name="Рисунок 11" descr="IMG-b4c5268c712ff2d53da1d06faec81189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3645024"/>
            <a:ext cx="3168352" cy="178219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f2207555c6c0d552b641749e76937aa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4212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87824" y="836712"/>
            <a:ext cx="3374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Опыт № 4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987824" y="1870666"/>
            <a:ext cx="33478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ДВИЖЕНИЕ ВОЗДУХА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Рисунок 17" descr="IMG-8acf969a28bb636409733d3d8be4c8df-V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48042" y="2420888"/>
            <a:ext cx="2907815" cy="1635646"/>
          </a:xfrm>
          <a:prstGeom prst="rect">
            <a:avLst/>
          </a:prstGeom>
        </p:spPr>
      </p:pic>
      <p:pic>
        <p:nvPicPr>
          <p:cNvPr id="20" name="Рисунок 19" descr="IMG-f1427db9f7ff6543acc69ba698895502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2420888"/>
            <a:ext cx="2864318" cy="1611179"/>
          </a:xfrm>
          <a:prstGeom prst="rect">
            <a:avLst/>
          </a:prstGeom>
        </p:spPr>
      </p:pic>
      <p:pic>
        <p:nvPicPr>
          <p:cNvPr id="21" name="Рисунок 20" descr="IMG-9f3caf9798ece4eee4188306fb3a7c3d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3861048"/>
            <a:ext cx="2931818" cy="164914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440</Words>
  <Application>Microsoft Office PowerPoint</Application>
  <PresentationFormat>Экран (4:3)</PresentationFormat>
  <Paragraphs>115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Яна</dc:creator>
  <cp:lastModifiedBy>Светлана</cp:lastModifiedBy>
  <cp:revision>40</cp:revision>
  <dcterms:created xsi:type="dcterms:W3CDTF">2020-12-03T05:51:14Z</dcterms:created>
  <dcterms:modified xsi:type="dcterms:W3CDTF">2024-10-29T22:14:03Z</dcterms:modified>
</cp:coreProperties>
</file>