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83" r:id="rId2"/>
    <p:sldId id="256" r:id="rId3"/>
    <p:sldId id="257" r:id="rId4"/>
    <p:sldId id="262" r:id="rId5"/>
    <p:sldId id="260" r:id="rId6"/>
    <p:sldId id="275" r:id="rId7"/>
    <p:sldId id="269" r:id="rId8"/>
    <p:sldId id="258" r:id="rId9"/>
    <p:sldId id="274" r:id="rId10"/>
    <p:sldId id="278" r:id="rId11"/>
    <p:sldId id="259" r:id="rId12"/>
    <p:sldId id="264" r:id="rId13"/>
    <p:sldId id="272" r:id="rId14"/>
    <p:sldId id="277" r:id="rId15"/>
    <p:sldId id="276" r:id="rId16"/>
    <p:sldId id="265" r:id="rId17"/>
    <p:sldId id="261" r:id="rId18"/>
    <p:sldId id="271" r:id="rId19"/>
    <p:sldId id="279" r:id="rId20"/>
    <p:sldId id="280" r:id="rId21"/>
    <p:sldId id="281" r:id="rId22"/>
    <p:sldId id="284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91F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931" autoAdjust="0"/>
    <p:restoredTop sz="94653" autoAdjust="0"/>
  </p:normalViewPr>
  <p:slideViewPr>
    <p:cSldViewPr>
      <p:cViewPr>
        <p:scale>
          <a:sx n="75" d="100"/>
          <a:sy n="75" d="100"/>
        </p:scale>
        <p:origin x="-121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2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EDF6F95-5BDE-443E-879C-4B217484A936}" type="datetimeFigureOut">
              <a:rPr lang="ru-RU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DDD010E-4693-495F-9B53-9E0A0F550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8761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F106C1-C1AC-4B06-B0F2-209279A7455C}" type="slidenum">
              <a:rPr lang="ru-RU" smtClean="0"/>
              <a:pPr eaLnBrk="1" hangingPunct="1"/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F4AD9156-118F-48A4-83EB-2F9227C709B2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6BDEC3BA-A6EA-40A9-AFF9-D58E1B29A3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8F6DD-D7A1-467C-B6CD-01BCA619B5D7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8C388B-1E03-4D5D-A1AF-BEF36B72F1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C22ABB-F9C7-49F4-82FE-C1AA7DD7A010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E49C1-B419-4117-B58B-0915E19BCC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D87B2AAF-64E6-4DCF-AFEE-2A9597A71A84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811245A5-7D10-4FA6-B5CF-83DD14202A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C580D8E7-CADA-4700-9255-649852FBF20D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13D2DDA7-E6B2-4AE9-925E-4BCB7F3F0D4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75DC5D-7358-40B2-8F14-BC399074E898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6A1EA-1A66-40BB-A170-972DF23B9E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E4EE68-CB8F-47B9-AA9A-F7CBFC0472F1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8482B5-D59C-4125-ADBF-42348D8E9D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B36D4FA9-6136-4ED1-AF6C-006EC274654D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EC6B3287-9C91-40CF-9140-AA2C479454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66D764-A84C-4637-9D8B-801A975CA7A2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C365FE-E438-41B0-B151-D74FC458D8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C37E0DF-AD20-43DB-9088-FA525396385B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2F164890-5330-4BF8-AA07-F2673F8361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3743654E-718C-45D8-8C29-C0943BACE4BF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35BEDE1-2C76-45A4-AA01-B5CC977D0B6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12B3592-137F-4EA5-9759-0932183CB649}" type="datetimeFigureOut">
              <a:rPr lang="ru-RU" smtClean="0"/>
              <a:pPr>
                <a:defRPr/>
              </a:pPr>
              <a:t>24.06.2024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9F25833-C139-4408-A3EC-B405E6BBF9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slide" Target="slide17.xml"/><Relationship Id="rId4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4" Type="http://schemas.openxmlformats.org/officeDocument/2006/relationships/oleObject" Target="../embeddings/oleObject34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Relationship Id="rId9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9.bin"/><Relationship Id="rId9" Type="http://schemas.openxmlformats.org/officeDocument/2006/relationships/oleObject" Target="../embeddings/oleObject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1324"/>
            <a:ext cx="7774632" cy="1521858"/>
          </a:xfrm>
        </p:spPr>
        <p:txBody>
          <a:bodyPr>
            <a:noAutofit/>
          </a:bodyPr>
          <a:lstStyle/>
          <a:p>
            <a:pPr algn="ctr"/>
            <a:r>
              <a:rPr lang="ru-RU" sz="5000" dirty="0" smtClean="0">
                <a:solidFill>
                  <a:schemeClr val="tx1"/>
                </a:solidFill>
                <a:latin typeface="Bookman Old Style" pitchFamily="18" charset="0"/>
              </a:rPr>
              <a:t>Медианы, биссектрисы и </a:t>
            </a:r>
            <a:r>
              <a:rPr lang="ru-RU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высоты</a:t>
            </a:r>
            <a:r>
              <a:rPr lang="ru-RU" sz="5000" dirty="0" smtClean="0">
                <a:solidFill>
                  <a:schemeClr val="tx1"/>
                </a:solidFill>
                <a:latin typeface="Bookman Old Style" pitchFamily="18" charset="0"/>
              </a:rPr>
              <a:t> треугольника</a:t>
            </a:r>
            <a:endParaRPr lang="ru-RU" sz="5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2962284"/>
            <a:ext cx="4896544" cy="17526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</a:t>
            </a:r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№</a:t>
            </a:r>
            <a:r>
              <a:rPr lang="en-US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  <a:endParaRPr lang="ru-RU" sz="48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4818" name="Формула" r:id="rId3" imgW="114120" imgH="215640" progId="Equation.3">
              <p:embed/>
            </p:oleObj>
          </a:graphicData>
        </a:graphic>
      </p:graphicFrame>
      <p:sp>
        <p:nvSpPr>
          <p:cNvPr id="5" name="Подзаголовок 2"/>
          <p:cNvSpPr txBox="1">
            <a:spLocks/>
          </p:cNvSpPr>
          <p:nvPr/>
        </p:nvSpPr>
        <p:spPr>
          <a:xfrm>
            <a:off x="3500430" y="5072074"/>
            <a:ext cx="5296672" cy="1438338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Подготовила: учитель математики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ОУ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Лицей № 34 города Майкопа, Лукина Юлия Юрьевна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285750" y="428625"/>
            <a:ext cx="928688" cy="1214438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357313" y="214313"/>
            <a:ext cx="2286000" cy="500062"/>
          </a:xfrm>
          <a:prstGeom prst="triangle">
            <a:avLst>
              <a:gd name="adj" fmla="val 76500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Прямая соединительная линия 7"/>
          <p:cNvCxnSpPr>
            <a:stCxn id="4" idx="2"/>
          </p:cNvCxnSpPr>
          <p:nvPr/>
        </p:nvCxnSpPr>
        <p:spPr>
          <a:xfrm rot="5400000" flipH="1" flipV="1">
            <a:off x="357187" y="1143001"/>
            <a:ext cx="428625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5" idx="0"/>
          </p:cNvCxnSpPr>
          <p:nvPr/>
        </p:nvCxnSpPr>
        <p:spPr>
          <a:xfrm flipV="1">
            <a:off x="2428875" y="214313"/>
            <a:ext cx="677863" cy="5000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4" name="Группа 41"/>
          <p:cNvGrpSpPr>
            <a:grpSpLocks/>
          </p:cNvGrpSpPr>
          <p:nvPr/>
        </p:nvGrpSpPr>
        <p:grpSpPr bwMode="auto">
          <a:xfrm>
            <a:off x="214313" y="1785938"/>
            <a:ext cx="2339975" cy="1643062"/>
            <a:chOff x="793032" y="2500988"/>
            <a:chExt cx="2340673" cy="1661779"/>
          </a:xfrm>
        </p:grpSpPr>
        <p:sp>
          <p:nvSpPr>
            <p:cNvPr id="6" name="Равнобедренный треугольник 5"/>
            <p:cNvSpPr/>
            <p:nvPr/>
          </p:nvSpPr>
          <p:spPr>
            <a:xfrm rot="17667728">
              <a:off x="1346825" y="1947195"/>
              <a:ext cx="1233089" cy="2340673"/>
            </a:xfrm>
            <a:prstGeom prst="triangle">
              <a:avLst>
                <a:gd name="adj" fmla="val 16311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4" name="Прямая соединительная линия 13"/>
            <p:cNvCxnSpPr>
              <a:stCxn id="6" idx="5"/>
              <a:endCxn id="6" idx="2"/>
            </p:cNvCxnSpPr>
            <p:nvPr/>
          </p:nvCxnSpPr>
          <p:spPr>
            <a:xfrm rot="16200000" flipH="1">
              <a:off x="1820568" y="3210101"/>
              <a:ext cx="1136754" cy="76857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55" name="TextBox 14"/>
          <p:cNvSpPr txBox="1">
            <a:spLocks noChangeArrowheads="1"/>
          </p:cNvSpPr>
          <p:nvPr/>
        </p:nvSpPr>
        <p:spPr bwMode="auto">
          <a:xfrm>
            <a:off x="1857375" y="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2)</a:t>
            </a: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571500" y="28575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1)</a:t>
            </a:r>
          </a:p>
        </p:txBody>
      </p:sp>
      <p:sp>
        <p:nvSpPr>
          <p:cNvPr id="6157" name="TextBox 16"/>
          <p:cNvSpPr txBox="1">
            <a:spLocks noChangeArrowheads="1"/>
          </p:cNvSpPr>
          <p:nvPr/>
        </p:nvSpPr>
        <p:spPr bwMode="auto">
          <a:xfrm>
            <a:off x="0" y="3786188"/>
            <a:ext cx="428625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5)</a:t>
            </a:r>
          </a:p>
        </p:txBody>
      </p:sp>
      <p:grpSp>
        <p:nvGrpSpPr>
          <p:cNvPr id="6158" name="Группа 39"/>
          <p:cNvGrpSpPr>
            <a:grpSpLocks/>
          </p:cNvGrpSpPr>
          <p:nvPr/>
        </p:nvGrpSpPr>
        <p:grpSpPr bwMode="auto">
          <a:xfrm>
            <a:off x="214313" y="3214688"/>
            <a:ext cx="1928812" cy="1143000"/>
            <a:chOff x="5286380" y="857232"/>
            <a:chExt cx="1928826" cy="11430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 flipH="1">
              <a:off x="5000628" y="1142984"/>
              <a:ext cx="1143008" cy="5715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5286380" y="857232"/>
              <a:ext cx="1928826" cy="6429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5857884" y="1500173"/>
              <a:ext cx="1357322" cy="5000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8" name="Прямая соединительная линия 27"/>
          <p:cNvCxnSpPr/>
          <p:nvPr/>
        </p:nvCxnSpPr>
        <p:spPr>
          <a:xfrm rot="10800000">
            <a:off x="500063" y="3857625"/>
            <a:ext cx="164306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Равнобедренный треугольник 40"/>
          <p:cNvSpPr/>
          <p:nvPr/>
        </p:nvSpPr>
        <p:spPr bwMode="auto">
          <a:xfrm rot="718646" flipH="1">
            <a:off x="3854450" y="258763"/>
            <a:ext cx="3460750" cy="603250"/>
          </a:xfrm>
          <a:prstGeom prst="triangle">
            <a:avLst>
              <a:gd name="adj" fmla="val 75416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1" name="TextBox 47"/>
          <p:cNvSpPr txBox="1">
            <a:spLocks noChangeArrowheads="1"/>
          </p:cNvSpPr>
          <p:nvPr/>
        </p:nvSpPr>
        <p:spPr bwMode="auto">
          <a:xfrm>
            <a:off x="5643563" y="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6)</a:t>
            </a:r>
          </a:p>
        </p:txBody>
      </p:sp>
      <p:sp>
        <p:nvSpPr>
          <p:cNvPr id="49" name="Прямоугольный треугольник 48"/>
          <p:cNvSpPr/>
          <p:nvPr/>
        </p:nvSpPr>
        <p:spPr>
          <a:xfrm rot="8855880">
            <a:off x="2905125" y="1339850"/>
            <a:ext cx="904875" cy="1504950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3" name="TextBox 49"/>
          <p:cNvSpPr txBox="1">
            <a:spLocks noChangeArrowheads="1"/>
          </p:cNvSpPr>
          <p:nvPr/>
        </p:nvSpPr>
        <p:spPr bwMode="auto">
          <a:xfrm>
            <a:off x="4357688" y="128587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7)</a:t>
            </a:r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7358063" y="285750"/>
            <a:ext cx="1154112" cy="1039813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5" name="TextBox 51"/>
          <p:cNvSpPr txBox="1">
            <a:spLocks noChangeArrowheads="1"/>
          </p:cNvSpPr>
          <p:nvPr/>
        </p:nvSpPr>
        <p:spPr bwMode="auto">
          <a:xfrm>
            <a:off x="8572500" y="42862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8)</a:t>
            </a:r>
          </a:p>
        </p:txBody>
      </p:sp>
      <p:grpSp>
        <p:nvGrpSpPr>
          <p:cNvPr id="6166" name="Группа 59"/>
          <p:cNvGrpSpPr>
            <a:grpSpLocks/>
          </p:cNvGrpSpPr>
          <p:nvPr/>
        </p:nvGrpSpPr>
        <p:grpSpPr bwMode="auto">
          <a:xfrm>
            <a:off x="5929313" y="2071688"/>
            <a:ext cx="2998787" cy="1079500"/>
            <a:chOff x="5525107" y="2768047"/>
            <a:chExt cx="2998666" cy="1079770"/>
          </a:xfrm>
        </p:grpSpPr>
        <p:sp>
          <p:nvSpPr>
            <p:cNvPr id="54" name="Равнобедренный треугольник 53"/>
            <p:cNvSpPr/>
            <p:nvPr/>
          </p:nvSpPr>
          <p:spPr>
            <a:xfrm rot="2444560" flipV="1">
              <a:off x="5525107" y="2768047"/>
              <a:ext cx="2998666" cy="838410"/>
            </a:xfrm>
            <a:prstGeom prst="triangle">
              <a:avLst>
                <a:gd name="adj" fmla="val 67540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5" name="Прямая соединительная линия 54"/>
            <p:cNvCxnSpPr>
              <a:stCxn id="54" idx="0"/>
              <a:endCxn id="54" idx="3"/>
            </p:cNvCxnSpPr>
            <p:nvPr/>
          </p:nvCxnSpPr>
          <p:spPr>
            <a:xfrm rot="5400000" flipH="1" flipV="1">
              <a:off x="7105307" y="3256405"/>
              <a:ext cx="635159" cy="54766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67" name="TextBox 60"/>
          <p:cNvSpPr txBox="1">
            <a:spLocks noChangeArrowheads="1"/>
          </p:cNvSpPr>
          <p:nvPr/>
        </p:nvSpPr>
        <p:spPr bwMode="auto">
          <a:xfrm>
            <a:off x="8501063" y="242887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9)</a:t>
            </a:r>
          </a:p>
        </p:txBody>
      </p:sp>
      <p:sp>
        <p:nvSpPr>
          <p:cNvPr id="62" name="Прямоугольный треугольник 61"/>
          <p:cNvSpPr/>
          <p:nvPr/>
        </p:nvSpPr>
        <p:spPr>
          <a:xfrm flipH="1">
            <a:off x="4429125" y="2571750"/>
            <a:ext cx="1643063" cy="928688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6000750" y="3500438"/>
            <a:ext cx="7858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62" idx="0"/>
          </p:cNvCxnSpPr>
          <p:nvPr/>
        </p:nvCxnSpPr>
        <p:spPr>
          <a:xfrm rot="16200000" flipH="1" flipV="1">
            <a:off x="5357813" y="2786062"/>
            <a:ext cx="928688" cy="500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71" name="TextBox 68"/>
          <p:cNvSpPr txBox="1">
            <a:spLocks noChangeArrowheads="1"/>
          </p:cNvSpPr>
          <p:nvPr/>
        </p:nvSpPr>
        <p:spPr bwMode="auto">
          <a:xfrm>
            <a:off x="4143375" y="3571875"/>
            <a:ext cx="642938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11)</a:t>
            </a:r>
          </a:p>
        </p:txBody>
      </p:sp>
      <p:sp>
        <p:nvSpPr>
          <p:cNvPr id="70" name="Равнобедренный треугольник 69"/>
          <p:cNvSpPr/>
          <p:nvPr/>
        </p:nvSpPr>
        <p:spPr>
          <a:xfrm rot="18924358">
            <a:off x="4389438" y="1101725"/>
            <a:ext cx="1428750" cy="1285875"/>
          </a:xfrm>
          <a:prstGeom prst="triangle">
            <a:avLst>
              <a:gd name="adj" fmla="val 69372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2" name="Прямая соединительная линия 71"/>
          <p:cNvCxnSpPr>
            <a:stCxn id="70" idx="0"/>
          </p:cNvCxnSpPr>
          <p:nvPr/>
        </p:nvCxnSpPr>
        <p:spPr>
          <a:xfrm rot="16200000" flipH="1">
            <a:off x="4650581" y="1293020"/>
            <a:ext cx="1120775" cy="7223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16200000" flipH="1">
            <a:off x="5179219" y="2464594"/>
            <a:ext cx="142875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16200000" flipH="1">
            <a:off x="5679281" y="1964532"/>
            <a:ext cx="142875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6" name="TextBox 77"/>
          <p:cNvSpPr txBox="1">
            <a:spLocks noChangeArrowheads="1"/>
          </p:cNvSpPr>
          <p:nvPr/>
        </p:nvSpPr>
        <p:spPr bwMode="auto">
          <a:xfrm>
            <a:off x="5357813" y="4643438"/>
            <a:ext cx="571500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12)</a:t>
            </a:r>
          </a:p>
        </p:txBody>
      </p:sp>
      <p:sp>
        <p:nvSpPr>
          <p:cNvPr id="80" name="Равнобедренный треугольник 79"/>
          <p:cNvSpPr/>
          <p:nvPr/>
        </p:nvSpPr>
        <p:spPr>
          <a:xfrm rot="14785602" flipV="1">
            <a:off x="7299325" y="3408363"/>
            <a:ext cx="1016000" cy="2095500"/>
          </a:xfrm>
          <a:prstGeom prst="triangle">
            <a:avLst>
              <a:gd name="adj" fmla="val 5674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3" name="Прямая соединительная линия 82"/>
          <p:cNvCxnSpPr>
            <a:stCxn id="80" idx="2"/>
          </p:cNvCxnSpPr>
          <p:nvPr/>
        </p:nvCxnSpPr>
        <p:spPr>
          <a:xfrm rot="10800000" flipH="1">
            <a:off x="7050088" y="4429125"/>
            <a:ext cx="22225" cy="9128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9" name="TextBox 84"/>
          <p:cNvSpPr txBox="1">
            <a:spLocks noChangeArrowheads="1"/>
          </p:cNvSpPr>
          <p:nvPr/>
        </p:nvSpPr>
        <p:spPr bwMode="auto">
          <a:xfrm>
            <a:off x="8286750" y="4000500"/>
            <a:ext cx="642938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13)</a:t>
            </a:r>
          </a:p>
        </p:txBody>
      </p:sp>
      <p:sp>
        <p:nvSpPr>
          <p:cNvPr id="86" name="Равнобедренный треугольник 85"/>
          <p:cNvSpPr/>
          <p:nvPr/>
        </p:nvSpPr>
        <p:spPr>
          <a:xfrm rot="3945366" flipV="1">
            <a:off x="7014369" y="5131594"/>
            <a:ext cx="1016000" cy="2097088"/>
          </a:xfrm>
          <a:prstGeom prst="triangle">
            <a:avLst>
              <a:gd name="adj" fmla="val 17502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8" name="Прямая соединительная линия 87"/>
          <p:cNvCxnSpPr>
            <a:stCxn id="86" idx="4"/>
          </p:cNvCxnSpPr>
          <p:nvPr/>
        </p:nvCxnSpPr>
        <p:spPr>
          <a:xfrm flipH="1" flipV="1">
            <a:off x="7643813" y="5643563"/>
            <a:ext cx="1042987" cy="5699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82" name="TextBox 89"/>
          <p:cNvSpPr txBox="1">
            <a:spLocks noChangeArrowheads="1"/>
          </p:cNvSpPr>
          <p:nvPr/>
        </p:nvSpPr>
        <p:spPr bwMode="auto">
          <a:xfrm>
            <a:off x="7858125" y="6357938"/>
            <a:ext cx="642938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14)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rot="5400000">
            <a:off x="2928937" y="714376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3001169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1929606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2001044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 rot="19367050">
            <a:off x="811213" y="1220788"/>
            <a:ext cx="114300" cy="1143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Дуга 49"/>
          <p:cNvSpPr/>
          <p:nvPr/>
        </p:nvSpPr>
        <p:spPr>
          <a:xfrm rot="12509668">
            <a:off x="1652588" y="3838575"/>
            <a:ext cx="268287" cy="19050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Дуга 51"/>
          <p:cNvSpPr/>
          <p:nvPr/>
        </p:nvSpPr>
        <p:spPr>
          <a:xfrm rot="14242175">
            <a:off x="1589881" y="3712369"/>
            <a:ext cx="268288" cy="19050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90" name="TextBox 58"/>
          <p:cNvSpPr txBox="1">
            <a:spLocks noChangeArrowheads="1"/>
          </p:cNvSpPr>
          <p:nvPr/>
        </p:nvSpPr>
        <p:spPr bwMode="auto">
          <a:xfrm>
            <a:off x="2286000" y="1198563"/>
            <a:ext cx="428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3)</a:t>
            </a:r>
          </a:p>
        </p:txBody>
      </p:sp>
      <p:sp>
        <p:nvSpPr>
          <p:cNvPr id="60" name="Прямоугольник 59"/>
          <p:cNvSpPr/>
          <p:nvPr/>
        </p:nvSpPr>
        <p:spPr>
          <a:xfrm rot="3472575">
            <a:off x="3262312" y="1249363"/>
            <a:ext cx="136525" cy="14605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1928813" y="2286000"/>
            <a:ext cx="21431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785813" y="2286000"/>
            <a:ext cx="21431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ый треугольник 68"/>
          <p:cNvSpPr/>
          <p:nvPr/>
        </p:nvSpPr>
        <p:spPr>
          <a:xfrm rot="3983491">
            <a:off x="3036094" y="3020219"/>
            <a:ext cx="785812" cy="1371600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 rot="4063388">
            <a:off x="2667794" y="3594894"/>
            <a:ext cx="160337" cy="1619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96" name="TextBox 73"/>
          <p:cNvSpPr txBox="1">
            <a:spLocks noChangeArrowheads="1"/>
          </p:cNvSpPr>
          <p:nvPr/>
        </p:nvSpPr>
        <p:spPr bwMode="auto">
          <a:xfrm>
            <a:off x="214313" y="185737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4)</a:t>
            </a:r>
          </a:p>
        </p:txBody>
      </p:sp>
      <p:cxnSp>
        <p:nvCxnSpPr>
          <p:cNvPr id="78" name="Прямая соединительная линия 77"/>
          <p:cNvCxnSpPr>
            <a:stCxn id="69" idx="4"/>
          </p:cNvCxnSpPr>
          <p:nvPr/>
        </p:nvCxnSpPr>
        <p:spPr>
          <a:xfrm rot="10800000" flipH="1">
            <a:off x="2957513" y="3435350"/>
            <a:ext cx="114300" cy="9064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41" idx="0"/>
          </p:cNvCxnSpPr>
          <p:nvPr/>
        </p:nvCxnSpPr>
        <p:spPr>
          <a:xfrm rot="16200000" flipH="1" flipV="1">
            <a:off x="4471194" y="397669"/>
            <a:ext cx="63182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46" name="Object 48"/>
          <p:cNvGraphicFramePr>
            <a:graphicFrameLocks noChangeAspect="1"/>
          </p:cNvGraphicFramePr>
          <p:nvPr/>
        </p:nvGraphicFramePr>
        <p:xfrm>
          <a:off x="4786313" y="142875"/>
          <a:ext cx="241300" cy="203200"/>
        </p:xfrm>
        <a:graphic>
          <a:graphicData uri="http://schemas.openxmlformats.org/presentationml/2006/ole">
            <p:oleObj spid="_x0000_s9238" name="Формула" r:id="rId3" imgW="241195" imgH="203112" progId="Equation.3">
              <p:embed/>
            </p:oleObj>
          </a:graphicData>
        </a:graphic>
      </p:graphicFrame>
      <p:graphicFrame>
        <p:nvGraphicFramePr>
          <p:cNvPr id="6147" name="Object 49"/>
          <p:cNvGraphicFramePr>
            <a:graphicFrameLocks noChangeAspect="1"/>
          </p:cNvGraphicFramePr>
          <p:nvPr/>
        </p:nvGraphicFramePr>
        <p:xfrm>
          <a:off x="4500563" y="142875"/>
          <a:ext cx="241300" cy="214313"/>
        </p:xfrm>
        <a:graphic>
          <a:graphicData uri="http://schemas.openxmlformats.org/presentationml/2006/ole">
            <p:oleObj spid="_x0000_s9239" name="Формула" r:id="rId4" imgW="241195" imgH="203112" progId="Equation.3">
              <p:embed/>
            </p:oleObj>
          </a:graphicData>
        </a:graphic>
      </p:graphicFrame>
      <p:sp>
        <p:nvSpPr>
          <p:cNvPr id="94" name="Прямоугольник 93"/>
          <p:cNvSpPr/>
          <p:nvPr/>
        </p:nvSpPr>
        <p:spPr>
          <a:xfrm>
            <a:off x="8358188" y="285750"/>
            <a:ext cx="142875" cy="1428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5" name="Дуга 94"/>
          <p:cNvSpPr/>
          <p:nvPr/>
        </p:nvSpPr>
        <p:spPr>
          <a:xfrm>
            <a:off x="7572375" y="3000375"/>
            <a:ext cx="214313" cy="214313"/>
          </a:xfrm>
          <a:prstGeom prst="arc">
            <a:avLst>
              <a:gd name="adj1" fmla="val 16200000"/>
              <a:gd name="adj2" fmla="val 77955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6" name="Дуга 95"/>
          <p:cNvSpPr/>
          <p:nvPr/>
        </p:nvSpPr>
        <p:spPr>
          <a:xfrm rot="19335592">
            <a:off x="7472363" y="2971800"/>
            <a:ext cx="214312" cy="214313"/>
          </a:xfrm>
          <a:prstGeom prst="arc">
            <a:avLst>
              <a:gd name="adj1" fmla="val 1558832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7" name="Дуга 96"/>
          <p:cNvSpPr/>
          <p:nvPr/>
        </p:nvSpPr>
        <p:spPr>
          <a:xfrm>
            <a:off x="7572375" y="2928938"/>
            <a:ext cx="285750" cy="285750"/>
          </a:xfrm>
          <a:prstGeom prst="arc">
            <a:avLst>
              <a:gd name="adj1" fmla="val 16200000"/>
              <a:gd name="adj2" fmla="val 154769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Дуга 97"/>
          <p:cNvSpPr/>
          <p:nvPr/>
        </p:nvSpPr>
        <p:spPr>
          <a:xfrm rot="18343904">
            <a:off x="7410451" y="2897187"/>
            <a:ext cx="323850" cy="295275"/>
          </a:xfrm>
          <a:prstGeom prst="arc">
            <a:avLst>
              <a:gd name="adj1" fmla="val 16200000"/>
              <a:gd name="adj2" fmla="val 125783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6072188" y="3357563"/>
            <a:ext cx="142875" cy="1428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6148" name="Object 50"/>
          <p:cNvGraphicFramePr>
            <a:graphicFrameLocks noChangeAspect="1"/>
          </p:cNvGraphicFramePr>
          <p:nvPr/>
        </p:nvGraphicFramePr>
        <p:xfrm>
          <a:off x="8215313" y="5715000"/>
          <a:ext cx="357187" cy="298450"/>
        </p:xfrm>
        <a:graphic>
          <a:graphicData uri="http://schemas.openxmlformats.org/presentationml/2006/ole">
            <p:oleObj spid="_x0000_s9240" name="Формула" r:id="rId5" imgW="139579" imgH="177646" progId="Equation.3">
              <p:embed/>
            </p:oleObj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8001000" y="5929313"/>
          <a:ext cx="357188" cy="298450"/>
        </p:xfrm>
        <a:graphic>
          <a:graphicData uri="http://schemas.openxmlformats.org/presentationml/2006/ole">
            <p:oleObj spid="_x0000_s9241" name="Формула" r:id="rId6" imgW="139579" imgH="177646" progId="Equation.3">
              <p:embed/>
            </p:oleObj>
          </a:graphicData>
        </a:graphic>
      </p:graphicFrame>
      <p:sp>
        <p:nvSpPr>
          <p:cNvPr id="106" name="Прямоугольник 105"/>
          <p:cNvSpPr/>
          <p:nvPr/>
        </p:nvSpPr>
        <p:spPr>
          <a:xfrm>
            <a:off x="7072313" y="4429125"/>
            <a:ext cx="142875" cy="1428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7" name="Прямоугольный треугольник 106"/>
          <p:cNvSpPr/>
          <p:nvPr/>
        </p:nvSpPr>
        <p:spPr>
          <a:xfrm flipH="1">
            <a:off x="4071938" y="3857625"/>
            <a:ext cx="1785937" cy="714375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9" name="Прямая соединительная линия 108"/>
          <p:cNvCxnSpPr>
            <a:stCxn id="107" idx="2"/>
            <a:endCxn id="107" idx="5"/>
          </p:cNvCxnSpPr>
          <p:nvPr/>
        </p:nvCxnSpPr>
        <p:spPr>
          <a:xfrm rot="5400000" flipH="1">
            <a:off x="5233194" y="3947319"/>
            <a:ext cx="357187" cy="8921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16200000" flipH="1">
            <a:off x="4500563" y="428625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rot="16200000" flipH="1">
            <a:off x="4572000" y="428625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16200000" flipH="1">
            <a:off x="5214938" y="400050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rot="16200000" flipH="1">
            <a:off x="5286375" y="400050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12" name="TextBox 118"/>
          <p:cNvSpPr txBox="1">
            <a:spLocks noChangeArrowheads="1"/>
          </p:cNvSpPr>
          <p:nvPr/>
        </p:nvSpPr>
        <p:spPr bwMode="auto">
          <a:xfrm>
            <a:off x="2571750" y="4429125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 10)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28625" y="5289620"/>
            <a:ext cx="52149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i="1" dirty="0" smtClean="0">
                <a:latin typeface="+mj-lt"/>
              </a:rPr>
              <a:t>№6. Запишите </a:t>
            </a:r>
            <a:r>
              <a:rPr lang="ru-RU" sz="2000" i="1" dirty="0">
                <a:latin typeface="+mj-lt"/>
              </a:rPr>
              <a:t>номера треугольников, </a:t>
            </a:r>
          </a:p>
          <a:p>
            <a:pPr>
              <a:defRPr/>
            </a:pPr>
            <a:r>
              <a:rPr lang="ru-RU" sz="2000" i="1" dirty="0">
                <a:latin typeface="+mj-lt"/>
              </a:rPr>
              <a:t>            в которых </a:t>
            </a:r>
            <a:r>
              <a:rPr lang="ru-RU" sz="2000" i="1" dirty="0" smtClean="0">
                <a:latin typeface="+mj-lt"/>
              </a:rPr>
              <a:t>проведены </a:t>
            </a:r>
            <a:r>
              <a:rPr lang="en-US" sz="2000" i="1" dirty="0" smtClean="0">
                <a:latin typeface="+mj-lt"/>
              </a:rPr>
              <a:t> </a:t>
            </a:r>
            <a:r>
              <a:rPr lang="ru-RU" sz="2000" i="1" dirty="0" smtClean="0">
                <a:latin typeface="+mj-lt"/>
              </a:rPr>
              <a:t>медианы.</a:t>
            </a:r>
            <a:endParaRPr lang="ru-RU" sz="2000" i="1" dirty="0">
              <a:latin typeface="+mj-lt"/>
            </a:endParaRPr>
          </a:p>
        </p:txBody>
      </p:sp>
      <p:sp>
        <p:nvSpPr>
          <p:cNvPr id="79" name="Управляющая кнопка: далее 78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580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4643438" y="1071563"/>
            <a:ext cx="3143250" cy="4572000"/>
          </a:xfrm>
          <a:prstGeom prst="triangle">
            <a:avLst>
              <a:gd name="adj" fmla="val 77516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0"/>
            <a:endCxn id="2" idx="3"/>
          </p:cNvCxnSpPr>
          <p:nvPr/>
        </p:nvCxnSpPr>
        <p:spPr>
          <a:xfrm rot="16200000" flipH="1">
            <a:off x="4793457" y="3358356"/>
            <a:ext cx="4572000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7072313" y="5429250"/>
            <a:ext cx="142875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7108826" y="5537200"/>
            <a:ext cx="214312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7" name="TextBox 14"/>
          <p:cNvSpPr txBox="1">
            <a:spLocks noChangeArrowheads="1"/>
          </p:cNvSpPr>
          <p:nvPr/>
        </p:nvSpPr>
        <p:spPr bwMode="auto">
          <a:xfrm>
            <a:off x="4357688" y="557212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А</a:t>
            </a:r>
          </a:p>
        </p:txBody>
      </p:sp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6858000" y="5572125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Н</a:t>
            </a:r>
          </a:p>
        </p:txBody>
      </p:sp>
      <p:sp>
        <p:nvSpPr>
          <p:cNvPr id="5129" name="TextBox 16"/>
          <p:cNvSpPr txBox="1">
            <a:spLocks noChangeArrowheads="1"/>
          </p:cNvSpPr>
          <p:nvPr/>
        </p:nvSpPr>
        <p:spPr bwMode="auto">
          <a:xfrm>
            <a:off x="7715250" y="557212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С</a:t>
            </a:r>
          </a:p>
        </p:txBody>
      </p:sp>
      <p:sp>
        <p:nvSpPr>
          <p:cNvPr id="5130" name="TextBox 19"/>
          <p:cNvSpPr txBox="1">
            <a:spLocks noChangeArrowheads="1"/>
          </p:cNvSpPr>
          <p:nvPr/>
        </p:nvSpPr>
        <p:spPr bwMode="auto">
          <a:xfrm>
            <a:off x="6929438" y="57150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В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14313" y="214313"/>
            <a:ext cx="6286500" cy="217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i="1" dirty="0"/>
              <a:t>Точка В – вершина </a:t>
            </a:r>
            <a:r>
              <a:rPr lang="el-GR" sz="2400" i="1" dirty="0"/>
              <a:t>Δ</a:t>
            </a:r>
            <a:r>
              <a:rPr lang="ru-RU" sz="2400" i="1" dirty="0"/>
              <a:t> АВС</a:t>
            </a:r>
          </a:p>
          <a:p>
            <a:pPr>
              <a:lnSpc>
                <a:spcPct val="150000"/>
              </a:lnSpc>
            </a:pPr>
            <a:r>
              <a:rPr lang="ru-RU" sz="2400" i="1" dirty="0"/>
              <a:t>Точка Н – основание перпендикуляра</a:t>
            </a:r>
          </a:p>
          <a:p>
            <a:pPr>
              <a:lnSpc>
                <a:spcPct val="150000"/>
              </a:lnSpc>
            </a:pPr>
            <a:r>
              <a:rPr lang="ru-RU" sz="2400" i="1" dirty="0"/>
              <a:t>Отрезок ВН – высота </a:t>
            </a:r>
            <a:r>
              <a:rPr lang="el-GR" sz="2400" i="1" dirty="0"/>
              <a:t>Δ</a:t>
            </a:r>
            <a:r>
              <a:rPr lang="ru-RU" sz="2400" i="1" dirty="0"/>
              <a:t> АВС</a:t>
            </a:r>
          </a:p>
          <a:p>
            <a:pPr>
              <a:lnSpc>
                <a:spcPct val="150000"/>
              </a:lnSpc>
            </a:pPr>
            <a:endParaRPr lang="ru-RU" i="1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28625" y="2303463"/>
            <a:ext cx="4572000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800" b="1" i="1" dirty="0"/>
              <a:t>ВЫСОТА</a:t>
            </a:r>
          </a:p>
          <a:p>
            <a:pPr>
              <a:buFontTx/>
              <a:buChar char="-"/>
            </a:pPr>
            <a:r>
              <a:rPr lang="ru-RU" sz="2800" i="1" dirty="0"/>
              <a:t> это перпендикуляр,</a:t>
            </a:r>
          </a:p>
          <a:p>
            <a:r>
              <a:rPr lang="ru-RU" sz="2800" i="1" dirty="0"/>
              <a:t> проведённый </a:t>
            </a:r>
          </a:p>
          <a:p>
            <a:r>
              <a:rPr lang="ru-RU" sz="2800" i="1" dirty="0"/>
              <a:t> из вершины</a:t>
            </a:r>
          </a:p>
          <a:p>
            <a:r>
              <a:rPr lang="ru-RU" sz="2800" i="1" dirty="0"/>
              <a:t> треугольника </a:t>
            </a:r>
          </a:p>
          <a:p>
            <a:r>
              <a:rPr lang="ru-RU" sz="2800" i="1" dirty="0"/>
              <a:t> к  прямой,</a:t>
            </a:r>
          </a:p>
          <a:p>
            <a:r>
              <a:rPr lang="ru-RU" sz="2800" i="1" dirty="0"/>
              <a:t> содержащей  </a:t>
            </a:r>
          </a:p>
          <a:p>
            <a:r>
              <a:rPr lang="ru-RU" sz="2800" i="1" dirty="0"/>
              <a:t> противоположную  </a:t>
            </a:r>
          </a:p>
          <a:p>
            <a:r>
              <a:rPr lang="ru-RU" sz="2800" i="1" dirty="0"/>
              <a:t> сторону</a:t>
            </a:r>
          </a:p>
          <a:p>
            <a:endParaRPr lang="ru-RU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4643438" y="5143500"/>
            <a:ext cx="3071812" cy="500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5357813" y="4286250"/>
            <a:ext cx="2428875" cy="13573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715250" y="4786313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Р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857750" y="3929063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К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286375" y="4429125"/>
            <a:ext cx="142875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 flipH="1" flipV="1">
            <a:off x="5393531" y="4393407"/>
            <a:ext cx="142875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rot="5400000">
            <a:off x="7500937" y="5072063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>
            <a:off x="7572375" y="5000625"/>
            <a:ext cx="142875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Прямоугольный треугольник 188"/>
          <p:cNvSpPr/>
          <p:nvPr/>
        </p:nvSpPr>
        <p:spPr>
          <a:xfrm flipH="1">
            <a:off x="5072063" y="1000125"/>
            <a:ext cx="1928812" cy="4643438"/>
          </a:xfrm>
          <a:prstGeom prst="rtTriangle">
            <a:avLst/>
          </a:prstGeom>
          <a:solidFill>
            <a:schemeClr val="accent2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7" name="Управляющая кнопка: далее 76">
            <a:hlinkClick r:id="" action="ppaction://hlinkshowjump?jump=nextslide" highlightClick="1"/>
          </p:cNvPr>
          <p:cNvSpPr/>
          <p:nvPr/>
        </p:nvSpPr>
        <p:spPr>
          <a:xfrm>
            <a:off x="8715404" y="6000768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78" name="Object 22"/>
          <p:cNvGraphicFramePr>
            <a:graphicFrameLocks noChangeAspect="1"/>
          </p:cNvGraphicFramePr>
          <p:nvPr/>
        </p:nvGraphicFramePr>
        <p:xfrm>
          <a:off x="4286250" y="357188"/>
          <a:ext cx="1198563" cy="357187"/>
        </p:xfrm>
        <a:graphic>
          <a:graphicData uri="http://schemas.openxmlformats.org/presentationml/2006/ole">
            <p:oleObj spid="_x0000_s5161" name="Формула" r:id="rId4" imgW="596641" imgH="177723" progId="Equation.3">
              <p:embed/>
            </p:oleObj>
          </a:graphicData>
        </a:graphic>
      </p:graphicFrame>
      <p:sp>
        <p:nvSpPr>
          <p:cNvPr id="24" name="Прямоугольный треугольник 23"/>
          <p:cNvSpPr/>
          <p:nvPr/>
        </p:nvSpPr>
        <p:spPr>
          <a:xfrm rot="7320243" flipH="1">
            <a:off x="6317456" y="2583657"/>
            <a:ext cx="1927225" cy="3192462"/>
          </a:xfrm>
          <a:prstGeom prst="rt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 rot="15641577">
            <a:off x="4906963" y="2771775"/>
            <a:ext cx="1785938" cy="3500437"/>
          </a:xfrm>
          <a:prstGeom prst="rt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0" name="Управляющая кнопка: возврат 189">
            <a:hlinkClick r:id="rId5" action="ppaction://hlinksldjump" highlightClick="1"/>
          </p:cNvPr>
          <p:cNvSpPr/>
          <p:nvPr/>
        </p:nvSpPr>
        <p:spPr>
          <a:xfrm>
            <a:off x="8715375" y="6429375"/>
            <a:ext cx="285750" cy="285750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2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4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withGroup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withGroup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withGroup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8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8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1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  <p:bldP spid="189" grpId="0" animBg="1"/>
      <p:bldP spid="24" grpId="0" animBg="1"/>
      <p:bldP spid="24" grpId="1" animBg="1"/>
      <p:bldP spid="27" grpId="0" animBg="1"/>
      <p:bldP spid="2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rot="10800000">
            <a:off x="2928938" y="214313"/>
            <a:ext cx="5786437" cy="52149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5400000" flipH="1" flipV="1">
            <a:off x="323056" y="980282"/>
            <a:ext cx="3457575" cy="3313112"/>
          </a:xfrm>
          <a:prstGeom prst="line">
            <a:avLst/>
          </a:prstGeom>
          <a:noFill/>
          <a:ln w="38100" algn="ctr">
            <a:solidFill>
              <a:srgbClr val="491FE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-2759043">
            <a:off x="3611563" y="971550"/>
            <a:ext cx="206375" cy="200025"/>
          </a:xfrm>
          <a:prstGeom prst="rect">
            <a:avLst/>
          </a:prstGeom>
          <a:solidFill>
            <a:schemeClr val="bg1"/>
          </a:solidFill>
          <a:ln w="38100" algn="ctr">
            <a:solidFill>
              <a:srgbClr val="491FE1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715404" y="6000768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2" name="TextBox 8"/>
          <p:cNvSpPr txBox="1">
            <a:spLocks noChangeArrowheads="1"/>
          </p:cNvSpPr>
          <p:nvPr/>
        </p:nvSpPr>
        <p:spPr bwMode="auto">
          <a:xfrm>
            <a:off x="142875" y="4286250"/>
            <a:ext cx="642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А</a:t>
            </a:r>
          </a:p>
        </p:txBody>
      </p:sp>
      <p:sp>
        <p:nvSpPr>
          <p:cNvPr id="11273" name="TextBox 11"/>
          <p:cNvSpPr txBox="1">
            <a:spLocks noChangeArrowheads="1"/>
          </p:cNvSpPr>
          <p:nvPr/>
        </p:nvSpPr>
        <p:spPr bwMode="auto">
          <a:xfrm>
            <a:off x="7215188" y="4286250"/>
            <a:ext cx="500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С</a:t>
            </a:r>
          </a:p>
        </p:txBody>
      </p:sp>
      <p:sp>
        <p:nvSpPr>
          <p:cNvPr id="11274" name="TextBox 12"/>
          <p:cNvSpPr txBox="1">
            <a:spLocks noChangeArrowheads="1"/>
          </p:cNvSpPr>
          <p:nvPr/>
        </p:nvSpPr>
        <p:spPr bwMode="auto">
          <a:xfrm>
            <a:off x="4643438" y="12858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В</a:t>
            </a:r>
          </a:p>
        </p:txBody>
      </p:sp>
      <p:sp>
        <p:nvSpPr>
          <p:cNvPr id="10254" name="TextBox 13"/>
          <p:cNvSpPr txBox="1">
            <a:spLocks noChangeArrowheads="1"/>
          </p:cNvSpPr>
          <p:nvPr/>
        </p:nvSpPr>
        <p:spPr bwMode="auto">
          <a:xfrm>
            <a:off x="4500563" y="4357688"/>
            <a:ext cx="785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Н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643313" y="500063"/>
            <a:ext cx="500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К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0" y="357188"/>
            <a:ext cx="7000875" cy="42148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cxnSpLocks noChangeShapeType="1"/>
            <a:stCxn id="11273" idx="0"/>
          </p:cNvCxnSpPr>
          <p:nvPr/>
        </p:nvCxnSpPr>
        <p:spPr bwMode="auto">
          <a:xfrm rot="16200000" flipV="1">
            <a:off x="4983163" y="1803400"/>
            <a:ext cx="3000375" cy="1965325"/>
          </a:xfrm>
          <a:prstGeom prst="line">
            <a:avLst/>
          </a:prstGeom>
          <a:noFill/>
          <a:ln w="38100" algn="ctr">
            <a:solidFill>
              <a:srgbClr val="491FE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 rot="-1868171">
            <a:off x="5360988" y="1327150"/>
            <a:ext cx="217487" cy="203200"/>
          </a:xfrm>
          <a:prstGeom prst="rect">
            <a:avLst/>
          </a:prstGeom>
          <a:solidFill>
            <a:schemeClr val="bg1"/>
          </a:solidFill>
          <a:ln w="38100" algn="ctr">
            <a:solidFill>
              <a:srgbClr val="491FE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286375" y="7143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Е</a:t>
            </a:r>
          </a:p>
        </p:txBody>
      </p:sp>
      <p:sp>
        <p:nvSpPr>
          <p:cNvPr id="33" name="Равнобедренный треугольник 32"/>
          <p:cNvSpPr/>
          <p:nvPr/>
        </p:nvSpPr>
        <p:spPr>
          <a:xfrm>
            <a:off x="428625" y="1785938"/>
            <a:ext cx="7072313" cy="2571750"/>
          </a:xfrm>
          <a:prstGeom prst="triangle">
            <a:avLst>
              <a:gd name="adj" fmla="val 59957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35" name="Прямая соединительная линия 34"/>
          <p:cNvCxnSpPr>
            <a:cxnSpLocks noChangeShapeType="1"/>
            <a:stCxn id="33" idx="0"/>
            <a:endCxn id="33" idx="3"/>
          </p:cNvCxnSpPr>
          <p:nvPr/>
        </p:nvCxnSpPr>
        <p:spPr bwMode="auto">
          <a:xfrm rot="16200000" flipH="1">
            <a:off x="3382963" y="3071813"/>
            <a:ext cx="2573337" cy="1587"/>
          </a:xfrm>
          <a:prstGeom prst="line">
            <a:avLst/>
          </a:prstGeom>
          <a:noFill/>
          <a:ln w="38100" algn="ctr">
            <a:solidFill>
              <a:srgbClr val="491FE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4429125" y="4143375"/>
            <a:ext cx="214313" cy="214313"/>
          </a:xfrm>
          <a:prstGeom prst="rect">
            <a:avLst/>
          </a:prstGeom>
          <a:solidFill>
            <a:srgbClr val="8EB4E3"/>
          </a:solidFill>
          <a:ln w="38100" algn="ctr">
            <a:solidFill>
              <a:srgbClr val="491FE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254" grpId="0"/>
      <p:bldP spid="15" grpId="0"/>
      <p:bldP spid="28" grpId="0" animBg="1"/>
      <p:bldP spid="30" grpId="0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2286000" y="1071563"/>
            <a:ext cx="6429375" cy="3643312"/>
          </a:xfrm>
          <a:prstGeom prst="rtTriangle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1785938" y="785813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/>
              <a:t>А</a:t>
            </a:r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8358188" y="4857750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/>
              <a:t>В</a:t>
            </a:r>
          </a:p>
        </p:txBody>
      </p:sp>
      <p:sp>
        <p:nvSpPr>
          <p:cNvPr id="12293" name="Прямоугольник 5"/>
          <p:cNvSpPr>
            <a:spLocks noChangeArrowheads="1"/>
          </p:cNvSpPr>
          <p:nvPr/>
        </p:nvSpPr>
        <p:spPr bwMode="auto">
          <a:xfrm>
            <a:off x="1928813" y="4643438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/>
              <a:t>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4429125"/>
            <a:ext cx="285750" cy="28575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" name="Прямая соединительная линия 9"/>
          <p:cNvCxnSpPr>
            <a:cxnSpLocks noChangeShapeType="1"/>
            <a:endCxn id="11" idx="1"/>
          </p:cNvCxnSpPr>
          <p:nvPr/>
        </p:nvCxnSpPr>
        <p:spPr bwMode="auto">
          <a:xfrm rot="5400000" flipH="1" flipV="1">
            <a:off x="1663700" y="2670175"/>
            <a:ext cx="2667000" cy="1422400"/>
          </a:xfrm>
          <a:prstGeom prst="line">
            <a:avLst/>
          </a:prstGeom>
          <a:noFill/>
          <a:ln w="38100" algn="ctr">
            <a:solidFill>
              <a:srgbClr val="491FE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 rot="1713310">
            <a:off x="3692525" y="1971675"/>
            <a:ext cx="247650" cy="271463"/>
          </a:xfrm>
          <a:prstGeom prst="rect">
            <a:avLst/>
          </a:prstGeom>
          <a:solidFill>
            <a:srgbClr val="8EB4E3"/>
          </a:solidFill>
          <a:ln w="38100" algn="ctr">
            <a:solidFill>
              <a:srgbClr val="491FE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2297" name="TextBox 13"/>
          <p:cNvSpPr txBox="1">
            <a:spLocks noChangeArrowheads="1"/>
          </p:cNvSpPr>
          <p:nvPr/>
        </p:nvSpPr>
        <p:spPr bwMode="auto">
          <a:xfrm>
            <a:off x="3714750" y="1500188"/>
            <a:ext cx="714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Е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2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548680"/>
            <a:ext cx="57423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№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OE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высота треугольника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DOT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OED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_____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OET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=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______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№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TN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высота треугольника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DOT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______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= 90°,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______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= 90°.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5891564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2503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285750" y="428625"/>
            <a:ext cx="928688" cy="1214438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357313" y="214313"/>
            <a:ext cx="2286000" cy="500062"/>
          </a:xfrm>
          <a:prstGeom prst="triangle">
            <a:avLst>
              <a:gd name="adj" fmla="val 76500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Прямая соединительная линия 7"/>
          <p:cNvCxnSpPr>
            <a:stCxn id="4" idx="2"/>
          </p:cNvCxnSpPr>
          <p:nvPr/>
        </p:nvCxnSpPr>
        <p:spPr>
          <a:xfrm rot="5400000" flipH="1" flipV="1">
            <a:off x="357187" y="1143001"/>
            <a:ext cx="428625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5" idx="0"/>
          </p:cNvCxnSpPr>
          <p:nvPr/>
        </p:nvCxnSpPr>
        <p:spPr>
          <a:xfrm flipV="1">
            <a:off x="2428875" y="214313"/>
            <a:ext cx="677863" cy="5000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4" name="Группа 41"/>
          <p:cNvGrpSpPr>
            <a:grpSpLocks/>
          </p:cNvGrpSpPr>
          <p:nvPr/>
        </p:nvGrpSpPr>
        <p:grpSpPr bwMode="auto">
          <a:xfrm>
            <a:off x="214313" y="1785938"/>
            <a:ext cx="2339975" cy="1643062"/>
            <a:chOff x="793032" y="2500988"/>
            <a:chExt cx="2340673" cy="1661779"/>
          </a:xfrm>
        </p:grpSpPr>
        <p:sp>
          <p:nvSpPr>
            <p:cNvPr id="6" name="Равнобедренный треугольник 5"/>
            <p:cNvSpPr/>
            <p:nvPr/>
          </p:nvSpPr>
          <p:spPr>
            <a:xfrm rot="17667728">
              <a:off x="1346825" y="1947195"/>
              <a:ext cx="1233089" cy="2340673"/>
            </a:xfrm>
            <a:prstGeom prst="triangle">
              <a:avLst>
                <a:gd name="adj" fmla="val 16311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4" name="Прямая соединительная линия 13"/>
            <p:cNvCxnSpPr>
              <a:stCxn id="6" idx="5"/>
              <a:endCxn id="6" idx="2"/>
            </p:cNvCxnSpPr>
            <p:nvPr/>
          </p:nvCxnSpPr>
          <p:spPr>
            <a:xfrm rot="16200000" flipH="1">
              <a:off x="1820568" y="3210101"/>
              <a:ext cx="1136754" cy="76857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55" name="TextBox 14"/>
          <p:cNvSpPr txBox="1">
            <a:spLocks noChangeArrowheads="1"/>
          </p:cNvSpPr>
          <p:nvPr/>
        </p:nvSpPr>
        <p:spPr bwMode="auto">
          <a:xfrm>
            <a:off x="1857375" y="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2)</a:t>
            </a: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571500" y="28575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1)</a:t>
            </a:r>
          </a:p>
        </p:txBody>
      </p:sp>
      <p:sp>
        <p:nvSpPr>
          <p:cNvPr id="6157" name="TextBox 16"/>
          <p:cNvSpPr txBox="1">
            <a:spLocks noChangeArrowheads="1"/>
          </p:cNvSpPr>
          <p:nvPr/>
        </p:nvSpPr>
        <p:spPr bwMode="auto">
          <a:xfrm>
            <a:off x="0" y="3786188"/>
            <a:ext cx="428625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5)</a:t>
            </a:r>
          </a:p>
        </p:txBody>
      </p:sp>
      <p:grpSp>
        <p:nvGrpSpPr>
          <p:cNvPr id="6158" name="Группа 39"/>
          <p:cNvGrpSpPr>
            <a:grpSpLocks/>
          </p:cNvGrpSpPr>
          <p:nvPr/>
        </p:nvGrpSpPr>
        <p:grpSpPr bwMode="auto">
          <a:xfrm>
            <a:off x="214313" y="3214688"/>
            <a:ext cx="1928812" cy="1143000"/>
            <a:chOff x="5286380" y="857232"/>
            <a:chExt cx="1928826" cy="11430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 flipH="1">
              <a:off x="5000628" y="1142984"/>
              <a:ext cx="1143008" cy="5715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5286380" y="857232"/>
              <a:ext cx="1928826" cy="6429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5857884" y="1500173"/>
              <a:ext cx="1357322" cy="5000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8" name="Прямая соединительная линия 27"/>
          <p:cNvCxnSpPr/>
          <p:nvPr/>
        </p:nvCxnSpPr>
        <p:spPr>
          <a:xfrm rot="10800000">
            <a:off x="500063" y="3857625"/>
            <a:ext cx="164306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Равнобедренный треугольник 40"/>
          <p:cNvSpPr/>
          <p:nvPr/>
        </p:nvSpPr>
        <p:spPr bwMode="auto">
          <a:xfrm rot="718646" flipH="1">
            <a:off x="3854450" y="258763"/>
            <a:ext cx="3460750" cy="603250"/>
          </a:xfrm>
          <a:prstGeom prst="triangle">
            <a:avLst>
              <a:gd name="adj" fmla="val 75416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1" name="TextBox 47"/>
          <p:cNvSpPr txBox="1">
            <a:spLocks noChangeArrowheads="1"/>
          </p:cNvSpPr>
          <p:nvPr/>
        </p:nvSpPr>
        <p:spPr bwMode="auto">
          <a:xfrm>
            <a:off x="5643563" y="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6)</a:t>
            </a:r>
          </a:p>
        </p:txBody>
      </p:sp>
      <p:sp>
        <p:nvSpPr>
          <p:cNvPr id="49" name="Прямоугольный треугольник 48"/>
          <p:cNvSpPr/>
          <p:nvPr/>
        </p:nvSpPr>
        <p:spPr>
          <a:xfrm rot="8855880">
            <a:off x="2905125" y="1339850"/>
            <a:ext cx="904875" cy="1504950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3" name="TextBox 49"/>
          <p:cNvSpPr txBox="1">
            <a:spLocks noChangeArrowheads="1"/>
          </p:cNvSpPr>
          <p:nvPr/>
        </p:nvSpPr>
        <p:spPr bwMode="auto">
          <a:xfrm>
            <a:off x="4357688" y="128587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7)</a:t>
            </a:r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7358063" y="285750"/>
            <a:ext cx="1154112" cy="1039813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5" name="TextBox 51"/>
          <p:cNvSpPr txBox="1">
            <a:spLocks noChangeArrowheads="1"/>
          </p:cNvSpPr>
          <p:nvPr/>
        </p:nvSpPr>
        <p:spPr bwMode="auto">
          <a:xfrm>
            <a:off x="8572500" y="42862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8)</a:t>
            </a:r>
          </a:p>
        </p:txBody>
      </p:sp>
      <p:grpSp>
        <p:nvGrpSpPr>
          <p:cNvPr id="6166" name="Группа 59"/>
          <p:cNvGrpSpPr>
            <a:grpSpLocks/>
          </p:cNvGrpSpPr>
          <p:nvPr/>
        </p:nvGrpSpPr>
        <p:grpSpPr bwMode="auto">
          <a:xfrm>
            <a:off x="5929313" y="2071688"/>
            <a:ext cx="2998787" cy="1079500"/>
            <a:chOff x="5525107" y="2768047"/>
            <a:chExt cx="2998666" cy="1079770"/>
          </a:xfrm>
        </p:grpSpPr>
        <p:sp>
          <p:nvSpPr>
            <p:cNvPr id="54" name="Равнобедренный треугольник 53"/>
            <p:cNvSpPr/>
            <p:nvPr/>
          </p:nvSpPr>
          <p:spPr>
            <a:xfrm rot="2444560" flipV="1">
              <a:off x="5525107" y="2768047"/>
              <a:ext cx="2998666" cy="838410"/>
            </a:xfrm>
            <a:prstGeom prst="triangle">
              <a:avLst>
                <a:gd name="adj" fmla="val 67540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5" name="Прямая соединительная линия 54"/>
            <p:cNvCxnSpPr>
              <a:stCxn id="54" idx="0"/>
              <a:endCxn id="54" idx="3"/>
            </p:cNvCxnSpPr>
            <p:nvPr/>
          </p:nvCxnSpPr>
          <p:spPr>
            <a:xfrm rot="5400000" flipH="1" flipV="1">
              <a:off x="7105307" y="3256405"/>
              <a:ext cx="635159" cy="54766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67" name="TextBox 60"/>
          <p:cNvSpPr txBox="1">
            <a:spLocks noChangeArrowheads="1"/>
          </p:cNvSpPr>
          <p:nvPr/>
        </p:nvSpPr>
        <p:spPr bwMode="auto">
          <a:xfrm>
            <a:off x="8501063" y="242887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9)</a:t>
            </a:r>
          </a:p>
        </p:txBody>
      </p:sp>
      <p:sp>
        <p:nvSpPr>
          <p:cNvPr id="62" name="Прямоугольный треугольник 61"/>
          <p:cNvSpPr/>
          <p:nvPr/>
        </p:nvSpPr>
        <p:spPr>
          <a:xfrm flipH="1">
            <a:off x="4429125" y="2571750"/>
            <a:ext cx="1643063" cy="928688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6000750" y="3500438"/>
            <a:ext cx="7858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62" idx="0"/>
          </p:cNvCxnSpPr>
          <p:nvPr/>
        </p:nvCxnSpPr>
        <p:spPr>
          <a:xfrm rot="16200000" flipH="1" flipV="1">
            <a:off x="5357813" y="2786062"/>
            <a:ext cx="928688" cy="500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71" name="TextBox 68"/>
          <p:cNvSpPr txBox="1">
            <a:spLocks noChangeArrowheads="1"/>
          </p:cNvSpPr>
          <p:nvPr/>
        </p:nvSpPr>
        <p:spPr bwMode="auto">
          <a:xfrm>
            <a:off x="4143375" y="3571875"/>
            <a:ext cx="642938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11)</a:t>
            </a:r>
          </a:p>
        </p:txBody>
      </p:sp>
      <p:sp>
        <p:nvSpPr>
          <p:cNvPr id="70" name="Равнобедренный треугольник 69"/>
          <p:cNvSpPr/>
          <p:nvPr/>
        </p:nvSpPr>
        <p:spPr>
          <a:xfrm rot="18924358">
            <a:off x="4389438" y="1101725"/>
            <a:ext cx="1428750" cy="1285875"/>
          </a:xfrm>
          <a:prstGeom prst="triangle">
            <a:avLst>
              <a:gd name="adj" fmla="val 69372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2" name="Прямая соединительная линия 71"/>
          <p:cNvCxnSpPr>
            <a:stCxn id="70" idx="0"/>
          </p:cNvCxnSpPr>
          <p:nvPr/>
        </p:nvCxnSpPr>
        <p:spPr>
          <a:xfrm rot="16200000" flipH="1">
            <a:off x="4650581" y="1293020"/>
            <a:ext cx="1120775" cy="7223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16200000" flipH="1">
            <a:off x="5179219" y="2464594"/>
            <a:ext cx="142875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16200000" flipH="1">
            <a:off x="5679281" y="1964532"/>
            <a:ext cx="142875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6" name="TextBox 77"/>
          <p:cNvSpPr txBox="1">
            <a:spLocks noChangeArrowheads="1"/>
          </p:cNvSpPr>
          <p:nvPr/>
        </p:nvSpPr>
        <p:spPr bwMode="auto">
          <a:xfrm>
            <a:off x="5357813" y="4643438"/>
            <a:ext cx="571500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12)</a:t>
            </a:r>
          </a:p>
        </p:txBody>
      </p:sp>
      <p:sp>
        <p:nvSpPr>
          <p:cNvPr id="80" name="Равнобедренный треугольник 79"/>
          <p:cNvSpPr/>
          <p:nvPr/>
        </p:nvSpPr>
        <p:spPr>
          <a:xfrm rot="14785602" flipV="1">
            <a:off x="7299325" y="3408363"/>
            <a:ext cx="1016000" cy="2095500"/>
          </a:xfrm>
          <a:prstGeom prst="triangle">
            <a:avLst>
              <a:gd name="adj" fmla="val 5674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3" name="Прямая соединительная линия 82"/>
          <p:cNvCxnSpPr>
            <a:stCxn id="80" idx="2"/>
          </p:cNvCxnSpPr>
          <p:nvPr/>
        </p:nvCxnSpPr>
        <p:spPr>
          <a:xfrm rot="10800000" flipH="1">
            <a:off x="7050088" y="4429125"/>
            <a:ext cx="22225" cy="9128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9" name="TextBox 84"/>
          <p:cNvSpPr txBox="1">
            <a:spLocks noChangeArrowheads="1"/>
          </p:cNvSpPr>
          <p:nvPr/>
        </p:nvSpPr>
        <p:spPr bwMode="auto">
          <a:xfrm>
            <a:off x="8286750" y="4000500"/>
            <a:ext cx="642938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13)</a:t>
            </a:r>
          </a:p>
        </p:txBody>
      </p:sp>
      <p:sp>
        <p:nvSpPr>
          <p:cNvPr id="86" name="Равнобедренный треугольник 85"/>
          <p:cNvSpPr/>
          <p:nvPr/>
        </p:nvSpPr>
        <p:spPr>
          <a:xfrm rot="3945366" flipV="1">
            <a:off x="7014369" y="5131594"/>
            <a:ext cx="1016000" cy="2097088"/>
          </a:xfrm>
          <a:prstGeom prst="triangle">
            <a:avLst>
              <a:gd name="adj" fmla="val 17502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8" name="Прямая соединительная линия 87"/>
          <p:cNvCxnSpPr>
            <a:stCxn id="86" idx="4"/>
          </p:cNvCxnSpPr>
          <p:nvPr/>
        </p:nvCxnSpPr>
        <p:spPr>
          <a:xfrm flipH="1" flipV="1">
            <a:off x="7643813" y="5643563"/>
            <a:ext cx="1042987" cy="5699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82" name="TextBox 89"/>
          <p:cNvSpPr txBox="1">
            <a:spLocks noChangeArrowheads="1"/>
          </p:cNvSpPr>
          <p:nvPr/>
        </p:nvSpPr>
        <p:spPr bwMode="auto">
          <a:xfrm>
            <a:off x="7858125" y="6357938"/>
            <a:ext cx="642938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14)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rot="5400000">
            <a:off x="2928937" y="714376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3001169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1929606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2001044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 rot="19367050">
            <a:off x="811213" y="1220788"/>
            <a:ext cx="114300" cy="1143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Дуга 49"/>
          <p:cNvSpPr/>
          <p:nvPr/>
        </p:nvSpPr>
        <p:spPr>
          <a:xfrm rot="12509668">
            <a:off x="1652588" y="3838575"/>
            <a:ext cx="268287" cy="19050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Дуга 51"/>
          <p:cNvSpPr/>
          <p:nvPr/>
        </p:nvSpPr>
        <p:spPr>
          <a:xfrm rot="14242175">
            <a:off x="1589881" y="3712369"/>
            <a:ext cx="268288" cy="19050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90" name="TextBox 58"/>
          <p:cNvSpPr txBox="1">
            <a:spLocks noChangeArrowheads="1"/>
          </p:cNvSpPr>
          <p:nvPr/>
        </p:nvSpPr>
        <p:spPr bwMode="auto">
          <a:xfrm>
            <a:off x="2286000" y="1198563"/>
            <a:ext cx="428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3)</a:t>
            </a:r>
          </a:p>
        </p:txBody>
      </p:sp>
      <p:sp>
        <p:nvSpPr>
          <p:cNvPr id="60" name="Прямоугольник 59"/>
          <p:cNvSpPr/>
          <p:nvPr/>
        </p:nvSpPr>
        <p:spPr>
          <a:xfrm rot="3472575">
            <a:off x="3262312" y="1249363"/>
            <a:ext cx="136525" cy="14605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1928813" y="2286000"/>
            <a:ext cx="21431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785813" y="2286000"/>
            <a:ext cx="21431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ый треугольник 68"/>
          <p:cNvSpPr/>
          <p:nvPr/>
        </p:nvSpPr>
        <p:spPr>
          <a:xfrm rot="3983491">
            <a:off x="3036094" y="3020219"/>
            <a:ext cx="785812" cy="1371600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 rot="4063388">
            <a:off x="2667794" y="3594894"/>
            <a:ext cx="160337" cy="1619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96" name="TextBox 73"/>
          <p:cNvSpPr txBox="1">
            <a:spLocks noChangeArrowheads="1"/>
          </p:cNvSpPr>
          <p:nvPr/>
        </p:nvSpPr>
        <p:spPr bwMode="auto">
          <a:xfrm>
            <a:off x="214313" y="185737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4)</a:t>
            </a:r>
          </a:p>
        </p:txBody>
      </p:sp>
      <p:cxnSp>
        <p:nvCxnSpPr>
          <p:cNvPr id="78" name="Прямая соединительная линия 77"/>
          <p:cNvCxnSpPr>
            <a:stCxn id="69" idx="4"/>
          </p:cNvCxnSpPr>
          <p:nvPr/>
        </p:nvCxnSpPr>
        <p:spPr>
          <a:xfrm rot="10800000" flipH="1">
            <a:off x="2957513" y="3435350"/>
            <a:ext cx="114300" cy="9064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41" idx="0"/>
          </p:cNvCxnSpPr>
          <p:nvPr/>
        </p:nvCxnSpPr>
        <p:spPr>
          <a:xfrm rot="16200000" flipH="1" flipV="1">
            <a:off x="4471194" y="397669"/>
            <a:ext cx="63182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46" name="Object 48"/>
          <p:cNvGraphicFramePr>
            <a:graphicFrameLocks noChangeAspect="1"/>
          </p:cNvGraphicFramePr>
          <p:nvPr/>
        </p:nvGraphicFramePr>
        <p:xfrm>
          <a:off x="4786313" y="142875"/>
          <a:ext cx="241300" cy="203200"/>
        </p:xfrm>
        <a:graphic>
          <a:graphicData uri="http://schemas.openxmlformats.org/presentationml/2006/ole">
            <p:oleObj spid="_x0000_s8222" name="Формула" r:id="rId3" imgW="241195" imgH="203112" progId="Equation.3">
              <p:embed/>
            </p:oleObj>
          </a:graphicData>
        </a:graphic>
      </p:graphicFrame>
      <p:graphicFrame>
        <p:nvGraphicFramePr>
          <p:cNvPr id="6147" name="Object 49"/>
          <p:cNvGraphicFramePr>
            <a:graphicFrameLocks noChangeAspect="1"/>
          </p:cNvGraphicFramePr>
          <p:nvPr/>
        </p:nvGraphicFramePr>
        <p:xfrm>
          <a:off x="4500563" y="142875"/>
          <a:ext cx="241300" cy="214313"/>
        </p:xfrm>
        <a:graphic>
          <a:graphicData uri="http://schemas.openxmlformats.org/presentationml/2006/ole">
            <p:oleObj spid="_x0000_s8223" name="Формула" r:id="rId4" imgW="241195" imgH="203112" progId="Equation.3">
              <p:embed/>
            </p:oleObj>
          </a:graphicData>
        </a:graphic>
      </p:graphicFrame>
      <p:sp>
        <p:nvSpPr>
          <p:cNvPr id="94" name="Прямоугольник 93"/>
          <p:cNvSpPr/>
          <p:nvPr/>
        </p:nvSpPr>
        <p:spPr>
          <a:xfrm>
            <a:off x="8358188" y="285750"/>
            <a:ext cx="142875" cy="1428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5" name="Дуга 94"/>
          <p:cNvSpPr/>
          <p:nvPr/>
        </p:nvSpPr>
        <p:spPr>
          <a:xfrm>
            <a:off x="7572375" y="3000375"/>
            <a:ext cx="214313" cy="214313"/>
          </a:xfrm>
          <a:prstGeom prst="arc">
            <a:avLst>
              <a:gd name="adj1" fmla="val 16200000"/>
              <a:gd name="adj2" fmla="val 77955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6" name="Дуга 95"/>
          <p:cNvSpPr/>
          <p:nvPr/>
        </p:nvSpPr>
        <p:spPr>
          <a:xfrm rot="19335592">
            <a:off x="7472363" y="2971800"/>
            <a:ext cx="214312" cy="214313"/>
          </a:xfrm>
          <a:prstGeom prst="arc">
            <a:avLst>
              <a:gd name="adj1" fmla="val 1558832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7" name="Дуга 96"/>
          <p:cNvSpPr/>
          <p:nvPr/>
        </p:nvSpPr>
        <p:spPr>
          <a:xfrm>
            <a:off x="7572375" y="2928938"/>
            <a:ext cx="285750" cy="285750"/>
          </a:xfrm>
          <a:prstGeom prst="arc">
            <a:avLst>
              <a:gd name="adj1" fmla="val 16200000"/>
              <a:gd name="adj2" fmla="val 154769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Дуга 97"/>
          <p:cNvSpPr/>
          <p:nvPr/>
        </p:nvSpPr>
        <p:spPr>
          <a:xfrm rot="18343904">
            <a:off x="7410451" y="2897187"/>
            <a:ext cx="323850" cy="295275"/>
          </a:xfrm>
          <a:prstGeom prst="arc">
            <a:avLst>
              <a:gd name="adj1" fmla="val 16200000"/>
              <a:gd name="adj2" fmla="val 125783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6072188" y="3357563"/>
            <a:ext cx="142875" cy="1428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6148" name="Object 50"/>
          <p:cNvGraphicFramePr>
            <a:graphicFrameLocks noChangeAspect="1"/>
          </p:cNvGraphicFramePr>
          <p:nvPr/>
        </p:nvGraphicFramePr>
        <p:xfrm>
          <a:off x="8215313" y="5715000"/>
          <a:ext cx="357187" cy="298450"/>
        </p:xfrm>
        <a:graphic>
          <a:graphicData uri="http://schemas.openxmlformats.org/presentationml/2006/ole">
            <p:oleObj spid="_x0000_s8224" name="Формула" r:id="rId5" imgW="139579" imgH="177646" progId="Equation.3">
              <p:embed/>
            </p:oleObj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8001000" y="5929313"/>
          <a:ext cx="357188" cy="298450"/>
        </p:xfrm>
        <a:graphic>
          <a:graphicData uri="http://schemas.openxmlformats.org/presentationml/2006/ole">
            <p:oleObj spid="_x0000_s8225" name="Формула" r:id="rId6" imgW="139579" imgH="177646" progId="Equation.3">
              <p:embed/>
            </p:oleObj>
          </a:graphicData>
        </a:graphic>
      </p:graphicFrame>
      <p:sp>
        <p:nvSpPr>
          <p:cNvPr id="106" name="Прямоугольник 105"/>
          <p:cNvSpPr/>
          <p:nvPr/>
        </p:nvSpPr>
        <p:spPr>
          <a:xfrm>
            <a:off x="7072313" y="4429125"/>
            <a:ext cx="142875" cy="1428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7" name="Прямоугольный треугольник 106"/>
          <p:cNvSpPr/>
          <p:nvPr/>
        </p:nvSpPr>
        <p:spPr>
          <a:xfrm flipH="1">
            <a:off x="4071938" y="3857625"/>
            <a:ext cx="1785937" cy="714375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9" name="Прямая соединительная линия 108"/>
          <p:cNvCxnSpPr>
            <a:stCxn id="107" idx="2"/>
            <a:endCxn id="107" idx="5"/>
          </p:cNvCxnSpPr>
          <p:nvPr/>
        </p:nvCxnSpPr>
        <p:spPr>
          <a:xfrm rot="5400000" flipH="1">
            <a:off x="5233194" y="3947319"/>
            <a:ext cx="357187" cy="8921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16200000" flipH="1">
            <a:off x="4500563" y="428625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rot="16200000" flipH="1">
            <a:off x="4572000" y="428625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16200000" flipH="1">
            <a:off x="5214938" y="400050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rot="16200000" flipH="1">
            <a:off x="5286375" y="400050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12" name="TextBox 118"/>
          <p:cNvSpPr txBox="1">
            <a:spLocks noChangeArrowheads="1"/>
          </p:cNvSpPr>
          <p:nvPr/>
        </p:nvSpPr>
        <p:spPr bwMode="auto">
          <a:xfrm>
            <a:off x="2571750" y="4429125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 10)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500063" y="5000625"/>
            <a:ext cx="4786312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latin typeface="+mj-lt"/>
              </a:rPr>
              <a:t>  </a:t>
            </a:r>
            <a:r>
              <a:rPr lang="ru-RU" sz="2000" i="1" dirty="0">
                <a:latin typeface="+mj-lt"/>
              </a:rPr>
              <a:t>№ </a:t>
            </a:r>
            <a:r>
              <a:rPr lang="ru-RU" sz="2000" i="1" dirty="0" smtClean="0">
                <a:latin typeface="+mj-lt"/>
              </a:rPr>
              <a:t>9.  </a:t>
            </a:r>
            <a:r>
              <a:rPr lang="ru-RU" sz="2000" i="1" dirty="0">
                <a:latin typeface="+mj-lt"/>
              </a:rPr>
              <a:t>Запишите номера треугольников, </a:t>
            </a:r>
          </a:p>
          <a:p>
            <a:pPr>
              <a:defRPr/>
            </a:pPr>
            <a:r>
              <a:rPr lang="ru-RU" sz="2000" i="1" dirty="0">
                <a:latin typeface="+mj-lt"/>
              </a:rPr>
              <a:t>            в которых </a:t>
            </a:r>
            <a:r>
              <a:rPr lang="ru-RU" sz="2000" i="1" dirty="0" smtClean="0">
                <a:latin typeface="+mj-lt"/>
              </a:rPr>
              <a:t>проведены высоты.</a:t>
            </a:r>
            <a:endParaRPr lang="ru-RU" sz="2000" i="1" dirty="0">
              <a:latin typeface="+mj-lt"/>
            </a:endParaRPr>
          </a:p>
        </p:txBody>
      </p:sp>
      <p:sp>
        <p:nvSpPr>
          <p:cNvPr id="79" name="Управляющая кнопка: далее 78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440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1"/>
          <p:cNvSpPr/>
          <p:nvPr/>
        </p:nvSpPr>
        <p:spPr>
          <a:xfrm>
            <a:off x="4929188" y="1143000"/>
            <a:ext cx="2857500" cy="2571750"/>
          </a:xfrm>
          <a:prstGeom prst="rtTriangle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642938" y="1143000"/>
            <a:ext cx="4286250" cy="2571750"/>
          </a:xfrm>
          <a:prstGeom prst="triangle">
            <a:avLst>
              <a:gd name="adj" fmla="val 100000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929188" y="3500438"/>
            <a:ext cx="214312" cy="214312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" name="Прямая соединительная линия 5"/>
          <p:cNvCxnSpPr>
            <a:stCxn id="3" idx="0"/>
          </p:cNvCxnSpPr>
          <p:nvPr/>
        </p:nvCxnSpPr>
        <p:spPr>
          <a:xfrm rot="16200000" flipH="1" flipV="1">
            <a:off x="3286126" y="2071687"/>
            <a:ext cx="2571750" cy="7143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6200000" flipH="1">
            <a:off x="2393157" y="3679031"/>
            <a:ext cx="285750" cy="714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6036469" y="3679031"/>
            <a:ext cx="285750" cy="714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3" idx="0"/>
          </p:cNvCxnSpPr>
          <p:nvPr/>
        </p:nvCxnSpPr>
        <p:spPr>
          <a:xfrm rot="16200000" flipH="1" flipV="1">
            <a:off x="3464719" y="2250281"/>
            <a:ext cx="2571750" cy="35718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Дуга 16"/>
          <p:cNvSpPr/>
          <p:nvPr/>
        </p:nvSpPr>
        <p:spPr>
          <a:xfrm rot="7315617">
            <a:off x="4754563" y="1039813"/>
            <a:ext cx="571500" cy="571500"/>
          </a:xfrm>
          <a:prstGeom prst="arc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Дуга 17"/>
          <p:cNvSpPr/>
          <p:nvPr/>
        </p:nvSpPr>
        <p:spPr>
          <a:xfrm rot="10009728">
            <a:off x="4486275" y="1057275"/>
            <a:ext cx="571500" cy="571500"/>
          </a:xfrm>
          <a:prstGeom prst="arc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23" name="TextBox 18"/>
          <p:cNvSpPr txBox="1">
            <a:spLocks noChangeArrowheads="1"/>
          </p:cNvSpPr>
          <p:nvPr/>
        </p:nvSpPr>
        <p:spPr bwMode="auto">
          <a:xfrm>
            <a:off x="4786313" y="571500"/>
            <a:ext cx="642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В</a:t>
            </a:r>
          </a:p>
        </p:txBody>
      </p:sp>
      <p:sp>
        <p:nvSpPr>
          <p:cNvPr id="13324" name="TextBox 19"/>
          <p:cNvSpPr txBox="1">
            <a:spLocks noChangeArrowheads="1"/>
          </p:cNvSpPr>
          <p:nvPr/>
        </p:nvSpPr>
        <p:spPr bwMode="auto">
          <a:xfrm>
            <a:off x="7786688" y="3643313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С</a:t>
            </a:r>
          </a:p>
        </p:txBody>
      </p:sp>
      <p:sp>
        <p:nvSpPr>
          <p:cNvPr id="13325" name="TextBox 20"/>
          <p:cNvSpPr txBox="1">
            <a:spLocks noChangeArrowheads="1"/>
          </p:cNvSpPr>
          <p:nvPr/>
        </p:nvSpPr>
        <p:spPr bwMode="auto">
          <a:xfrm>
            <a:off x="285750" y="3643313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А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786313" y="3714750"/>
            <a:ext cx="571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Н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3214688" y="5286375"/>
            <a:ext cx="30146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i="1"/>
              <a:t> </a:t>
            </a:r>
            <a:r>
              <a:rPr lang="ru-RU" i="1">
                <a:solidFill>
                  <a:srgbClr val="FFC000"/>
                </a:solidFill>
              </a:rPr>
              <a:t>ВК – биссектриса</a:t>
            </a:r>
            <a:r>
              <a:rPr lang="el-GR" i="1">
                <a:solidFill>
                  <a:srgbClr val="FFC000"/>
                </a:solidFill>
              </a:rPr>
              <a:t> Δ</a:t>
            </a:r>
            <a:r>
              <a:rPr lang="ru-RU" i="1">
                <a:solidFill>
                  <a:srgbClr val="FFC000"/>
                </a:solidFill>
              </a:rPr>
              <a:t> АВС </a:t>
            </a:r>
            <a:endParaRPr lang="ru-RU">
              <a:solidFill>
                <a:srgbClr val="FFC000"/>
              </a:solidFill>
            </a:endParaRP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3286125" y="4929188"/>
            <a:ext cx="24479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i="1">
                <a:solidFill>
                  <a:srgbClr val="FF0000"/>
                </a:solidFill>
              </a:rPr>
              <a:t>ВМ – медиана </a:t>
            </a:r>
            <a:r>
              <a:rPr lang="el-GR" i="1">
                <a:solidFill>
                  <a:srgbClr val="FF0000"/>
                </a:solidFill>
              </a:rPr>
              <a:t>Δ</a:t>
            </a:r>
            <a:r>
              <a:rPr lang="ru-RU" i="1">
                <a:solidFill>
                  <a:srgbClr val="FF0000"/>
                </a:solidFill>
              </a:rPr>
              <a:t> АВС</a:t>
            </a:r>
            <a:endParaRPr lang="ru-RU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3143250" y="5643563"/>
            <a:ext cx="24780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i="1"/>
              <a:t>  ВН – высота </a:t>
            </a:r>
            <a:r>
              <a:rPr lang="el-GR" i="1"/>
              <a:t>Δ</a:t>
            </a:r>
            <a:r>
              <a:rPr lang="ru-RU" i="1"/>
              <a:t> АВС</a:t>
            </a:r>
            <a:endParaRPr lang="ru-RU"/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3857625" y="3714750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М</a:t>
            </a:r>
            <a:endParaRPr lang="ru-RU" sz="2800"/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4357688" y="3714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К </a:t>
            </a:r>
            <a:endParaRPr lang="ru-RU" sz="2800"/>
          </a:p>
        </p:txBody>
      </p:sp>
      <p:pic>
        <p:nvPicPr>
          <p:cNvPr id="29" name="Picture 4" descr="msoACE8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4610100"/>
            <a:ext cx="1643062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msoACE8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25"/>
            <a:ext cx="3489325" cy="431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Прямоугольник 2"/>
          <p:cNvSpPr>
            <a:spLocks noChangeArrowheads="1"/>
          </p:cNvSpPr>
          <p:nvPr/>
        </p:nvSpPr>
        <p:spPr bwMode="auto">
          <a:xfrm>
            <a:off x="5143500" y="1571625"/>
            <a:ext cx="37861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800" i="1">
                <a:hlinkClick r:id="rId3" action="ppaction://hlinksldjump"/>
              </a:rPr>
              <a:t>МЕДИАНА</a:t>
            </a:r>
            <a:endParaRPr lang="ru-RU" sz="4800" i="1"/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5500688" y="4786313"/>
            <a:ext cx="28225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4800" i="1">
                <a:hlinkClick r:id="rId4" action="ppaction://hlinksldjump"/>
              </a:rPr>
              <a:t>ВЫСОТА</a:t>
            </a:r>
            <a:endParaRPr lang="ru-RU" sz="4800"/>
          </a:p>
        </p:txBody>
      </p:sp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3624263" y="3244850"/>
            <a:ext cx="47482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4800" i="1">
                <a:hlinkClick r:id="rId5" action="ppaction://hlinksldjump"/>
              </a:rPr>
              <a:t>БИССЕКТРИСА</a:t>
            </a:r>
            <a:endParaRPr lang="ru-RU" sz="4800"/>
          </a:p>
        </p:txBody>
      </p:sp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Прямая соединительная линия 57"/>
          <p:cNvCxnSpPr/>
          <p:nvPr/>
        </p:nvCxnSpPr>
        <p:spPr>
          <a:xfrm rot="5400000">
            <a:off x="3178969" y="678656"/>
            <a:ext cx="1000125" cy="2143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73" name="Группа 66"/>
          <p:cNvGrpSpPr>
            <a:grpSpLocks/>
          </p:cNvGrpSpPr>
          <p:nvPr/>
        </p:nvGrpSpPr>
        <p:grpSpPr bwMode="auto">
          <a:xfrm>
            <a:off x="785813" y="285750"/>
            <a:ext cx="3000375" cy="1001713"/>
            <a:chOff x="1571604" y="214290"/>
            <a:chExt cx="3000396" cy="1001720"/>
          </a:xfrm>
        </p:grpSpPr>
        <p:cxnSp>
          <p:nvCxnSpPr>
            <p:cNvPr id="53" name="Прямая соединительная линия 52"/>
            <p:cNvCxnSpPr/>
            <p:nvPr/>
          </p:nvCxnSpPr>
          <p:spPr>
            <a:xfrm flipV="1">
              <a:off x="1571604" y="214290"/>
              <a:ext cx="3000396" cy="10001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571604" y="1214422"/>
              <a:ext cx="2786081" cy="158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1" name="Прямая соединительная линия 70"/>
          <p:cNvCxnSpPr/>
          <p:nvPr/>
        </p:nvCxnSpPr>
        <p:spPr>
          <a:xfrm rot="10800000" flipV="1">
            <a:off x="2071688" y="285750"/>
            <a:ext cx="1714500" cy="10001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5" name="TextBox 73"/>
          <p:cNvSpPr txBox="1">
            <a:spLocks noChangeArrowheads="1"/>
          </p:cNvSpPr>
          <p:nvPr/>
        </p:nvSpPr>
        <p:spPr bwMode="auto">
          <a:xfrm>
            <a:off x="3857625" y="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А</a:t>
            </a:r>
          </a:p>
        </p:txBody>
      </p:sp>
      <p:sp>
        <p:nvSpPr>
          <p:cNvPr id="7176" name="TextBox 74"/>
          <p:cNvSpPr txBox="1">
            <a:spLocks noChangeArrowheads="1"/>
          </p:cNvSpPr>
          <p:nvPr/>
        </p:nvSpPr>
        <p:spPr bwMode="auto">
          <a:xfrm>
            <a:off x="357188" y="1357313"/>
            <a:ext cx="428625" cy="4000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/>
              <a:t>В</a:t>
            </a:r>
          </a:p>
        </p:txBody>
      </p:sp>
      <p:sp>
        <p:nvSpPr>
          <p:cNvPr id="7177" name="TextBox 78"/>
          <p:cNvSpPr txBox="1">
            <a:spLocks noChangeArrowheads="1"/>
          </p:cNvSpPr>
          <p:nvPr/>
        </p:nvSpPr>
        <p:spPr bwMode="auto">
          <a:xfrm>
            <a:off x="3571875" y="1357313"/>
            <a:ext cx="428625" cy="4000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D</a:t>
            </a:r>
            <a:endParaRPr lang="ru-RU" sz="2000"/>
          </a:p>
        </p:txBody>
      </p:sp>
      <p:sp>
        <p:nvSpPr>
          <p:cNvPr id="7178" name="TextBox 80"/>
          <p:cNvSpPr txBox="1">
            <a:spLocks noChangeArrowheads="1"/>
          </p:cNvSpPr>
          <p:nvPr/>
        </p:nvSpPr>
        <p:spPr bwMode="auto">
          <a:xfrm>
            <a:off x="1785938" y="1428750"/>
            <a:ext cx="428625" cy="4000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F</a:t>
            </a:r>
            <a:endParaRPr lang="ru-RU" sz="2000"/>
          </a:p>
        </p:txBody>
      </p:sp>
      <p:sp>
        <p:nvSpPr>
          <p:cNvPr id="82" name="Прямоугольный треугольник 81"/>
          <p:cNvSpPr/>
          <p:nvPr/>
        </p:nvSpPr>
        <p:spPr>
          <a:xfrm flipH="1">
            <a:off x="571500" y="2428875"/>
            <a:ext cx="1643063" cy="928688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>
            <a:off x="2143125" y="3357563"/>
            <a:ext cx="7858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Прямая соединительная линия 86"/>
          <p:cNvCxnSpPr>
            <a:stCxn id="82" idx="0"/>
          </p:cNvCxnSpPr>
          <p:nvPr/>
        </p:nvCxnSpPr>
        <p:spPr>
          <a:xfrm rot="16200000" flipH="1" flipV="1">
            <a:off x="1500188" y="2643187"/>
            <a:ext cx="928688" cy="500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82" name="TextBox 88"/>
          <p:cNvSpPr txBox="1">
            <a:spLocks noChangeArrowheads="1"/>
          </p:cNvSpPr>
          <p:nvPr/>
        </p:nvSpPr>
        <p:spPr bwMode="auto">
          <a:xfrm>
            <a:off x="2071688" y="200025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7183" name="TextBox 90"/>
          <p:cNvSpPr txBox="1">
            <a:spLocks noChangeArrowheads="1"/>
          </p:cNvSpPr>
          <p:nvPr/>
        </p:nvSpPr>
        <p:spPr bwMode="auto">
          <a:xfrm>
            <a:off x="357188" y="341630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A</a:t>
            </a:r>
            <a:endParaRPr lang="ru-RU"/>
          </a:p>
        </p:txBody>
      </p:sp>
      <p:sp>
        <p:nvSpPr>
          <p:cNvPr id="7184" name="TextBox 91"/>
          <p:cNvSpPr txBox="1">
            <a:spLocks noChangeArrowheads="1"/>
          </p:cNvSpPr>
          <p:nvPr/>
        </p:nvSpPr>
        <p:spPr bwMode="auto">
          <a:xfrm>
            <a:off x="1428750" y="342900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</a:t>
            </a:r>
            <a:endParaRPr lang="ru-RU"/>
          </a:p>
        </p:txBody>
      </p:sp>
      <p:sp>
        <p:nvSpPr>
          <p:cNvPr id="7185" name="TextBox 92"/>
          <p:cNvSpPr txBox="1">
            <a:spLocks noChangeArrowheads="1"/>
          </p:cNvSpPr>
          <p:nvPr/>
        </p:nvSpPr>
        <p:spPr bwMode="auto">
          <a:xfrm>
            <a:off x="2071688" y="342900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D</a:t>
            </a:r>
            <a:endParaRPr lang="ru-RU"/>
          </a:p>
        </p:txBody>
      </p:sp>
      <p:sp>
        <p:nvSpPr>
          <p:cNvPr id="7186" name="TextBox 93"/>
          <p:cNvSpPr txBox="1">
            <a:spLocks noChangeArrowheads="1"/>
          </p:cNvSpPr>
          <p:nvPr/>
        </p:nvSpPr>
        <p:spPr bwMode="auto">
          <a:xfrm>
            <a:off x="2071688" y="4357688"/>
            <a:ext cx="428625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G</a:t>
            </a:r>
            <a:endParaRPr lang="ru-RU"/>
          </a:p>
        </p:txBody>
      </p:sp>
      <p:sp>
        <p:nvSpPr>
          <p:cNvPr id="95" name="Равнобедренный треугольник 94"/>
          <p:cNvSpPr/>
          <p:nvPr/>
        </p:nvSpPr>
        <p:spPr>
          <a:xfrm rot="3945366" flipV="1">
            <a:off x="1513682" y="4345781"/>
            <a:ext cx="1016000" cy="2097087"/>
          </a:xfrm>
          <a:prstGeom prst="triangle">
            <a:avLst>
              <a:gd name="adj" fmla="val 5674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96" name="Прямая соединительная линия 95"/>
          <p:cNvCxnSpPr>
            <a:stCxn id="95" idx="4"/>
          </p:cNvCxnSpPr>
          <p:nvPr/>
        </p:nvCxnSpPr>
        <p:spPr>
          <a:xfrm flipH="1" flipV="1">
            <a:off x="2286000" y="4714875"/>
            <a:ext cx="900113" cy="7112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9" name="TextBox 98"/>
          <p:cNvSpPr txBox="1">
            <a:spLocks noChangeArrowheads="1"/>
          </p:cNvSpPr>
          <p:nvPr/>
        </p:nvSpPr>
        <p:spPr bwMode="auto">
          <a:xfrm>
            <a:off x="642938" y="5500688"/>
            <a:ext cx="428625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A</a:t>
            </a:r>
            <a:endParaRPr lang="ru-RU"/>
          </a:p>
        </p:txBody>
      </p:sp>
      <p:sp>
        <p:nvSpPr>
          <p:cNvPr id="7190" name="TextBox 99"/>
          <p:cNvSpPr txBox="1">
            <a:spLocks noChangeArrowheads="1"/>
          </p:cNvSpPr>
          <p:nvPr/>
        </p:nvSpPr>
        <p:spPr bwMode="auto">
          <a:xfrm>
            <a:off x="2643188" y="4071938"/>
            <a:ext cx="428625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D</a:t>
            </a:r>
            <a:endParaRPr lang="ru-RU"/>
          </a:p>
        </p:txBody>
      </p:sp>
      <p:sp>
        <p:nvSpPr>
          <p:cNvPr id="7191" name="TextBox 100"/>
          <p:cNvSpPr txBox="1">
            <a:spLocks noChangeArrowheads="1"/>
          </p:cNvSpPr>
          <p:nvPr/>
        </p:nvSpPr>
        <p:spPr bwMode="auto">
          <a:xfrm>
            <a:off x="3000375" y="5500688"/>
            <a:ext cx="428625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4286250" y="214313"/>
            <a:ext cx="4572000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10. 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 треугольнике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отрезок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является медианой. Сравните длины отрезков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BF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FD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Ответ:     а)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BF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FD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;      б)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BF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FD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;    </a:t>
            </a:r>
          </a:p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               в)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BF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FD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000375" y="2214563"/>
            <a:ext cx="6143625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 треугольнике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 отрезок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является высотой. Определите взаимное расположение прямых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и АС.</a:t>
            </a:r>
          </a:p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Ответ:  а)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перпендикулярна АС;  </a:t>
            </a:r>
          </a:p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               б)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параллельна АС;</a:t>
            </a:r>
          </a:p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               в)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и АС пересекаются под острым углом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571875" y="4572000"/>
            <a:ext cx="542925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12. 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 треугольнике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отрезок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BG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является биссектрисой. </a:t>
            </a:r>
          </a:p>
          <a:p>
            <a:pPr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Сравните градусную меру углов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ABG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000" i="1" dirty="0">
                <a:latin typeface="Times New Roman" pitchFamily="18" charset="0"/>
                <a:cs typeface="Times New Roman" pitchFamily="18" charset="0"/>
              </a:rPr>
              <a:t>GBD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Ответ:  а)  </a:t>
            </a:r>
          </a:p>
          <a:p>
            <a:pPr eaLnBrk="0" hangingPunct="0"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                б)    </a:t>
            </a:r>
          </a:p>
          <a:p>
            <a:pPr eaLnBrk="0" hangingPunct="0">
              <a:defRPr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                в)</a:t>
            </a: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4929188" y="5572125"/>
          <a:ext cx="2041525" cy="571500"/>
        </p:xfrm>
        <a:graphic>
          <a:graphicData uri="http://schemas.openxmlformats.org/presentationml/2006/ole">
            <p:oleObj spid="_x0000_s7224" name="Формула" r:id="rId3" imgW="1091726" imgH="431613" progId="Equation.3">
              <p:embed/>
            </p:oleObj>
          </a:graphicData>
        </a:graphic>
      </p:graphicFrame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00625" y="5857875"/>
          <a:ext cx="2000250" cy="571500"/>
        </p:xfrm>
        <a:graphic>
          <a:graphicData uri="http://schemas.openxmlformats.org/presentationml/2006/ole">
            <p:oleObj spid="_x0000_s7225" name="Формула" r:id="rId4" imgW="1053643" imgH="406224" progId="Equation.3">
              <p:embed/>
            </p:oleObj>
          </a:graphicData>
        </a:graphic>
      </p:graphicFrame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20688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Сделайте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чертёж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 условию задачи и отметьте на нем равные отрезки и углы, а также прямые углы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а) Дан треугольник АВС. Его медиана СЕ и биссектриса ВО пересекаются в точке 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б) Дан треугольник MNK, MS — биссектриса,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NT — высота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в) В треугольнике KРЕ,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 — тупой, KH — высота, PL — медиана.</a:t>
            </a:r>
          </a:p>
        </p:txBody>
      </p:sp>
    </p:spTree>
    <p:extLst>
      <p:ext uri="{BB962C8B-B14F-4D97-AF65-F5344CB8AC3E}">
        <p14:creationId xmlns="" xmlns:p14="http://schemas.microsoft.com/office/powerpoint/2010/main" val="57598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 flipV="1">
            <a:off x="4429125" y="2786063"/>
            <a:ext cx="2071688" cy="142875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072063" y="3071813"/>
            <a:ext cx="2571750" cy="142875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6250781" y="2250282"/>
            <a:ext cx="928687" cy="857250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643438" y="2000250"/>
            <a:ext cx="3071812" cy="1071563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Равнобедренный треугольник 23"/>
          <p:cNvSpPr/>
          <p:nvPr/>
        </p:nvSpPr>
        <p:spPr>
          <a:xfrm>
            <a:off x="5929313" y="2643188"/>
            <a:ext cx="1357312" cy="1571625"/>
          </a:xfrm>
          <a:prstGeom prst="triangle">
            <a:avLst>
              <a:gd name="adj" fmla="val 77544"/>
            </a:avLst>
          </a:prstGeom>
          <a:ln w="38100">
            <a:solidFill>
              <a:srgbClr val="491FE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5965826" y="2463800"/>
            <a:ext cx="1071562" cy="1587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6502400" y="1927225"/>
            <a:ext cx="1428750" cy="1588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5000625" y="3857625"/>
            <a:ext cx="1785938" cy="357188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786563" y="3857625"/>
            <a:ext cx="1428750" cy="928688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7215188" y="2214563"/>
          <a:ext cx="458787" cy="357187"/>
        </p:xfrm>
        <a:graphic>
          <a:graphicData uri="http://schemas.openxmlformats.org/presentationml/2006/ole">
            <p:oleObj spid="_x0000_s1145" name="Формула" r:id="rId3" imgW="241091" imgH="164957" progId="Equation.3">
              <p:embed/>
            </p:oleObj>
          </a:graphicData>
        </a:graphic>
      </p:graphicFrame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5500688" y="3214687"/>
            <a:ext cx="2000250" cy="1571625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"/>
          <p:cNvGraphicFramePr>
            <a:graphicFrameLocks noChangeAspect="1"/>
          </p:cNvGraphicFramePr>
          <p:nvPr/>
        </p:nvGraphicFramePr>
        <p:xfrm>
          <a:off x="6357938" y="3786188"/>
          <a:ext cx="214312" cy="285750"/>
        </p:xfrm>
        <a:graphic>
          <a:graphicData uri="http://schemas.openxmlformats.org/presentationml/2006/ole">
            <p:oleObj spid="_x0000_s1146" name="Формула" r:id="rId4" imgW="114102" imgH="114102" progId="Equation.3">
              <p:embed/>
            </p:oleObj>
          </a:graphicData>
        </a:graphic>
      </p:graphicFrame>
      <p:graphicFrame>
        <p:nvGraphicFramePr>
          <p:cNvPr id="38" name="Object 4"/>
          <p:cNvGraphicFramePr>
            <a:graphicFrameLocks noChangeAspect="1"/>
          </p:cNvGraphicFramePr>
          <p:nvPr/>
        </p:nvGraphicFramePr>
        <p:xfrm>
          <a:off x="4357688" y="2857500"/>
          <a:ext cx="200025" cy="200025"/>
        </p:xfrm>
        <a:graphic>
          <a:graphicData uri="http://schemas.openxmlformats.org/presentationml/2006/ole">
            <p:oleObj spid="_x0000_s1147" name="Формула" r:id="rId5" imgW="114102" imgH="114102" progId="Equation.3">
              <p:embed/>
            </p:oleObj>
          </a:graphicData>
        </a:graphic>
      </p:graphicFrame>
      <p:graphicFrame>
        <p:nvGraphicFramePr>
          <p:cNvPr id="39" name="Object 5"/>
          <p:cNvGraphicFramePr>
            <a:graphicFrameLocks noChangeAspect="1"/>
          </p:cNvGraphicFramePr>
          <p:nvPr/>
        </p:nvGraphicFramePr>
        <p:xfrm>
          <a:off x="6429375" y="2714625"/>
          <a:ext cx="200025" cy="200025"/>
        </p:xfrm>
        <a:graphic>
          <a:graphicData uri="http://schemas.openxmlformats.org/presentationml/2006/ole">
            <p:oleObj spid="_x0000_s1148" name="Формула" r:id="rId6" imgW="114102" imgH="114102" progId="Equation.3">
              <p:embed/>
            </p:oleObj>
          </a:graphicData>
        </a:graphic>
      </p:graphicFrame>
      <p:graphicFrame>
        <p:nvGraphicFramePr>
          <p:cNvPr id="40" name="Object 6"/>
          <p:cNvGraphicFramePr>
            <a:graphicFrameLocks noChangeAspect="1"/>
          </p:cNvGraphicFramePr>
          <p:nvPr/>
        </p:nvGraphicFramePr>
        <p:xfrm>
          <a:off x="7715250" y="2786063"/>
          <a:ext cx="322263" cy="214312"/>
        </p:xfrm>
        <a:graphic>
          <a:graphicData uri="http://schemas.openxmlformats.org/presentationml/2006/ole">
            <p:oleObj spid="_x0000_s1149" name="Формула" r:id="rId7" imgW="114102" imgH="114102" progId="Equation.3">
              <p:embed/>
            </p:oleObj>
          </a:graphicData>
        </a:graphic>
      </p:graphicFrame>
      <p:cxnSp>
        <p:nvCxnSpPr>
          <p:cNvPr id="42" name="Прямая соединительная линия 41"/>
          <p:cNvCxnSpPr/>
          <p:nvPr/>
        </p:nvCxnSpPr>
        <p:spPr>
          <a:xfrm flipV="1">
            <a:off x="5357813" y="2928938"/>
            <a:ext cx="2428875" cy="357187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16200000" flipH="1">
            <a:off x="6357938" y="3357563"/>
            <a:ext cx="1500187" cy="642937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6965156" y="3321844"/>
            <a:ext cx="1571625" cy="642938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1066800" y="3998913"/>
            <a:ext cx="5716587" cy="158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6" name="TextBox 50"/>
          <p:cNvSpPr txBox="1">
            <a:spLocks noChangeArrowheads="1"/>
          </p:cNvSpPr>
          <p:nvPr/>
        </p:nvSpPr>
        <p:spPr bwMode="auto">
          <a:xfrm>
            <a:off x="250825" y="1052513"/>
            <a:ext cx="3457575" cy="591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а)  Перпендикулярные прямые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б)  Треугольник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в)  Вертикальные углы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г)  Тупой угол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д)  Луч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е)  Отрезок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ж) Острый угол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з)  Точка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и)  Развернутый угол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к)  Смежные углы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л)  Прямой угол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м) Биссектриса</a:t>
            </a:r>
          </a:p>
          <a:p>
            <a:pPr eaLnBrk="1" hangingPunct="1">
              <a:lnSpc>
                <a:spcPct val="150000"/>
              </a:lnSpc>
            </a:pPr>
            <a:r>
              <a:rPr lang="ru-RU" dirty="0">
                <a:latin typeface="Calibri" pitchFamily="34" charset="0"/>
              </a:rPr>
              <a:t>н) Прямая</a:t>
            </a:r>
            <a:endParaRPr lang="en-US" dirty="0">
              <a:latin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ru-RU" dirty="0">
              <a:latin typeface="Calibri" pitchFamily="34" charset="0"/>
            </a:endParaRPr>
          </a:p>
        </p:txBody>
      </p:sp>
      <p:sp>
        <p:nvSpPr>
          <p:cNvPr id="1047" name="TextBox 53"/>
          <p:cNvSpPr txBox="1">
            <a:spLocks noChangeArrowheads="1"/>
          </p:cNvSpPr>
          <p:nvPr/>
        </p:nvSpPr>
        <p:spPr bwMode="auto">
          <a:xfrm>
            <a:off x="857250" y="214313"/>
            <a:ext cx="76438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 i="1" dirty="0">
                <a:solidFill>
                  <a:srgbClr val="C00000"/>
                </a:solidFill>
                <a:latin typeface="Calibri" pitchFamily="34" charset="0"/>
              </a:rPr>
              <a:t>Геометрический марафон </a:t>
            </a:r>
            <a:r>
              <a:rPr lang="ru-RU" sz="3200" i="1" dirty="0">
                <a:latin typeface="Calibri" pitchFamily="34" charset="0"/>
              </a:rPr>
              <a:t>(на старт…)</a:t>
            </a:r>
          </a:p>
        </p:txBody>
      </p:sp>
      <p:graphicFrame>
        <p:nvGraphicFramePr>
          <p:cNvPr id="25" name="Object 26"/>
          <p:cNvGraphicFramePr>
            <a:graphicFrameLocks noChangeAspect="1"/>
          </p:cNvGraphicFramePr>
          <p:nvPr/>
        </p:nvGraphicFramePr>
        <p:xfrm>
          <a:off x="7335838" y="2160588"/>
          <a:ext cx="217487" cy="466725"/>
        </p:xfrm>
        <a:graphic>
          <a:graphicData uri="http://schemas.openxmlformats.org/presentationml/2006/ole">
            <p:oleObj spid="_x0000_s1150" name="Формула" r:id="rId8" imgW="114120" imgH="215640" progId="Equation.3">
              <p:embed/>
            </p:oleObj>
          </a:graphicData>
        </a:graphic>
      </p:graphicFrame>
      <p:cxnSp>
        <p:nvCxnSpPr>
          <p:cNvPr id="27" name="Прямая соединительная линия 26"/>
          <p:cNvCxnSpPr/>
          <p:nvPr/>
        </p:nvCxnSpPr>
        <p:spPr>
          <a:xfrm rot="5400000">
            <a:off x="3643313" y="3357562"/>
            <a:ext cx="2571750" cy="1285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286250" y="4929188"/>
            <a:ext cx="4572000" cy="3571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4286250" y="2928938"/>
            <a:ext cx="3643313" cy="2357437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Дуга 31"/>
          <p:cNvSpPr/>
          <p:nvPr/>
        </p:nvSpPr>
        <p:spPr>
          <a:xfrm>
            <a:off x="4357688" y="4714875"/>
            <a:ext cx="428625" cy="500063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Дуга 34"/>
          <p:cNvSpPr/>
          <p:nvPr/>
        </p:nvSpPr>
        <p:spPr>
          <a:xfrm rot="547085">
            <a:off x="4643438" y="4929188"/>
            <a:ext cx="428625" cy="500062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V="1">
            <a:off x="4643438" y="3429000"/>
            <a:ext cx="4214812" cy="357188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4857750" y="2214563"/>
            <a:ext cx="3857625" cy="2428875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Дуга 43"/>
          <p:cNvSpPr/>
          <p:nvPr/>
        </p:nvSpPr>
        <p:spPr>
          <a:xfrm rot="10397383">
            <a:off x="5741988" y="3452813"/>
            <a:ext cx="428625" cy="500062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Дуга 44"/>
          <p:cNvSpPr/>
          <p:nvPr/>
        </p:nvSpPr>
        <p:spPr>
          <a:xfrm rot="547085">
            <a:off x="6786563" y="3286125"/>
            <a:ext cx="428625" cy="500063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>
            <a:off x="4179888" y="4321175"/>
            <a:ext cx="4357688" cy="1587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716463" y="4429125"/>
            <a:ext cx="4071937" cy="1588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ик 53"/>
          <p:cNvSpPr/>
          <p:nvPr/>
        </p:nvSpPr>
        <p:spPr>
          <a:xfrm>
            <a:off x="6359525" y="4143375"/>
            <a:ext cx="285750" cy="285750"/>
          </a:xfrm>
          <a:prstGeom prst="rect">
            <a:avLst/>
          </a:prstGeom>
          <a:solidFill>
            <a:schemeClr val="bg1"/>
          </a:solidFill>
          <a:ln w="38100">
            <a:solidFill>
              <a:srgbClr val="491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Управляющая кнопка: далее 46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500813" y="1928813"/>
            <a:ext cx="214312" cy="214312"/>
          </a:xfrm>
          <a:prstGeom prst="rect">
            <a:avLst/>
          </a:prstGeom>
          <a:solidFill>
            <a:schemeClr val="bg1"/>
          </a:solidFill>
          <a:ln w="38100">
            <a:solidFill>
              <a:srgbClr val="491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5" name="Управляющая кнопка: возврат 54">
            <a:hlinkClick r:id="rId9" action="ppaction://hlinksldjump" highlightClick="1"/>
          </p:cNvPr>
          <p:cNvSpPr/>
          <p:nvPr/>
        </p:nvSpPr>
        <p:spPr>
          <a:xfrm rot="5400000">
            <a:off x="8572527" y="6000769"/>
            <a:ext cx="285753" cy="28575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04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04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04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4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4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8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1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1360FB"/>
                                      </p:to>
                                    </p:animClr>
                                    <p:set>
                                      <p:cBhvr>
                                        <p:cTn id="1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3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692696"/>
            <a:ext cx="748883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14.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треугольнике АВС проведена медиана ВЕ. Найдите периметр треугольника ВЕС, если АС = 12 см, ВС = 10 см, ВЕ = 7 см.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№ 15.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треугольнике АВС проведена высота ВK. Найдите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АВK, если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 =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 сумма углов треугольника АВK равна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180°.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16.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треугольнике KPE проведены биссектрисы KD и PM, которые пересекаются в точке О. Найдите угол KОР, если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РKЕ =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KРЕ =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 сумма углов треугольника РKО равна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180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610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340768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Домашнее задание: 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п. 16, №106, 110, 114.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53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411637"/>
            <a:ext cx="7774632" cy="2160239"/>
          </a:xfrm>
        </p:spPr>
        <p:txBody>
          <a:bodyPr>
            <a:noAutofit/>
          </a:bodyPr>
          <a:lstStyle/>
          <a:p>
            <a:pPr algn="ctr"/>
            <a:r>
              <a:rPr lang="ru-RU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СПАСИБО </a:t>
            </a:r>
            <a: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/>
            </a:r>
            <a:b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</a:br>
            <a:r>
              <a:rPr lang="ru-RU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ЗА </a:t>
            </a:r>
            <a: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/>
            </a:r>
            <a:b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</a:br>
            <a:r>
              <a:rPr lang="ru-RU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ВНИМАНИЕ!</a:t>
            </a:r>
            <a:endParaRPr lang="ru-RU" sz="5400" cap="none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5842" name="Формула" r:id="rId3" imgW="114120" imgH="2156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00063" y="785813"/>
            <a:ext cx="24479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i="1" dirty="0">
                <a:latin typeface="+mj-lt"/>
              </a:rPr>
              <a:t>Проверь себя</a:t>
            </a:r>
            <a:r>
              <a:rPr lang="ru-RU" sz="2400" dirty="0"/>
              <a:t>:</a:t>
            </a:r>
            <a:endParaRPr lang="ru-RU" sz="2400" b="1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642911" y="2857500"/>
            <a:ext cx="821534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</a:rPr>
              <a:t>е , з , к , л , д , г ,  и , б , ж , н , м , в, а 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785786" y="3571875"/>
            <a:ext cx="6929486" cy="1"/>
          </a:xfrm>
          <a:prstGeom prst="line">
            <a:avLst/>
          </a:prstGeom>
          <a:ln w="38100">
            <a:solidFill>
              <a:srgbClr val="491F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8572528" y="6000768"/>
            <a:ext cx="285752" cy="285752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7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autoRev="1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91FE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91FE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2" presetID="33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  <p:animClr clrSpc="rgb" dir="cw">
                                      <p:cBhvr>
                                        <p:cTn id="24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3000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2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uild="allAtOnce"/>
      <p:bldP spid="14341" grpI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4143375" y="5214938"/>
            <a:ext cx="4643438" cy="1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6072188" y="4000500"/>
            <a:ext cx="2430462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7286625" y="5000625"/>
            <a:ext cx="214313" cy="21431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flipH="1">
            <a:off x="5429250" y="500063"/>
            <a:ext cx="1785938" cy="4714875"/>
          </a:xfrm>
          <a:prstGeom prst="rt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7143750" y="2643188"/>
          <a:ext cx="342900" cy="342900"/>
        </p:xfrm>
        <a:graphic>
          <a:graphicData uri="http://schemas.openxmlformats.org/presentationml/2006/ole">
            <p:oleObj spid="_x0000_s2150" name="Формула" r:id="rId3" imgW="114102" imgH="114102" progId="Equation.3">
              <p:embed/>
            </p:oleObj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358063" y="2571750"/>
            <a:ext cx="6429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latin typeface="+mj-lt"/>
              </a:rPr>
              <a:t>A</a:t>
            </a:r>
            <a:endParaRPr lang="ru-RU" sz="2800" b="1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25" y="5143500"/>
            <a:ext cx="428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>
                <a:latin typeface="+mj-lt"/>
              </a:rPr>
              <a:t>H</a:t>
            </a:r>
            <a:endParaRPr lang="ru-RU" sz="2800" b="1" dirty="0">
              <a:latin typeface="+mj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313" y="1916113"/>
            <a:ext cx="5870575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200" b="1" i="1" dirty="0">
                <a:latin typeface="+mj-lt"/>
              </a:rPr>
              <a:t>ПЕРПЕНДИКУЛЯР</a:t>
            </a:r>
          </a:p>
          <a:p>
            <a:pPr>
              <a:defRPr/>
            </a:pPr>
            <a:r>
              <a:rPr lang="ru-RU" sz="2800" b="1" i="1" dirty="0">
                <a:latin typeface="+mj-lt"/>
              </a:rPr>
              <a:t> </a:t>
            </a:r>
            <a:r>
              <a:rPr lang="ru-RU" sz="3200" b="1" i="1" dirty="0">
                <a:latin typeface="+mj-lt"/>
              </a:rPr>
              <a:t>- </a:t>
            </a:r>
            <a:r>
              <a:rPr lang="ru-RU" sz="3200" i="1" dirty="0">
                <a:latin typeface="+mj-lt"/>
              </a:rPr>
              <a:t>это отрезок прямой,</a:t>
            </a:r>
          </a:p>
          <a:p>
            <a:pPr>
              <a:defRPr/>
            </a:pPr>
            <a:r>
              <a:rPr lang="ru-RU" sz="3200" i="1" dirty="0">
                <a:latin typeface="+mj-lt"/>
              </a:rPr>
              <a:t> перпендикулярной</a:t>
            </a:r>
          </a:p>
          <a:p>
            <a:pPr>
              <a:defRPr/>
            </a:pPr>
            <a:r>
              <a:rPr lang="ru-RU" sz="3200" i="1" dirty="0">
                <a:latin typeface="+mj-lt"/>
              </a:rPr>
              <a:t> к данной прямой</a:t>
            </a:r>
            <a:endParaRPr lang="ru-RU" sz="3200" dirty="0">
              <a:latin typeface="+mj-lt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4214813" y="3286125"/>
            <a:ext cx="6145212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57188" y="404813"/>
          <a:ext cx="857250" cy="384175"/>
        </p:xfrm>
        <a:graphic>
          <a:graphicData uri="http://schemas.openxmlformats.org/presentationml/2006/ole">
            <p:oleObj spid="_x0000_s2151" name="Формула" r:id="rId4" imgW="368140" imgH="165028" progId="Equation.3">
              <p:embed/>
            </p:oleObj>
          </a:graphicData>
        </a:graphic>
      </p:graphicFrame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357188" y="785813"/>
            <a:ext cx="601503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i="1" dirty="0">
                <a:latin typeface="Calibri" pitchFamily="34" charset="0"/>
              </a:rPr>
              <a:t>Отрезок АН – перпендикуляр к</a:t>
            </a:r>
            <a:r>
              <a:rPr lang="ru-RU" sz="2400" i="1" dirty="0"/>
              <a:t> </a:t>
            </a:r>
            <a:r>
              <a:rPr lang="ru-RU" sz="2400" i="1" dirty="0">
                <a:latin typeface="Calibri" pitchFamily="34" charset="0"/>
              </a:rPr>
              <a:t>прямой  </a:t>
            </a:r>
          </a:p>
          <a:p>
            <a:r>
              <a:rPr lang="ru-RU" sz="2400" i="1" dirty="0">
                <a:latin typeface="Calibri" pitchFamily="34" charset="0"/>
              </a:rPr>
              <a:t>Точка Н – основание перпендикуляра</a:t>
            </a:r>
          </a:p>
          <a:p>
            <a:endParaRPr lang="ru-RU" sz="2400" dirty="0">
              <a:latin typeface="Calibri" pitchFamily="34" charset="0"/>
            </a:endParaRPr>
          </a:p>
        </p:txBody>
      </p:sp>
      <p:graphicFrame>
        <p:nvGraphicFramePr>
          <p:cNvPr id="29" name="Object 6"/>
          <p:cNvGraphicFramePr>
            <a:graphicFrameLocks noChangeAspect="1"/>
          </p:cNvGraphicFramePr>
          <p:nvPr/>
        </p:nvGraphicFramePr>
        <p:xfrm>
          <a:off x="4230688" y="357188"/>
          <a:ext cx="1193800" cy="428625"/>
        </p:xfrm>
        <a:graphic>
          <a:graphicData uri="http://schemas.openxmlformats.org/presentationml/2006/ole">
            <p:oleObj spid="_x0000_s2152" name="Формула" r:id="rId5" imgW="494870" imgH="177646" progId="Equation.3">
              <p:embed/>
            </p:oleObj>
          </a:graphicData>
        </a:graphic>
      </p:graphicFrame>
      <p:graphicFrame>
        <p:nvGraphicFramePr>
          <p:cNvPr id="31" name="Object 8"/>
          <p:cNvGraphicFramePr>
            <a:graphicFrameLocks noChangeAspect="1"/>
          </p:cNvGraphicFramePr>
          <p:nvPr/>
        </p:nvGraphicFramePr>
        <p:xfrm>
          <a:off x="5572125" y="857250"/>
          <a:ext cx="298450" cy="357188"/>
        </p:xfrm>
        <a:graphic>
          <a:graphicData uri="http://schemas.openxmlformats.org/presentationml/2006/ole">
            <p:oleObj spid="_x0000_s2153" name="Формула" r:id="rId6" imgW="126835" imgH="139518" progId="Equation.3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4000500" y="5214938"/>
          <a:ext cx="296863" cy="357187"/>
        </p:xfrm>
        <a:graphic>
          <a:graphicData uri="http://schemas.openxmlformats.org/presentationml/2006/ole">
            <p:oleObj spid="_x0000_s2154" name="Формула" r:id="rId7" imgW="126835" imgH="139518" progId="Equation.3">
              <p:embed/>
            </p:oleObj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7286625" y="6143625"/>
            <a:ext cx="4286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latin typeface="+mj-lt"/>
              </a:rPr>
              <a:t>m</a:t>
            </a:r>
            <a:endParaRPr lang="ru-RU" sz="2400" dirty="0">
              <a:latin typeface="+mj-lt"/>
            </a:endParaRPr>
          </a:p>
        </p:txBody>
      </p:sp>
      <p:sp>
        <p:nvSpPr>
          <p:cNvPr id="35" name="Управляющая кнопка: возврат 34">
            <a:hlinkClick r:id="rId8" action="ppaction://hlinksldjump" highlightClick="1"/>
          </p:cNvPr>
          <p:cNvSpPr/>
          <p:nvPr/>
        </p:nvSpPr>
        <p:spPr>
          <a:xfrm>
            <a:off x="8501063" y="6286500"/>
            <a:ext cx="285750" cy="285750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501090" y="5857892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1" name="Object 18"/>
          <p:cNvGraphicFramePr>
            <a:graphicFrameLocks noChangeAspect="1"/>
          </p:cNvGraphicFramePr>
          <p:nvPr/>
        </p:nvGraphicFramePr>
        <p:xfrm>
          <a:off x="3016250" y="357188"/>
          <a:ext cx="989013" cy="428625"/>
        </p:xfrm>
        <a:graphic>
          <a:graphicData uri="http://schemas.openxmlformats.org/presentationml/2006/ole">
            <p:oleObj spid="_x0000_s2155" name="Формула" r:id="rId9" imgW="380835" imgH="165028" progId="Equation.3">
              <p:embed/>
            </p:oleObj>
          </a:graphicData>
        </a:graphic>
      </p:graphicFrame>
      <p:graphicFrame>
        <p:nvGraphicFramePr>
          <p:cNvPr id="22" name="Object 19"/>
          <p:cNvGraphicFramePr>
            <a:graphicFrameLocks noChangeAspect="1"/>
          </p:cNvGraphicFramePr>
          <p:nvPr/>
        </p:nvGraphicFramePr>
        <p:xfrm>
          <a:off x="1771650" y="357188"/>
          <a:ext cx="1069975" cy="395287"/>
        </p:xfrm>
        <a:graphic>
          <a:graphicData uri="http://schemas.openxmlformats.org/presentationml/2006/ole">
            <p:oleObj spid="_x0000_s2156" name="Формула" r:id="rId10" imgW="418918" imgH="177723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withGroup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0"/>
                            </p:stCondLst>
                            <p:childTnLst>
                              <p:par>
                                <p:cTn id="63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withGroup">
                            <p:stCondLst>
                              <p:cond delay="14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withGroup">
                            <p:stCondLst>
                              <p:cond delay="15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withGroup">
                            <p:stCondLst>
                              <p:cond delay="16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6" grpId="0"/>
      <p:bldP spid="2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4286250" y="1214438"/>
            <a:ext cx="4000500" cy="4714875"/>
          </a:xfrm>
          <a:prstGeom prst="triangle">
            <a:avLst>
              <a:gd name="adj" fmla="val 81937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2"/>
          </p:cNvCxnSpPr>
          <p:nvPr/>
        </p:nvCxnSpPr>
        <p:spPr>
          <a:xfrm rot="5400000" flipH="1" flipV="1">
            <a:off x="5179218" y="3107532"/>
            <a:ext cx="1928813" cy="37147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stCxn id="2" idx="4"/>
          </p:cNvCxnSpPr>
          <p:nvPr/>
        </p:nvCxnSpPr>
        <p:spPr>
          <a:xfrm rot="5400000" flipH="1">
            <a:off x="5965032" y="3607594"/>
            <a:ext cx="2000250" cy="26431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2" idx="0"/>
          </p:cNvCxnSpPr>
          <p:nvPr/>
        </p:nvCxnSpPr>
        <p:spPr>
          <a:xfrm rot="16200000" flipH="1" flipV="1">
            <a:off x="4603750" y="2968626"/>
            <a:ext cx="4714875" cy="1206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10401208">
            <a:off x="7091363" y="1738313"/>
            <a:ext cx="428625" cy="350837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Дуга 15"/>
          <p:cNvSpPr/>
          <p:nvPr/>
        </p:nvSpPr>
        <p:spPr>
          <a:xfrm rot="8200063">
            <a:off x="7346950" y="1671638"/>
            <a:ext cx="428625" cy="350837"/>
          </a:xfrm>
          <a:prstGeom prst="arc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05" name="Прямоугольник 16"/>
          <p:cNvSpPr>
            <a:spLocks noChangeArrowheads="1"/>
          </p:cNvSpPr>
          <p:nvPr/>
        </p:nvSpPr>
        <p:spPr bwMode="auto">
          <a:xfrm>
            <a:off x="7429500" y="714375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/>
              <a:t>В</a:t>
            </a:r>
          </a:p>
        </p:txBody>
      </p:sp>
      <p:sp>
        <p:nvSpPr>
          <p:cNvPr id="4106" name="Прямоугольник 17"/>
          <p:cNvSpPr>
            <a:spLocks noChangeArrowheads="1"/>
          </p:cNvSpPr>
          <p:nvPr/>
        </p:nvSpPr>
        <p:spPr bwMode="auto">
          <a:xfrm>
            <a:off x="3929063" y="5857875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/>
              <a:t>А</a:t>
            </a:r>
          </a:p>
        </p:txBody>
      </p:sp>
      <p:sp>
        <p:nvSpPr>
          <p:cNvPr id="4107" name="Прямоугольник 18"/>
          <p:cNvSpPr>
            <a:spLocks noChangeArrowheads="1"/>
          </p:cNvSpPr>
          <p:nvPr/>
        </p:nvSpPr>
        <p:spPr bwMode="auto">
          <a:xfrm>
            <a:off x="8143875" y="5857875"/>
            <a:ext cx="444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2800" b="1"/>
              <a:t>С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072188" y="5857875"/>
            <a:ext cx="500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К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85750" y="357188"/>
            <a:ext cx="53308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i="1" dirty="0"/>
              <a:t>Точка В – вершина </a:t>
            </a:r>
            <a:r>
              <a:rPr lang="el-GR" sz="2400" i="1" dirty="0"/>
              <a:t>Δ</a:t>
            </a:r>
            <a:r>
              <a:rPr lang="ru-RU" sz="2400" i="1" dirty="0"/>
              <a:t> АВС,  </a:t>
            </a:r>
          </a:p>
          <a:p>
            <a:pPr>
              <a:lnSpc>
                <a:spcPct val="150000"/>
              </a:lnSpc>
            </a:pPr>
            <a:r>
              <a:rPr lang="ru-RU" sz="2400" i="1" dirty="0"/>
              <a:t>Отрезок ВК – биссектриса</a:t>
            </a:r>
            <a:r>
              <a:rPr lang="el-GR" sz="2400" i="1" dirty="0"/>
              <a:t> Δ</a:t>
            </a:r>
            <a:r>
              <a:rPr lang="ru-RU" sz="2400" i="1" dirty="0"/>
              <a:t> АВС  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500063" y="1785938"/>
            <a:ext cx="5072062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800" b="1" i="1" dirty="0"/>
              <a:t>БИССЕКТРИСА</a:t>
            </a:r>
          </a:p>
          <a:p>
            <a:r>
              <a:rPr lang="ru-RU" b="1" i="1" dirty="0"/>
              <a:t>  </a:t>
            </a:r>
            <a:r>
              <a:rPr lang="ru-RU" sz="3200" b="1" i="1" dirty="0"/>
              <a:t>треугольника</a:t>
            </a:r>
          </a:p>
          <a:p>
            <a:r>
              <a:rPr lang="ru-RU" sz="3200" i="1" dirty="0"/>
              <a:t> </a:t>
            </a:r>
            <a:r>
              <a:rPr lang="ru-RU" sz="2800" i="1" dirty="0"/>
              <a:t>- это отрезок биссектрисы угла треугольника,</a:t>
            </a:r>
          </a:p>
          <a:p>
            <a:r>
              <a:rPr lang="ru-RU" sz="2800" i="1" dirty="0"/>
              <a:t> соединяющий</a:t>
            </a:r>
          </a:p>
          <a:p>
            <a:r>
              <a:rPr lang="ru-RU" sz="2800" i="1" dirty="0"/>
              <a:t> вершину</a:t>
            </a:r>
          </a:p>
          <a:p>
            <a:r>
              <a:rPr lang="ru-RU" sz="2800" i="1" dirty="0"/>
              <a:t> треугольника </a:t>
            </a:r>
          </a:p>
          <a:p>
            <a:r>
              <a:rPr lang="ru-RU" sz="2800" i="1" dirty="0"/>
              <a:t> с точкой </a:t>
            </a:r>
          </a:p>
          <a:p>
            <a:r>
              <a:rPr lang="ru-RU" sz="2800" i="1" dirty="0"/>
              <a:t>противоположной  </a:t>
            </a:r>
          </a:p>
          <a:p>
            <a:r>
              <a:rPr lang="ru-RU" sz="2800" i="1" dirty="0"/>
              <a:t> стороны</a:t>
            </a:r>
            <a:endParaRPr lang="ru-RU" sz="2800" dirty="0"/>
          </a:p>
        </p:txBody>
      </p:sp>
      <p:graphicFrame>
        <p:nvGraphicFramePr>
          <p:cNvPr id="18" name="Object 13"/>
          <p:cNvGraphicFramePr>
            <a:graphicFrameLocks noChangeAspect="1"/>
          </p:cNvGraphicFramePr>
          <p:nvPr/>
        </p:nvGraphicFramePr>
        <p:xfrm>
          <a:off x="4286250" y="500063"/>
          <a:ext cx="949325" cy="392112"/>
        </p:xfrm>
        <a:graphic>
          <a:graphicData uri="http://schemas.openxmlformats.org/presentationml/2006/ole">
            <p:oleObj spid="_x0000_s4143" name="Формула" r:id="rId3" imgW="532937" imgH="177646" progId="Equation.3">
              <p:embed/>
            </p:oleObj>
          </a:graphicData>
        </a:graphic>
      </p:graphicFrame>
      <p:sp>
        <p:nvSpPr>
          <p:cNvPr id="19" name="Дуга 18"/>
          <p:cNvSpPr/>
          <p:nvPr/>
        </p:nvSpPr>
        <p:spPr>
          <a:xfrm rot="15776555">
            <a:off x="7947819" y="5439569"/>
            <a:ext cx="454025" cy="430213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Дуга 20"/>
          <p:cNvSpPr/>
          <p:nvPr/>
        </p:nvSpPr>
        <p:spPr>
          <a:xfrm>
            <a:off x="4643438" y="5643563"/>
            <a:ext cx="285750" cy="428625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Дуга 21"/>
          <p:cNvSpPr/>
          <p:nvPr/>
        </p:nvSpPr>
        <p:spPr>
          <a:xfrm rot="1189238">
            <a:off x="4638675" y="5622925"/>
            <a:ext cx="368300" cy="398463"/>
          </a:xfrm>
          <a:prstGeom prst="arc">
            <a:avLst>
              <a:gd name="adj1" fmla="val 16200000"/>
              <a:gd name="adj2" fmla="val 37509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Дуга 22"/>
          <p:cNvSpPr/>
          <p:nvPr/>
        </p:nvSpPr>
        <p:spPr>
          <a:xfrm rot="15776555">
            <a:off x="8024812" y="5518151"/>
            <a:ext cx="354013" cy="360362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Дуга 23"/>
          <p:cNvSpPr/>
          <p:nvPr/>
        </p:nvSpPr>
        <p:spPr>
          <a:xfrm rot="15776555">
            <a:off x="7716838" y="5668963"/>
            <a:ext cx="354012" cy="404812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Дуга 24"/>
          <p:cNvSpPr/>
          <p:nvPr/>
        </p:nvSpPr>
        <p:spPr>
          <a:xfrm rot="15776555">
            <a:off x="7833519" y="5672931"/>
            <a:ext cx="306388" cy="441325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Дуга 25"/>
          <p:cNvSpPr/>
          <p:nvPr/>
        </p:nvSpPr>
        <p:spPr>
          <a:xfrm>
            <a:off x="4500563" y="5429250"/>
            <a:ext cx="292100" cy="428625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Дуга 26"/>
          <p:cNvSpPr/>
          <p:nvPr/>
        </p:nvSpPr>
        <p:spPr>
          <a:xfrm>
            <a:off x="4500563" y="5357813"/>
            <a:ext cx="357187" cy="428625"/>
          </a:xfrm>
          <a:prstGeom prst="arc">
            <a:avLst>
              <a:gd name="adj1" fmla="val 16200000"/>
              <a:gd name="adj2" fmla="val 64600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Дуга 27"/>
          <p:cNvSpPr/>
          <p:nvPr/>
        </p:nvSpPr>
        <p:spPr>
          <a:xfrm>
            <a:off x="4500563" y="5286375"/>
            <a:ext cx="428625" cy="428625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Дуга 28"/>
          <p:cNvSpPr/>
          <p:nvPr/>
        </p:nvSpPr>
        <p:spPr>
          <a:xfrm>
            <a:off x="4572000" y="5715000"/>
            <a:ext cx="285750" cy="357188"/>
          </a:xfrm>
          <a:prstGeom prst="arc">
            <a:avLst>
              <a:gd name="adj1" fmla="val 16200000"/>
              <a:gd name="adj2" fmla="val 79618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8072438" y="35718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 b="1"/>
              <a:t>S</a:t>
            </a:r>
            <a:endParaRPr lang="ru-RU" sz="2800" b="1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214938" y="3643313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 b="1"/>
              <a:t>E</a:t>
            </a:r>
            <a:endParaRPr lang="ru-RU" sz="2800" b="1"/>
          </a:p>
        </p:txBody>
      </p:sp>
      <p:cxnSp>
        <p:nvCxnSpPr>
          <p:cNvPr id="33" name="Прямая соединительная линия 32"/>
          <p:cNvCxnSpPr>
            <a:stCxn id="2" idx="0"/>
          </p:cNvCxnSpPr>
          <p:nvPr/>
        </p:nvCxnSpPr>
        <p:spPr>
          <a:xfrm rot="16200000" flipH="1" flipV="1">
            <a:off x="4103688" y="3254375"/>
            <a:ext cx="5500687" cy="14208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5214937" y="3643313"/>
            <a:ext cx="5572125" cy="8572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2964657" y="2035969"/>
            <a:ext cx="5429250" cy="3786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Управляющая кнопка: возврат 41">
            <a:hlinkClick r:id="rId4" action="ppaction://hlinksldjump" highlightClick="1"/>
          </p:cNvPr>
          <p:cNvSpPr/>
          <p:nvPr/>
        </p:nvSpPr>
        <p:spPr>
          <a:xfrm>
            <a:off x="8715404" y="6429396"/>
            <a:ext cx="285750" cy="285750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Управляющая кнопка: далее 31">
            <a:hlinkClick r:id="" action="ppaction://hlinkshowjump?jump=nextslide" highlightClick="1"/>
          </p:cNvPr>
          <p:cNvSpPr/>
          <p:nvPr/>
        </p:nvSpPr>
        <p:spPr>
          <a:xfrm>
            <a:off x="8715404" y="6000768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withGroup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44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7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withGroup">
                            <p:stCondLst>
                              <p:cond delay="11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withGroup">
                            <p:stCondLst>
                              <p:cond delay="13500"/>
                            </p:stCondLst>
                            <p:childTnLst>
                              <p:par>
                                <p:cTn id="5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withGroup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10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10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10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10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73510"/>
            <a:ext cx="3960440" cy="350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807095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№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MP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биссектриса треугольника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CMO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OMC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= 80°.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OMP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_____,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PMC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_____.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№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— биссектриса треугольника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CMO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МСЕ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32°.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ЕСО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МСО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_____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89001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285750" y="428625"/>
            <a:ext cx="928688" cy="1214438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1357313" y="214313"/>
            <a:ext cx="2286000" cy="500062"/>
          </a:xfrm>
          <a:prstGeom prst="triangle">
            <a:avLst>
              <a:gd name="adj" fmla="val 76500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" name="Прямая соединительная линия 7"/>
          <p:cNvCxnSpPr>
            <a:stCxn id="4" idx="2"/>
          </p:cNvCxnSpPr>
          <p:nvPr/>
        </p:nvCxnSpPr>
        <p:spPr>
          <a:xfrm rot="5400000" flipH="1" flipV="1">
            <a:off x="357187" y="1143001"/>
            <a:ext cx="428625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5" idx="0"/>
          </p:cNvCxnSpPr>
          <p:nvPr/>
        </p:nvCxnSpPr>
        <p:spPr>
          <a:xfrm flipV="1">
            <a:off x="2428875" y="214313"/>
            <a:ext cx="677863" cy="5000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54" name="Группа 41"/>
          <p:cNvGrpSpPr>
            <a:grpSpLocks/>
          </p:cNvGrpSpPr>
          <p:nvPr/>
        </p:nvGrpSpPr>
        <p:grpSpPr bwMode="auto">
          <a:xfrm>
            <a:off x="214313" y="1785938"/>
            <a:ext cx="2339975" cy="1643062"/>
            <a:chOff x="793032" y="2500988"/>
            <a:chExt cx="2340673" cy="1661779"/>
          </a:xfrm>
        </p:grpSpPr>
        <p:sp>
          <p:nvSpPr>
            <p:cNvPr id="6" name="Равнобедренный треугольник 5"/>
            <p:cNvSpPr/>
            <p:nvPr/>
          </p:nvSpPr>
          <p:spPr>
            <a:xfrm rot="17667728">
              <a:off x="1346825" y="1947195"/>
              <a:ext cx="1233089" cy="2340673"/>
            </a:xfrm>
            <a:prstGeom prst="triangle">
              <a:avLst>
                <a:gd name="adj" fmla="val 16311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4" name="Прямая соединительная линия 13"/>
            <p:cNvCxnSpPr>
              <a:stCxn id="6" idx="5"/>
              <a:endCxn id="6" idx="2"/>
            </p:cNvCxnSpPr>
            <p:nvPr/>
          </p:nvCxnSpPr>
          <p:spPr>
            <a:xfrm rot="16200000" flipH="1">
              <a:off x="1820568" y="3210101"/>
              <a:ext cx="1136754" cy="768579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55" name="TextBox 14"/>
          <p:cNvSpPr txBox="1">
            <a:spLocks noChangeArrowheads="1"/>
          </p:cNvSpPr>
          <p:nvPr/>
        </p:nvSpPr>
        <p:spPr bwMode="auto">
          <a:xfrm>
            <a:off x="1857375" y="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2)</a:t>
            </a: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571500" y="28575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1)</a:t>
            </a:r>
          </a:p>
        </p:txBody>
      </p:sp>
      <p:sp>
        <p:nvSpPr>
          <p:cNvPr id="6157" name="TextBox 16"/>
          <p:cNvSpPr txBox="1">
            <a:spLocks noChangeArrowheads="1"/>
          </p:cNvSpPr>
          <p:nvPr/>
        </p:nvSpPr>
        <p:spPr bwMode="auto">
          <a:xfrm>
            <a:off x="0" y="3786188"/>
            <a:ext cx="428625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5)</a:t>
            </a:r>
          </a:p>
        </p:txBody>
      </p:sp>
      <p:grpSp>
        <p:nvGrpSpPr>
          <p:cNvPr id="6158" name="Группа 39"/>
          <p:cNvGrpSpPr>
            <a:grpSpLocks/>
          </p:cNvGrpSpPr>
          <p:nvPr/>
        </p:nvGrpSpPr>
        <p:grpSpPr bwMode="auto">
          <a:xfrm>
            <a:off x="214313" y="3214688"/>
            <a:ext cx="1928812" cy="1143000"/>
            <a:chOff x="5286380" y="857232"/>
            <a:chExt cx="1928826" cy="1143008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 flipH="1">
              <a:off x="5000628" y="1142984"/>
              <a:ext cx="1143008" cy="57150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5286380" y="857232"/>
              <a:ext cx="1928826" cy="6429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5857884" y="1500173"/>
              <a:ext cx="1357322" cy="5000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8" name="Прямая соединительная линия 27"/>
          <p:cNvCxnSpPr/>
          <p:nvPr/>
        </p:nvCxnSpPr>
        <p:spPr>
          <a:xfrm rot="10800000">
            <a:off x="500063" y="3857625"/>
            <a:ext cx="164306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Равнобедренный треугольник 40"/>
          <p:cNvSpPr/>
          <p:nvPr/>
        </p:nvSpPr>
        <p:spPr bwMode="auto">
          <a:xfrm rot="718646" flipH="1">
            <a:off x="3854450" y="258763"/>
            <a:ext cx="3460750" cy="603250"/>
          </a:xfrm>
          <a:prstGeom prst="triangle">
            <a:avLst>
              <a:gd name="adj" fmla="val 75416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1" name="TextBox 47"/>
          <p:cNvSpPr txBox="1">
            <a:spLocks noChangeArrowheads="1"/>
          </p:cNvSpPr>
          <p:nvPr/>
        </p:nvSpPr>
        <p:spPr bwMode="auto">
          <a:xfrm>
            <a:off x="5643563" y="0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6)</a:t>
            </a:r>
          </a:p>
        </p:txBody>
      </p:sp>
      <p:sp>
        <p:nvSpPr>
          <p:cNvPr id="49" name="Прямоугольный треугольник 48"/>
          <p:cNvSpPr/>
          <p:nvPr/>
        </p:nvSpPr>
        <p:spPr>
          <a:xfrm rot="8855880">
            <a:off x="2905125" y="1339850"/>
            <a:ext cx="904875" cy="1504950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3" name="TextBox 49"/>
          <p:cNvSpPr txBox="1">
            <a:spLocks noChangeArrowheads="1"/>
          </p:cNvSpPr>
          <p:nvPr/>
        </p:nvSpPr>
        <p:spPr bwMode="auto">
          <a:xfrm>
            <a:off x="4357688" y="128587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7)</a:t>
            </a:r>
          </a:p>
        </p:txBody>
      </p:sp>
      <p:sp>
        <p:nvSpPr>
          <p:cNvPr id="51" name="Прямоугольный треугольник 50"/>
          <p:cNvSpPr/>
          <p:nvPr/>
        </p:nvSpPr>
        <p:spPr>
          <a:xfrm rot="10800000">
            <a:off x="7358063" y="285750"/>
            <a:ext cx="1154112" cy="1039813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65" name="TextBox 51"/>
          <p:cNvSpPr txBox="1">
            <a:spLocks noChangeArrowheads="1"/>
          </p:cNvSpPr>
          <p:nvPr/>
        </p:nvSpPr>
        <p:spPr bwMode="auto">
          <a:xfrm>
            <a:off x="8572500" y="42862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8)</a:t>
            </a:r>
          </a:p>
        </p:txBody>
      </p:sp>
      <p:grpSp>
        <p:nvGrpSpPr>
          <p:cNvPr id="6166" name="Группа 59"/>
          <p:cNvGrpSpPr>
            <a:grpSpLocks/>
          </p:cNvGrpSpPr>
          <p:nvPr/>
        </p:nvGrpSpPr>
        <p:grpSpPr bwMode="auto">
          <a:xfrm>
            <a:off x="5929313" y="2071688"/>
            <a:ext cx="2998787" cy="1079500"/>
            <a:chOff x="5525107" y="2768047"/>
            <a:chExt cx="2998666" cy="1079770"/>
          </a:xfrm>
        </p:grpSpPr>
        <p:sp>
          <p:nvSpPr>
            <p:cNvPr id="54" name="Равнобедренный треугольник 53"/>
            <p:cNvSpPr/>
            <p:nvPr/>
          </p:nvSpPr>
          <p:spPr>
            <a:xfrm rot="2444560" flipV="1">
              <a:off x="5525107" y="2768047"/>
              <a:ext cx="2998666" cy="838410"/>
            </a:xfrm>
            <a:prstGeom prst="triangle">
              <a:avLst>
                <a:gd name="adj" fmla="val 67540"/>
              </a:avLst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5" name="Прямая соединительная линия 54"/>
            <p:cNvCxnSpPr>
              <a:stCxn id="54" idx="0"/>
              <a:endCxn id="54" idx="3"/>
            </p:cNvCxnSpPr>
            <p:nvPr/>
          </p:nvCxnSpPr>
          <p:spPr>
            <a:xfrm rot="5400000" flipH="1" flipV="1">
              <a:off x="7105307" y="3256405"/>
              <a:ext cx="635159" cy="54766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67" name="TextBox 60"/>
          <p:cNvSpPr txBox="1">
            <a:spLocks noChangeArrowheads="1"/>
          </p:cNvSpPr>
          <p:nvPr/>
        </p:nvSpPr>
        <p:spPr bwMode="auto">
          <a:xfrm>
            <a:off x="8501063" y="2428875"/>
            <a:ext cx="428625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9)</a:t>
            </a:r>
          </a:p>
        </p:txBody>
      </p:sp>
      <p:sp>
        <p:nvSpPr>
          <p:cNvPr id="62" name="Прямоугольный треугольник 61"/>
          <p:cNvSpPr/>
          <p:nvPr/>
        </p:nvSpPr>
        <p:spPr>
          <a:xfrm flipH="1">
            <a:off x="4429125" y="2571750"/>
            <a:ext cx="1643063" cy="928688"/>
          </a:xfrm>
          <a:prstGeom prst="rtTriangl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6000750" y="3500438"/>
            <a:ext cx="785813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62" idx="0"/>
          </p:cNvCxnSpPr>
          <p:nvPr/>
        </p:nvCxnSpPr>
        <p:spPr>
          <a:xfrm rot="16200000" flipH="1" flipV="1">
            <a:off x="5357813" y="2786062"/>
            <a:ext cx="928688" cy="500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71" name="TextBox 68"/>
          <p:cNvSpPr txBox="1">
            <a:spLocks noChangeArrowheads="1"/>
          </p:cNvSpPr>
          <p:nvPr/>
        </p:nvSpPr>
        <p:spPr bwMode="auto">
          <a:xfrm>
            <a:off x="4143375" y="3571875"/>
            <a:ext cx="642938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11)</a:t>
            </a:r>
          </a:p>
        </p:txBody>
      </p:sp>
      <p:sp>
        <p:nvSpPr>
          <p:cNvPr id="70" name="Равнобедренный треугольник 69"/>
          <p:cNvSpPr/>
          <p:nvPr/>
        </p:nvSpPr>
        <p:spPr>
          <a:xfrm rot="18924358">
            <a:off x="4389438" y="1101725"/>
            <a:ext cx="1428750" cy="1285875"/>
          </a:xfrm>
          <a:prstGeom prst="triangle">
            <a:avLst>
              <a:gd name="adj" fmla="val 69372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2" name="Прямая соединительная линия 71"/>
          <p:cNvCxnSpPr>
            <a:stCxn id="70" idx="0"/>
          </p:cNvCxnSpPr>
          <p:nvPr/>
        </p:nvCxnSpPr>
        <p:spPr>
          <a:xfrm rot="16200000" flipH="1">
            <a:off x="4650581" y="1293020"/>
            <a:ext cx="1120775" cy="7223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16200000" flipH="1">
            <a:off x="5179219" y="2464594"/>
            <a:ext cx="142875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rot="16200000" flipH="1">
            <a:off x="5679281" y="1964532"/>
            <a:ext cx="142875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6" name="TextBox 77"/>
          <p:cNvSpPr txBox="1">
            <a:spLocks noChangeArrowheads="1"/>
          </p:cNvSpPr>
          <p:nvPr/>
        </p:nvSpPr>
        <p:spPr bwMode="auto">
          <a:xfrm>
            <a:off x="5357813" y="4643438"/>
            <a:ext cx="571500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12)</a:t>
            </a:r>
          </a:p>
        </p:txBody>
      </p:sp>
      <p:sp>
        <p:nvSpPr>
          <p:cNvPr id="80" name="Равнобедренный треугольник 79"/>
          <p:cNvSpPr/>
          <p:nvPr/>
        </p:nvSpPr>
        <p:spPr>
          <a:xfrm rot="14785602" flipV="1">
            <a:off x="7299325" y="3408363"/>
            <a:ext cx="1016000" cy="2095500"/>
          </a:xfrm>
          <a:prstGeom prst="triangle">
            <a:avLst>
              <a:gd name="adj" fmla="val 5674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3" name="Прямая соединительная линия 82"/>
          <p:cNvCxnSpPr>
            <a:stCxn id="80" idx="2"/>
          </p:cNvCxnSpPr>
          <p:nvPr/>
        </p:nvCxnSpPr>
        <p:spPr>
          <a:xfrm rot="10800000" flipH="1">
            <a:off x="7050088" y="4429125"/>
            <a:ext cx="22225" cy="9128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79" name="TextBox 84"/>
          <p:cNvSpPr txBox="1">
            <a:spLocks noChangeArrowheads="1"/>
          </p:cNvSpPr>
          <p:nvPr/>
        </p:nvSpPr>
        <p:spPr bwMode="auto">
          <a:xfrm>
            <a:off x="8286750" y="4000500"/>
            <a:ext cx="642938" cy="3698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13)</a:t>
            </a:r>
          </a:p>
        </p:txBody>
      </p:sp>
      <p:sp>
        <p:nvSpPr>
          <p:cNvPr id="86" name="Равнобедренный треугольник 85"/>
          <p:cNvSpPr/>
          <p:nvPr/>
        </p:nvSpPr>
        <p:spPr>
          <a:xfrm rot="3945366" flipV="1">
            <a:off x="7014369" y="5131594"/>
            <a:ext cx="1016000" cy="2097088"/>
          </a:xfrm>
          <a:prstGeom prst="triangle">
            <a:avLst>
              <a:gd name="adj" fmla="val 17502"/>
            </a:avLst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88" name="Прямая соединительная линия 87"/>
          <p:cNvCxnSpPr>
            <a:stCxn id="86" idx="4"/>
          </p:cNvCxnSpPr>
          <p:nvPr/>
        </p:nvCxnSpPr>
        <p:spPr>
          <a:xfrm flipH="1" flipV="1">
            <a:off x="7643813" y="5643563"/>
            <a:ext cx="1042987" cy="5699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82" name="TextBox 89"/>
          <p:cNvSpPr txBox="1">
            <a:spLocks noChangeArrowheads="1"/>
          </p:cNvSpPr>
          <p:nvPr/>
        </p:nvSpPr>
        <p:spPr bwMode="auto">
          <a:xfrm>
            <a:off x="7858125" y="6357938"/>
            <a:ext cx="642938" cy="3698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14)</a:t>
            </a:r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rot="5400000">
            <a:off x="2928937" y="714376"/>
            <a:ext cx="1428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>
            <a:off x="3001169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1929606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>
            <a:off x="2001044" y="713582"/>
            <a:ext cx="1412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ямоугольник 47"/>
          <p:cNvSpPr/>
          <p:nvPr/>
        </p:nvSpPr>
        <p:spPr>
          <a:xfrm rot="19367050">
            <a:off x="811213" y="1220788"/>
            <a:ext cx="114300" cy="1143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Дуга 49"/>
          <p:cNvSpPr/>
          <p:nvPr/>
        </p:nvSpPr>
        <p:spPr>
          <a:xfrm rot="12509668">
            <a:off x="1652588" y="3838575"/>
            <a:ext cx="268287" cy="19050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Дуга 51"/>
          <p:cNvSpPr/>
          <p:nvPr/>
        </p:nvSpPr>
        <p:spPr>
          <a:xfrm rot="14242175">
            <a:off x="1589881" y="3712369"/>
            <a:ext cx="268288" cy="190500"/>
          </a:xfrm>
          <a:prstGeom prst="arc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90" name="TextBox 58"/>
          <p:cNvSpPr txBox="1">
            <a:spLocks noChangeArrowheads="1"/>
          </p:cNvSpPr>
          <p:nvPr/>
        </p:nvSpPr>
        <p:spPr bwMode="auto">
          <a:xfrm>
            <a:off x="2286000" y="1198563"/>
            <a:ext cx="428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3)</a:t>
            </a:r>
          </a:p>
        </p:txBody>
      </p:sp>
      <p:sp>
        <p:nvSpPr>
          <p:cNvPr id="60" name="Прямоугольник 59"/>
          <p:cNvSpPr/>
          <p:nvPr/>
        </p:nvSpPr>
        <p:spPr>
          <a:xfrm rot="3472575">
            <a:off x="3262312" y="1249363"/>
            <a:ext cx="136525" cy="14605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1928813" y="2286000"/>
            <a:ext cx="21431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785813" y="2286000"/>
            <a:ext cx="214312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ый треугольник 68"/>
          <p:cNvSpPr/>
          <p:nvPr/>
        </p:nvSpPr>
        <p:spPr>
          <a:xfrm rot="3983491">
            <a:off x="3036094" y="3020219"/>
            <a:ext cx="785812" cy="1371600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 rot="4063388">
            <a:off x="2667794" y="3594894"/>
            <a:ext cx="160337" cy="1619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196" name="TextBox 73"/>
          <p:cNvSpPr txBox="1">
            <a:spLocks noChangeArrowheads="1"/>
          </p:cNvSpPr>
          <p:nvPr/>
        </p:nvSpPr>
        <p:spPr bwMode="auto">
          <a:xfrm>
            <a:off x="214313" y="1857375"/>
            <a:ext cx="428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4)</a:t>
            </a:r>
          </a:p>
        </p:txBody>
      </p:sp>
      <p:cxnSp>
        <p:nvCxnSpPr>
          <p:cNvPr id="78" name="Прямая соединительная линия 77"/>
          <p:cNvCxnSpPr>
            <a:stCxn id="69" idx="4"/>
          </p:cNvCxnSpPr>
          <p:nvPr/>
        </p:nvCxnSpPr>
        <p:spPr>
          <a:xfrm rot="10800000" flipH="1">
            <a:off x="2957513" y="3435350"/>
            <a:ext cx="114300" cy="9064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>
            <a:stCxn id="41" idx="0"/>
          </p:cNvCxnSpPr>
          <p:nvPr/>
        </p:nvCxnSpPr>
        <p:spPr>
          <a:xfrm rot="16200000" flipH="1" flipV="1">
            <a:off x="4471194" y="397669"/>
            <a:ext cx="63182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46" name="Object 48"/>
          <p:cNvGraphicFramePr>
            <a:graphicFrameLocks noChangeAspect="1"/>
          </p:cNvGraphicFramePr>
          <p:nvPr/>
        </p:nvGraphicFramePr>
        <p:xfrm>
          <a:off x="4786313" y="142875"/>
          <a:ext cx="241300" cy="203200"/>
        </p:xfrm>
        <a:graphic>
          <a:graphicData uri="http://schemas.openxmlformats.org/presentationml/2006/ole">
            <p:oleObj spid="_x0000_s6268" name="Формула" r:id="rId3" imgW="241195" imgH="203112" progId="Equation.3">
              <p:embed/>
            </p:oleObj>
          </a:graphicData>
        </a:graphic>
      </p:graphicFrame>
      <p:graphicFrame>
        <p:nvGraphicFramePr>
          <p:cNvPr id="6147" name="Object 49"/>
          <p:cNvGraphicFramePr>
            <a:graphicFrameLocks noChangeAspect="1"/>
          </p:cNvGraphicFramePr>
          <p:nvPr/>
        </p:nvGraphicFramePr>
        <p:xfrm>
          <a:off x="4500563" y="142875"/>
          <a:ext cx="241300" cy="214313"/>
        </p:xfrm>
        <a:graphic>
          <a:graphicData uri="http://schemas.openxmlformats.org/presentationml/2006/ole">
            <p:oleObj spid="_x0000_s6269" name="Формула" r:id="rId4" imgW="241195" imgH="203112" progId="Equation.3">
              <p:embed/>
            </p:oleObj>
          </a:graphicData>
        </a:graphic>
      </p:graphicFrame>
      <p:sp>
        <p:nvSpPr>
          <p:cNvPr id="94" name="Прямоугольник 93"/>
          <p:cNvSpPr/>
          <p:nvPr/>
        </p:nvSpPr>
        <p:spPr>
          <a:xfrm>
            <a:off x="8358188" y="285750"/>
            <a:ext cx="142875" cy="1428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5" name="Дуга 94"/>
          <p:cNvSpPr/>
          <p:nvPr/>
        </p:nvSpPr>
        <p:spPr>
          <a:xfrm>
            <a:off x="7572375" y="3000375"/>
            <a:ext cx="214313" cy="214313"/>
          </a:xfrm>
          <a:prstGeom prst="arc">
            <a:avLst>
              <a:gd name="adj1" fmla="val 16200000"/>
              <a:gd name="adj2" fmla="val 77955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6" name="Дуга 95"/>
          <p:cNvSpPr/>
          <p:nvPr/>
        </p:nvSpPr>
        <p:spPr>
          <a:xfrm rot="19335592">
            <a:off x="7472363" y="2971800"/>
            <a:ext cx="214312" cy="214313"/>
          </a:xfrm>
          <a:prstGeom prst="arc">
            <a:avLst>
              <a:gd name="adj1" fmla="val 1558832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7" name="Дуга 96"/>
          <p:cNvSpPr/>
          <p:nvPr/>
        </p:nvSpPr>
        <p:spPr>
          <a:xfrm>
            <a:off x="7572375" y="2928938"/>
            <a:ext cx="285750" cy="285750"/>
          </a:xfrm>
          <a:prstGeom prst="arc">
            <a:avLst>
              <a:gd name="adj1" fmla="val 16200000"/>
              <a:gd name="adj2" fmla="val 1547697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8" name="Дуга 97"/>
          <p:cNvSpPr/>
          <p:nvPr/>
        </p:nvSpPr>
        <p:spPr>
          <a:xfrm rot="18343904">
            <a:off x="7410451" y="2897187"/>
            <a:ext cx="323850" cy="295275"/>
          </a:xfrm>
          <a:prstGeom prst="arc">
            <a:avLst>
              <a:gd name="adj1" fmla="val 16200000"/>
              <a:gd name="adj2" fmla="val 125783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6072188" y="3357563"/>
            <a:ext cx="142875" cy="1428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6148" name="Object 50"/>
          <p:cNvGraphicFramePr>
            <a:graphicFrameLocks noChangeAspect="1"/>
          </p:cNvGraphicFramePr>
          <p:nvPr/>
        </p:nvGraphicFramePr>
        <p:xfrm>
          <a:off x="8215313" y="5715000"/>
          <a:ext cx="357187" cy="298450"/>
        </p:xfrm>
        <a:graphic>
          <a:graphicData uri="http://schemas.openxmlformats.org/presentationml/2006/ole">
            <p:oleObj spid="_x0000_s6270" name="Формула" r:id="rId5" imgW="139579" imgH="177646" progId="Equation.3">
              <p:embed/>
            </p:oleObj>
          </a:graphicData>
        </a:graphic>
      </p:graphicFrame>
      <p:graphicFrame>
        <p:nvGraphicFramePr>
          <p:cNvPr id="6149" name="Object 5"/>
          <p:cNvGraphicFramePr>
            <a:graphicFrameLocks noChangeAspect="1"/>
          </p:cNvGraphicFramePr>
          <p:nvPr/>
        </p:nvGraphicFramePr>
        <p:xfrm>
          <a:off x="8001000" y="5929313"/>
          <a:ext cx="357188" cy="298450"/>
        </p:xfrm>
        <a:graphic>
          <a:graphicData uri="http://schemas.openxmlformats.org/presentationml/2006/ole">
            <p:oleObj spid="_x0000_s6271" name="Формула" r:id="rId6" imgW="139579" imgH="177646" progId="Equation.3">
              <p:embed/>
            </p:oleObj>
          </a:graphicData>
        </a:graphic>
      </p:graphicFrame>
      <p:sp>
        <p:nvSpPr>
          <p:cNvPr id="106" name="Прямоугольник 105"/>
          <p:cNvSpPr/>
          <p:nvPr/>
        </p:nvSpPr>
        <p:spPr>
          <a:xfrm>
            <a:off x="7072313" y="4429125"/>
            <a:ext cx="142875" cy="14287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7" name="Прямоугольный треугольник 106"/>
          <p:cNvSpPr/>
          <p:nvPr/>
        </p:nvSpPr>
        <p:spPr>
          <a:xfrm flipH="1">
            <a:off x="4071938" y="3857625"/>
            <a:ext cx="1785937" cy="714375"/>
          </a:xfrm>
          <a:prstGeom prst="rtTriangle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09" name="Прямая соединительная линия 108"/>
          <p:cNvCxnSpPr>
            <a:stCxn id="107" idx="2"/>
            <a:endCxn id="107" idx="5"/>
          </p:cNvCxnSpPr>
          <p:nvPr/>
        </p:nvCxnSpPr>
        <p:spPr>
          <a:xfrm rot="5400000" flipH="1">
            <a:off x="5233194" y="3947319"/>
            <a:ext cx="357187" cy="8921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rot="16200000" flipH="1">
            <a:off x="4500563" y="428625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rot="16200000" flipH="1">
            <a:off x="4572000" y="428625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 rot="16200000" flipH="1">
            <a:off x="5214938" y="400050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Прямая соединительная линия 117"/>
          <p:cNvCxnSpPr/>
          <p:nvPr/>
        </p:nvCxnSpPr>
        <p:spPr>
          <a:xfrm rot="16200000" flipH="1">
            <a:off x="5286375" y="4000500"/>
            <a:ext cx="1428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12" name="TextBox 118"/>
          <p:cNvSpPr txBox="1">
            <a:spLocks noChangeArrowheads="1"/>
          </p:cNvSpPr>
          <p:nvPr/>
        </p:nvSpPr>
        <p:spPr bwMode="auto">
          <a:xfrm>
            <a:off x="2571750" y="4429125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 10)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28625" y="5289620"/>
            <a:ext cx="52149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i="1" dirty="0" smtClean="0">
                <a:latin typeface="+mj-lt"/>
              </a:rPr>
              <a:t>№3. Запишите </a:t>
            </a:r>
            <a:r>
              <a:rPr lang="ru-RU" sz="2000" i="1" dirty="0">
                <a:latin typeface="+mj-lt"/>
              </a:rPr>
              <a:t>номера треугольников, </a:t>
            </a:r>
          </a:p>
          <a:p>
            <a:pPr>
              <a:defRPr/>
            </a:pPr>
            <a:r>
              <a:rPr lang="ru-RU" sz="2000" i="1" dirty="0">
                <a:latin typeface="+mj-lt"/>
              </a:rPr>
              <a:t>            в которых </a:t>
            </a:r>
            <a:r>
              <a:rPr lang="ru-RU" sz="2000" i="1" dirty="0" smtClean="0">
                <a:latin typeface="+mj-lt"/>
              </a:rPr>
              <a:t>проведены </a:t>
            </a:r>
            <a:r>
              <a:rPr lang="en-US" sz="2000" i="1" dirty="0" smtClean="0">
                <a:latin typeface="+mj-lt"/>
              </a:rPr>
              <a:t> </a:t>
            </a:r>
            <a:r>
              <a:rPr lang="ru-RU" sz="2000" i="1" dirty="0" smtClean="0">
                <a:latin typeface="+mj-lt"/>
              </a:rPr>
              <a:t>биссектрисы</a:t>
            </a:r>
            <a:r>
              <a:rPr lang="ru-RU" sz="2000" i="1" dirty="0">
                <a:latin typeface="+mj-lt"/>
              </a:rPr>
              <a:t>.</a:t>
            </a:r>
          </a:p>
        </p:txBody>
      </p:sp>
      <p:sp>
        <p:nvSpPr>
          <p:cNvPr id="79" name="Управляющая кнопка: далее 78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>
            <a:off x="4286250" y="1143000"/>
            <a:ext cx="4143375" cy="4857750"/>
          </a:xfrm>
          <a:prstGeom prst="triangle">
            <a:avLst>
              <a:gd name="adj" fmla="val 77425"/>
            </a:avLst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4" name="Прямая соединительная линия 3"/>
          <p:cNvCxnSpPr>
            <a:stCxn id="2" idx="0"/>
          </p:cNvCxnSpPr>
          <p:nvPr/>
        </p:nvCxnSpPr>
        <p:spPr>
          <a:xfrm rot="16200000" flipH="1" flipV="1">
            <a:off x="4497388" y="3003550"/>
            <a:ext cx="4857750" cy="11366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2"/>
          <p:cNvGraphicFramePr>
            <a:graphicFrameLocks noChangeAspect="1"/>
          </p:cNvGraphicFramePr>
          <p:nvPr/>
        </p:nvGraphicFramePr>
        <p:xfrm>
          <a:off x="6215063" y="5857875"/>
          <a:ext cx="642937" cy="790575"/>
        </p:xfrm>
        <a:graphic>
          <a:graphicData uri="http://schemas.openxmlformats.org/presentationml/2006/ole">
            <p:oleObj spid="_x0000_s3153" name="Формула" r:id="rId3" imgW="114201" imgH="406048" progId="Equation.3">
              <p:embed/>
            </p:oleObj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rot="5400000">
            <a:off x="5250656" y="5893594"/>
            <a:ext cx="214313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7250906" y="5893594"/>
            <a:ext cx="214313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2" name="TextBox 9"/>
          <p:cNvSpPr txBox="1">
            <a:spLocks noChangeArrowheads="1"/>
          </p:cNvSpPr>
          <p:nvPr/>
        </p:nvSpPr>
        <p:spPr bwMode="auto">
          <a:xfrm>
            <a:off x="4071938" y="5595938"/>
            <a:ext cx="428625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/>
              <a:t>           </a:t>
            </a:r>
            <a:r>
              <a:rPr lang="ru-RU" sz="2800" b="1"/>
              <a:t>А</a:t>
            </a:r>
            <a:r>
              <a:rPr lang="ru-RU" sz="2400" b="1"/>
              <a:t>                      </a:t>
            </a:r>
          </a:p>
        </p:txBody>
      </p:sp>
      <p:sp>
        <p:nvSpPr>
          <p:cNvPr id="3083" name="TextBox 10"/>
          <p:cNvSpPr txBox="1">
            <a:spLocks noChangeArrowheads="1"/>
          </p:cNvSpPr>
          <p:nvPr/>
        </p:nvSpPr>
        <p:spPr bwMode="auto">
          <a:xfrm>
            <a:off x="7429500" y="642938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В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72188" y="6000750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М</a:t>
            </a:r>
          </a:p>
        </p:txBody>
      </p:sp>
      <p:sp>
        <p:nvSpPr>
          <p:cNvPr id="3085" name="TextBox 12"/>
          <p:cNvSpPr txBox="1">
            <a:spLocks noChangeArrowheads="1"/>
          </p:cNvSpPr>
          <p:nvPr/>
        </p:nvSpPr>
        <p:spPr bwMode="auto">
          <a:xfrm>
            <a:off x="8215313" y="5929313"/>
            <a:ext cx="642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С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625" y="357188"/>
            <a:ext cx="5367338" cy="2009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 i="1" dirty="0">
                <a:latin typeface="+mj-lt"/>
              </a:rPr>
              <a:t>Точка М – середина отрезка АС</a:t>
            </a:r>
          </a:p>
          <a:p>
            <a:pPr>
              <a:lnSpc>
                <a:spcPct val="150000"/>
              </a:lnSpc>
              <a:defRPr/>
            </a:pPr>
            <a:r>
              <a:rPr lang="ru-RU" sz="2400" i="1" dirty="0">
                <a:latin typeface="+mj-lt"/>
              </a:rPr>
              <a:t>Точка В – вершина </a:t>
            </a:r>
            <a:r>
              <a:rPr lang="el-GR" sz="2400" i="1" dirty="0">
                <a:latin typeface="+mj-lt"/>
              </a:rPr>
              <a:t>Δ</a:t>
            </a:r>
            <a:r>
              <a:rPr lang="ru-RU" sz="2400" i="1" dirty="0">
                <a:latin typeface="+mj-lt"/>
              </a:rPr>
              <a:t> АВС</a:t>
            </a:r>
          </a:p>
          <a:p>
            <a:pPr>
              <a:lnSpc>
                <a:spcPct val="150000"/>
              </a:lnSpc>
              <a:defRPr/>
            </a:pPr>
            <a:r>
              <a:rPr lang="ru-RU" sz="2400" i="1" dirty="0">
                <a:latin typeface="+mj-lt"/>
              </a:rPr>
              <a:t>Отрезок ВМ – медиана </a:t>
            </a:r>
            <a:r>
              <a:rPr lang="el-GR" sz="2400" i="1" dirty="0">
                <a:latin typeface="+mj-lt"/>
              </a:rPr>
              <a:t>Δ</a:t>
            </a:r>
            <a:r>
              <a:rPr lang="ru-RU" sz="2400" i="1" dirty="0">
                <a:latin typeface="+mj-lt"/>
              </a:rPr>
              <a:t> АВС</a:t>
            </a:r>
          </a:p>
          <a:p>
            <a:pPr>
              <a:defRPr/>
            </a:pPr>
            <a:endParaRPr lang="ru-RU" dirty="0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300663" y="3321050"/>
          <a:ext cx="114300" cy="215900"/>
        </p:xfrm>
        <a:graphic>
          <a:graphicData uri="http://schemas.openxmlformats.org/presentationml/2006/ole">
            <p:oleObj spid="_x0000_s3154" name="Формула" r:id="rId4" imgW="114120" imgH="215640" progId="Equation.3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85750" y="2643188"/>
            <a:ext cx="3643313" cy="53863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500" b="1" i="1" dirty="0">
                <a:latin typeface="+mj-lt"/>
              </a:rPr>
              <a:t>МЕДИАНА</a:t>
            </a:r>
          </a:p>
          <a:p>
            <a:pPr>
              <a:buFontTx/>
              <a:buChar char="-"/>
              <a:defRPr/>
            </a:pPr>
            <a:r>
              <a:rPr lang="ru-RU" sz="2800" i="1" dirty="0">
                <a:latin typeface="+mj-lt"/>
              </a:rPr>
              <a:t> это отрезок,</a:t>
            </a:r>
          </a:p>
          <a:p>
            <a:pPr>
              <a:defRPr/>
            </a:pPr>
            <a:r>
              <a:rPr lang="ru-RU" sz="2800" i="1" dirty="0">
                <a:latin typeface="+mj-lt"/>
              </a:rPr>
              <a:t>соединяющий</a:t>
            </a:r>
          </a:p>
          <a:p>
            <a:pPr>
              <a:defRPr/>
            </a:pPr>
            <a:r>
              <a:rPr lang="ru-RU" sz="2800" i="1" dirty="0">
                <a:latin typeface="+mj-lt"/>
              </a:rPr>
              <a:t>вершину</a:t>
            </a:r>
          </a:p>
          <a:p>
            <a:pPr>
              <a:defRPr/>
            </a:pPr>
            <a:r>
              <a:rPr lang="ru-RU" sz="2800" i="1" dirty="0">
                <a:latin typeface="+mj-lt"/>
              </a:rPr>
              <a:t>треугольника</a:t>
            </a:r>
          </a:p>
          <a:p>
            <a:pPr>
              <a:defRPr/>
            </a:pPr>
            <a:r>
              <a:rPr lang="ru-RU" sz="2800" i="1" dirty="0">
                <a:latin typeface="+mj-lt"/>
              </a:rPr>
              <a:t>с серединой</a:t>
            </a:r>
          </a:p>
          <a:p>
            <a:pPr>
              <a:defRPr/>
            </a:pPr>
            <a:r>
              <a:rPr lang="ru-RU" sz="2800" i="1" dirty="0">
                <a:latin typeface="+mj-lt"/>
              </a:rPr>
              <a:t>противолежащей стороны</a:t>
            </a:r>
          </a:p>
          <a:p>
            <a:pPr>
              <a:defRPr/>
            </a:pPr>
            <a:endParaRPr lang="ru-RU" sz="3200" i="1" dirty="0">
              <a:latin typeface="+mj-lt"/>
            </a:endParaRPr>
          </a:p>
          <a:p>
            <a:pPr>
              <a:defRPr/>
            </a:pPr>
            <a:endParaRPr lang="ru-RU" sz="3200" i="1" dirty="0">
              <a:latin typeface="+mj-lt"/>
            </a:endParaRPr>
          </a:p>
          <a:p>
            <a:pPr>
              <a:defRPr/>
            </a:pPr>
            <a:endParaRPr lang="ru-RU" sz="3600" i="1" dirty="0">
              <a:latin typeface="+mj-lt"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715000" y="3429000"/>
          <a:ext cx="642938" cy="790575"/>
        </p:xfrm>
        <a:graphic>
          <a:graphicData uri="http://schemas.openxmlformats.org/presentationml/2006/ole">
            <p:oleObj spid="_x0000_s3155" name="Формула" r:id="rId5" imgW="114201" imgH="406048" progId="Equation.3">
              <p:embed/>
            </p:oleObj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786688" y="3429000"/>
          <a:ext cx="714375" cy="790575"/>
        </p:xfrm>
        <a:graphic>
          <a:graphicData uri="http://schemas.openxmlformats.org/presentationml/2006/ole">
            <p:oleObj spid="_x0000_s3156" name="Формула" r:id="rId6" imgW="114201" imgH="406048" progId="Equation.3">
              <p:embed/>
            </p:oleObj>
          </a:graphicData>
        </a:graphic>
      </p:graphicFrame>
      <p:cxnSp>
        <p:nvCxnSpPr>
          <p:cNvPr id="20" name="Прямая соединительная линия 19"/>
          <p:cNvCxnSpPr/>
          <p:nvPr/>
        </p:nvCxnSpPr>
        <p:spPr>
          <a:xfrm>
            <a:off x="5857875" y="3571875"/>
            <a:ext cx="2557463" cy="2414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286250" y="3571875"/>
            <a:ext cx="3643313" cy="2428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Управляющая кнопка: возврат 17">
            <a:hlinkClick r:id="rId7" action="ppaction://hlinksldjump" highlightClick="1"/>
          </p:cNvPr>
          <p:cNvSpPr/>
          <p:nvPr/>
        </p:nvSpPr>
        <p:spPr>
          <a:xfrm>
            <a:off x="8715404" y="6429396"/>
            <a:ext cx="285750" cy="285750"/>
          </a:xfrm>
          <a:prstGeom prst="actionButtonRetur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8715404" y="6072206"/>
            <a:ext cx="285752" cy="285752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96" name="TextBox 20"/>
          <p:cNvSpPr txBox="1">
            <a:spLocks noChangeArrowheads="1"/>
          </p:cNvSpPr>
          <p:nvPr/>
        </p:nvSpPr>
        <p:spPr bwMode="auto">
          <a:xfrm>
            <a:off x="8072438" y="3071813"/>
            <a:ext cx="500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400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001000" y="3214688"/>
            <a:ext cx="5000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Р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500688" y="3000375"/>
            <a:ext cx="357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Е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643688" y="2143125"/>
            <a:ext cx="214312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715125" y="2071688"/>
            <a:ext cx="214313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143500" y="4429125"/>
            <a:ext cx="214313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214938" y="4357688"/>
            <a:ext cx="214312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572375" y="2143125"/>
            <a:ext cx="285750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572375" y="2214563"/>
            <a:ext cx="285750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572375" y="2071688"/>
            <a:ext cx="285750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8001000" y="4572000"/>
            <a:ext cx="285750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8001000" y="4643438"/>
            <a:ext cx="285750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8001000" y="4500563"/>
            <a:ext cx="285750" cy="714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91FE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with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withGroup">
                            <p:stCondLst>
                              <p:cond delay="7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80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1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1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10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84284"/>
            <a:ext cx="4676975" cy="2704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4005064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№ 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AK — медиана треугольника АВС, BC = 12 см. BK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KC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№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медиана треугольника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= 5 см.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______.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98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1880</TotalTime>
  <Words>745</Words>
  <Application>Microsoft Office PowerPoint</Application>
  <PresentationFormat>Экран (4:3)</PresentationFormat>
  <Paragraphs>200</Paragraphs>
  <Slides>22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Эркер</vt:lpstr>
      <vt:lpstr>Формула</vt:lpstr>
      <vt:lpstr>Медианы, биссектрисы и высоты треугольника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 ЗА  ВНИМАНИЕ!</vt:lpstr>
    </vt:vector>
  </TitlesOfParts>
  <Company>НАТО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174</cp:revision>
  <dcterms:created xsi:type="dcterms:W3CDTF">2008-12-03T15:33:59Z</dcterms:created>
  <dcterms:modified xsi:type="dcterms:W3CDTF">2024-06-24T10:05:22Z</dcterms:modified>
</cp:coreProperties>
</file>