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12"/>
  </p:notesMasterIdLst>
  <p:sldIdLst>
    <p:sldId id="271" r:id="rId2"/>
    <p:sldId id="272" r:id="rId3"/>
    <p:sldId id="278" r:id="rId4"/>
    <p:sldId id="273" r:id="rId5"/>
    <p:sldId id="274" r:id="rId6"/>
    <p:sldId id="276" r:id="rId7"/>
    <p:sldId id="275" r:id="rId8"/>
    <p:sldId id="262" r:id="rId9"/>
    <p:sldId id="279" r:id="rId10"/>
    <p:sldId id="27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728" autoAdjust="0"/>
  </p:normalViewPr>
  <p:slideViewPr>
    <p:cSldViewPr>
      <p:cViewPr>
        <p:scale>
          <a:sx n="70" d="100"/>
          <a:sy n="70" d="100"/>
        </p:scale>
        <p:origin x="-894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6D02B7-9030-4683-8AE0-C46C508EF7C0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0CC5F6-C823-4289-97AF-A88D7B6ED58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817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6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76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841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95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371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9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008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34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183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59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1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03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16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7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46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305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1CAEB-A9C2-46AC-AD8A-8BDC397C1F58}" type="datetimeFigureOut">
              <a:rPr lang="ru-RU" smtClean="0"/>
              <a:t>25.09.2018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A96F04-DA37-4882-98AA-D04206E17A8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5219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295600"/>
            <a:ext cx="6336703" cy="15816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 </a:t>
            </a:r>
            <a:r>
              <a:rPr lang="ru-RU" sz="3200" b="1" dirty="0" smtClean="0"/>
              <a:t>«Серебряная </a:t>
            </a:r>
            <a:r>
              <a:rPr lang="ru-RU" sz="3200" b="1" dirty="0" smtClean="0"/>
              <a:t>елочка»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4581128"/>
            <a:ext cx="6408712" cy="93610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200" b="1" dirty="0" smtClean="0"/>
              <a:t>Мастер – класс «</a:t>
            </a:r>
            <a:r>
              <a:rPr lang="en-US" sz="3200" b="1" dirty="0" smtClean="0"/>
              <a:t>FOILART</a:t>
            </a:r>
            <a:r>
              <a:rPr lang="ru-RU" sz="3200" b="1" dirty="0" smtClean="0"/>
              <a:t>»</a:t>
            </a:r>
          </a:p>
          <a:p>
            <a:pPr algn="ctr"/>
            <a:r>
              <a:rPr lang="ru-RU" sz="3200" b="1" dirty="0" smtClean="0"/>
              <a:t>по ажурному плетению из фольги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4667290"/>
            <a:ext cx="2736304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100" dirty="0">
                <a:solidFill>
                  <a:prstClr val="black"/>
                </a:solidFill>
              </a:rPr>
              <a:t>Автор – составитель: </a:t>
            </a:r>
          </a:p>
          <a:p>
            <a:pPr lvl="0" algn="r"/>
            <a:r>
              <a:rPr lang="ru-RU" sz="1100" dirty="0">
                <a:solidFill>
                  <a:prstClr val="black"/>
                </a:solidFill>
              </a:rPr>
              <a:t>Прокушева Ольга Юрьевна, </a:t>
            </a:r>
          </a:p>
          <a:p>
            <a:pPr lvl="0" algn="r"/>
            <a:r>
              <a:rPr lang="ru-RU" sz="1100" dirty="0" smtClean="0">
                <a:solidFill>
                  <a:prstClr val="black"/>
                </a:solidFill>
              </a:rPr>
              <a:t>педагог </a:t>
            </a:r>
            <a:r>
              <a:rPr lang="ru-RU" sz="1100" dirty="0">
                <a:solidFill>
                  <a:prstClr val="black"/>
                </a:solidFill>
              </a:rPr>
              <a:t>дополнительного </a:t>
            </a:r>
            <a:endParaRPr lang="ru-RU" sz="1100" dirty="0" smtClean="0">
              <a:solidFill>
                <a:prstClr val="black"/>
              </a:solidFill>
            </a:endParaRPr>
          </a:p>
          <a:p>
            <a:pPr lvl="0" algn="r"/>
            <a:r>
              <a:rPr lang="ru-RU" sz="1100" dirty="0" smtClean="0">
                <a:solidFill>
                  <a:prstClr val="black"/>
                </a:solidFill>
              </a:rPr>
              <a:t>образования </a:t>
            </a:r>
            <a:endParaRPr lang="ru-RU" sz="1100" dirty="0">
              <a:solidFill>
                <a:prstClr val="black"/>
              </a:solidFill>
            </a:endParaRPr>
          </a:p>
          <a:p>
            <a:pPr lvl="0" algn="r"/>
            <a:r>
              <a:rPr lang="ru-RU" sz="1100" dirty="0" smtClean="0">
                <a:solidFill>
                  <a:prstClr val="black"/>
                </a:solidFill>
              </a:rPr>
              <a:t>высшей</a:t>
            </a:r>
            <a:r>
              <a:rPr lang="ru-RU" sz="1100" dirty="0" smtClean="0">
                <a:solidFill>
                  <a:prstClr val="black"/>
                </a:solidFill>
              </a:rPr>
              <a:t> </a:t>
            </a:r>
            <a:r>
              <a:rPr lang="ru-RU" sz="1100" dirty="0" smtClean="0">
                <a:solidFill>
                  <a:prstClr val="black"/>
                </a:solidFill>
              </a:rPr>
              <a:t>категории</a:t>
            </a:r>
          </a:p>
          <a:p>
            <a:pPr lvl="0" algn="r"/>
            <a:r>
              <a:rPr lang="ru-RU" sz="1100" dirty="0" smtClean="0">
                <a:solidFill>
                  <a:prstClr val="black"/>
                </a:solidFill>
              </a:rPr>
              <a:t>МКОУ »Специальная школа №27 открытого типа»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8" r="8268"/>
          <a:stretch>
            <a:fillRect/>
          </a:stretch>
        </p:blipFill>
        <p:spPr bwMode="auto">
          <a:xfrm>
            <a:off x="899592" y="575826"/>
            <a:ext cx="1656555" cy="36641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48680"/>
            <a:ext cx="3384376" cy="37333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48680"/>
            <a:ext cx="1656184" cy="37469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397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803176"/>
          </a:xfrm>
        </p:spPr>
        <p:txBody>
          <a:bodyPr/>
          <a:lstStyle/>
          <a:p>
            <a:pPr algn="ctr"/>
            <a:r>
              <a:rPr lang="ru-RU" b="1" dirty="0" smtClean="0"/>
              <a:t>Заключительный этап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412776"/>
            <a:ext cx="6338665" cy="4968552"/>
          </a:xfrm>
        </p:spPr>
        <p:txBody>
          <a:bodyPr>
            <a:noAutofit/>
          </a:bodyPr>
          <a:lstStyle/>
          <a:p>
            <a:r>
              <a:rPr lang="ru-RU" sz="1400" dirty="0" smtClean="0"/>
              <a:t>На этапе завершения работы педагог задает детям вопросы: </a:t>
            </a:r>
          </a:p>
          <a:p>
            <a:r>
              <a:rPr lang="ru-RU" sz="1400" dirty="0" smtClean="0"/>
              <a:t>Что нового вы узнали?</a:t>
            </a:r>
          </a:p>
          <a:p>
            <a:r>
              <a:rPr lang="ru-RU" sz="1400" dirty="0" smtClean="0"/>
              <a:t>Чему научились?</a:t>
            </a:r>
          </a:p>
          <a:p>
            <a:r>
              <a:rPr lang="ru-RU" sz="1400" dirty="0" smtClean="0"/>
              <a:t>Понравилась ли вам эта техника  работы?</a:t>
            </a:r>
          </a:p>
          <a:p>
            <a:r>
              <a:rPr lang="ru-RU" sz="1400" dirty="0" smtClean="0"/>
              <a:t>Как можно использовать эту поделку?</a:t>
            </a:r>
          </a:p>
          <a:p>
            <a:r>
              <a:rPr lang="ru-RU" sz="1400" dirty="0" smtClean="0"/>
              <a:t>Ребята, можете </a:t>
            </a:r>
            <a:r>
              <a:rPr lang="ru-RU" sz="1400" dirty="0"/>
              <a:t>подарить </a:t>
            </a:r>
            <a:r>
              <a:rPr lang="ru-RU" sz="1400" dirty="0" smtClean="0"/>
              <a:t>свои поделки родным и близким.</a:t>
            </a:r>
          </a:p>
          <a:p>
            <a:pPr marL="0" indent="0" algn="ctr">
              <a:buNone/>
            </a:pPr>
            <a:r>
              <a:rPr lang="ru-RU" sz="1400" dirty="0" smtClean="0">
                <a:solidFill>
                  <a:schemeClr val="accent2"/>
                </a:solidFill>
              </a:rPr>
              <a:t>Методические рекомендации педагогам для овладения  приемами плетения фольги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Алюминиевая фольга должна быть толщиной 9-11 микрон.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Можно соединить разрывы и удлинить проволочку, туго скрутив их концы друг с другом.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Отрезая полоску фольги, старайтесь, чтобы на ее краях не появились надрывы. При скручивании проволочки они могут привести к появлению тонких слабых мест или разрыву.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Используемая литература: Емельянова О. Золотая библиотека увлечений. Фольга. Ажурное плетение. – Москва: «АСТ- ПРЕСС, 2012.»</a:t>
            </a:r>
          </a:p>
        </p:txBody>
      </p:sp>
      <p:pic>
        <p:nvPicPr>
          <p:cNvPr id="4" name="Рисунок 3" descr="C:\Users\Администратор\Desktop\Фольга на конкурс\IMG_20170109_18551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t="730" r="20172" b="8321"/>
          <a:stretch/>
        </p:blipFill>
        <p:spPr bwMode="auto">
          <a:xfrm>
            <a:off x="6804248" y="548680"/>
            <a:ext cx="1978660" cy="3658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67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6347713" cy="1320800"/>
          </a:xfrm>
        </p:spPr>
        <p:txBody>
          <a:bodyPr/>
          <a:lstStyle/>
          <a:p>
            <a:pPr algn="ctr"/>
            <a:r>
              <a:rPr lang="ru-RU" b="1" dirty="0" smtClean="0"/>
              <a:t>Пояснительная записка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340768"/>
            <a:ext cx="6050633" cy="446449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«</a:t>
            </a:r>
            <a:r>
              <a:rPr lang="en-US" sz="1400" dirty="0">
                <a:solidFill>
                  <a:schemeClr val="tx1"/>
                </a:solidFill>
              </a:rPr>
              <a:t>FOILART</a:t>
            </a:r>
            <a:r>
              <a:rPr lang="ru-RU" sz="1400" dirty="0">
                <a:solidFill>
                  <a:schemeClr val="tx1"/>
                </a:solidFill>
              </a:rPr>
              <a:t>»</a:t>
            </a:r>
            <a:r>
              <a:rPr lang="en-US" sz="1400" dirty="0">
                <a:solidFill>
                  <a:schemeClr val="tx1"/>
                </a:solidFill>
              </a:rPr>
              <a:t> - </a:t>
            </a:r>
            <a:r>
              <a:rPr lang="ru-RU" sz="1400" dirty="0" smtClean="0">
                <a:solidFill>
                  <a:schemeClr val="tx1"/>
                </a:solidFill>
              </a:rPr>
              <a:t>ажурное </a:t>
            </a:r>
            <a:r>
              <a:rPr lang="ru-RU" sz="1400" dirty="0">
                <a:solidFill>
                  <a:schemeClr val="tx1"/>
                </a:solidFill>
              </a:rPr>
              <a:t>плетение из </a:t>
            </a:r>
            <a:r>
              <a:rPr lang="ru-RU" sz="1400" dirty="0" smtClean="0">
                <a:solidFill>
                  <a:schemeClr val="tx1"/>
                </a:solidFill>
              </a:rPr>
              <a:t>фольги, новый, придуманный,        разработанный  и запатентованный О. Емельяновой вид рукоделия. В мире ничего подобного не было, поэтому Россию можно смело назвать родиной этой увлекательной техники. Из алюминиевой фольги можно выполнить много разных поделок: картины, цветы, бабочки и снежинки.  Сегодня  предлагаю сделать </a:t>
            </a:r>
            <a:r>
              <a:rPr lang="ru-RU" sz="1400" dirty="0" smtClean="0">
                <a:solidFill>
                  <a:schemeClr val="tx1"/>
                </a:solidFill>
              </a:rPr>
              <a:t>«Серебряную </a:t>
            </a:r>
            <a:r>
              <a:rPr lang="ru-RU" sz="1400" dirty="0" smtClean="0">
                <a:solidFill>
                  <a:schemeClr val="tx1"/>
                </a:solidFill>
              </a:rPr>
              <a:t>елочку».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Оборудование</a:t>
            </a:r>
            <a:r>
              <a:rPr lang="ru-RU" sz="1400" dirty="0">
                <a:solidFill>
                  <a:schemeClr val="tx1"/>
                </a:solidFill>
              </a:rPr>
              <a:t>: столы, </a:t>
            </a:r>
            <a:r>
              <a:rPr lang="ru-RU" sz="1400" dirty="0" smtClean="0">
                <a:solidFill>
                  <a:schemeClr val="tx1"/>
                </a:solidFill>
              </a:rPr>
              <a:t>стулья, образцы </a:t>
            </a:r>
            <a:r>
              <a:rPr lang="ru-RU" sz="1400" dirty="0">
                <a:solidFill>
                  <a:schemeClr val="tx1"/>
                </a:solidFill>
              </a:rPr>
              <a:t>изделий;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>
                <a:solidFill>
                  <a:schemeClr val="tx1"/>
                </a:solidFill>
              </a:rPr>
              <a:t>Инструменты 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линейка</a:t>
            </a:r>
            <a:r>
              <a:rPr lang="ru-RU" sz="1400" dirty="0">
                <a:solidFill>
                  <a:schemeClr val="tx1"/>
                </a:solidFill>
              </a:rPr>
              <a:t>, карандаш, ножницы, спица, терм пистолет, </a:t>
            </a:r>
            <a:endParaRPr lang="en-US" sz="1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Материалы </a:t>
            </a:r>
            <a:r>
              <a:rPr lang="ru-RU" sz="1400" dirty="0">
                <a:solidFill>
                  <a:schemeClr val="tx1"/>
                </a:solidFill>
              </a:rPr>
              <a:t>из расчета на одно изделие: фольга для моделирования  11 микрон, картон, клей ПВА или стиплер</a:t>
            </a:r>
            <a:r>
              <a:rPr lang="ru-RU" sz="1400" dirty="0" smtClean="0">
                <a:solidFill>
                  <a:schemeClr val="tx1"/>
                </a:solidFill>
              </a:rPr>
              <a:t>, алюминиевый скотч, терм </a:t>
            </a:r>
            <a:r>
              <a:rPr lang="ru-RU" sz="1400" dirty="0">
                <a:solidFill>
                  <a:schemeClr val="tx1"/>
                </a:solidFill>
              </a:rPr>
              <a:t>клей,  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400" dirty="0" smtClean="0">
                <a:solidFill>
                  <a:schemeClr val="tx1"/>
                </a:solidFill>
              </a:rPr>
              <a:t>Условие </a:t>
            </a:r>
            <a:r>
              <a:rPr lang="ru-RU" sz="1400" dirty="0">
                <a:solidFill>
                  <a:schemeClr val="tx1"/>
                </a:solidFill>
              </a:rPr>
              <a:t>проведения мастер-класса: в закрытом помещение, так и на открытой площадке.      </a:t>
            </a:r>
          </a:p>
          <a:p>
            <a:pPr>
              <a:buFont typeface="Wingdings" pitchFamily="2" charset="2"/>
              <a:buChar char="Ø"/>
            </a:pPr>
            <a:endParaRPr lang="ru-RU" sz="1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692696"/>
            <a:ext cx="1872208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57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Мастер – класс </a:t>
            </a:r>
            <a:br>
              <a:rPr lang="ru-RU" b="1" dirty="0"/>
            </a:br>
            <a:r>
              <a:rPr lang="ru-RU" b="1" dirty="0" smtClean="0"/>
              <a:t>«Серебряная </a:t>
            </a:r>
            <a:r>
              <a:rPr lang="ru-RU" b="1" dirty="0"/>
              <a:t>елочка»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2160591"/>
            <a:ext cx="5906617" cy="2780577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Цель: Знакомство детей с творчеством «</a:t>
            </a:r>
            <a:r>
              <a:rPr lang="en-US" dirty="0">
                <a:solidFill>
                  <a:schemeClr val="tx1"/>
                </a:solidFill>
              </a:rPr>
              <a:t>FOILART</a:t>
            </a:r>
            <a:r>
              <a:rPr lang="ru-RU" dirty="0">
                <a:solidFill>
                  <a:schemeClr val="tx1"/>
                </a:solidFill>
              </a:rPr>
              <a:t>»</a:t>
            </a:r>
            <a:r>
              <a:rPr lang="en-US" dirty="0">
                <a:solidFill>
                  <a:schemeClr val="tx1"/>
                </a:solidFill>
              </a:rPr>
              <a:t> - </a:t>
            </a:r>
            <a:r>
              <a:rPr lang="ru-RU" dirty="0">
                <a:solidFill>
                  <a:schemeClr val="tx1"/>
                </a:solidFill>
              </a:rPr>
              <a:t>ажурное плетение из фольги.</a:t>
            </a:r>
          </a:p>
          <a:p>
            <a:r>
              <a:rPr lang="ru-RU" dirty="0">
                <a:solidFill>
                  <a:schemeClr val="tx1"/>
                </a:solidFill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Научить детей основным приемам «</a:t>
            </a:r>
            <a:r>
              <a:rPr lang="en-US" dirty="0">
                <a:solidFill>
                  <a:schemeClr val="tx1"/>
                </a:solidFill>
              </a:rPr>
              <a:t>FOILART</a:t>
            </a:r>
            <a:r>
              <a:rPr lang="ru-RU" dirty="0">
                <a:solidFill>
                  <a:schemeClr val="tx1"/>
                </a:solidFill>
              </a:rPr>
              <a:t>» - ажурное плетение из фольги;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Пробудить </a:t>
            </a:r>
            <a:r>
              <a:rPr lang="ru-RU" sz="1700" dirty="0">
                <a:solidFill>
                  <a:schemeClr val="tx1"/>
                </a:solidFill>
              </a:rPr>
              <a:t>интерес</a:t>
            </a:r>
            <a:r>
              <a:rPr lang="ru-RU" dirty="0">
                <a:solidFill>
                  <a:schemeClr val="tx1"/>
                </a:solidFill>
              </a:rPr>
              <a:t>  к моделированию «</a:t>
            </a:r>
            <a:r>
              <a:rPr lang="en-US" dirty="0">
                <a:solidFill>
                  <a:schemeClr val="tx1"/>
                </a:solidFill>
              </a:rPr>
              <a:t>FOILART</a:t>
            </a:r>
            <a:r>
              <a:rPr lang="ru-RU" dirty="0">
                <a:solidFill>
                  <a:schemeClr val="tx1"/>
                </a:solidFill>
              </a:rPr>
              <a:t>» - ажурное плетение из фольги;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Способствовать  творческому самовыражению в новом  увлекательном мире искусства «</a:t>
            </a:r>
            <a:r>
              <a:rPr lang="en-US" dirty="0">
                <a:solidFill>
                  <a:schemeClr val="tx1"/>
                </a:solidFill>
              </a:rPr>
              <a:t>FOILART</a:t>
            </a:r>
            <a:r>
              <a:rPr lang="ru-RU" dirty="0">
                <a:solidFill>
                  <a:schemeClr val="tx1"/>
                </a:solidFill>
              </a:rPr>
              <a:t>» - ажурное плетение из фольги;</a:t>
            </a:r>
          </a:p>
          <a:p>
            <a:pPr>
              <a:buFont typeface="Wingdings" pitchFamily="2" charset="2"/>
              <a:buChar char="Ø"/>
            </a:pPr>
            <a:r>
              <a:rPr lang="ru-RU" dirty="0">
                <a:solidFill>
                  <a:schemeClr val="tx1"/>
                </a:solidFill>
              </a:rPr>
              <a:t>Возраст участников с 7 – 16 лет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Администратор\Desktop\Фольга на конкурс\IMG_20170109_18551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t="730" r="20172" b="8321"/>
          <a:stretch/>
        </p:blipFill>
        <p:spPr bwMode="auto">
          <a:xfrm>
            <a:off x="6804248" y="764704"/>
            <a:ext cx="1978660" cy="3658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Администратор\AppData\Local\Microsoft\Windows\Temporary Internet Files\Content.Word\IMG_20180121_16043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283" y="4581128"/>
            <a:ext cx="3384376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033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5549" y="476672"/>
            <a:ext cx="6338665" cy="1080120"/>
          </a:xfrm>
        </p:spPr>
        <p:txBody>
          <a:bodyPr>
            <a:noAutofit/>
          </a:bodyPr>
          <a:lstStyle/>
          <a:p>
            <a:r>
              <a:rPr lang="ru-RU" b="1" dirty="0" smtClean="0"/>
              <a:t>Организационный момент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«Серебряная </a:t>
            </a:r>
            <a:r>
              <a:rPr lang="ru-RU" b="1" dirty="0" smtClean="0"/>
              <a:t>елочка»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28801"/>
            <a:ext cx="6120679" cy="4608511"/>
          </a:xfrm>
        </p:spPr>
        <p:txBody>
          <a:bodyPr>
            <a:normAutofit/>
          </a:bodyPr>
          <a:lstStyle/>
          <a:p>
            <a:r>
              <a:rPr lang="ru-RU" sz="1400" dirty="0" smtClean="0"/>
              <a:t> Педагог приглашает  детей за столы  и предлагает посмотреть готовые образцы изделий, заинтересовывая ребят попробовать себя в роли ювелира или пряхи (для изготовления алюминиевой проволоки). </a:t>
            </a:r>
          </a:p>
          <a:p>
            <a:r>
              <a:rPr lang="ru-RU" sz="1400" dirty="0" smtClean="0"/>
              <a:t>Подготовка к работе: техника безопасности при работе с ножницами, спицей и металлической линейкой, терм пистолетом.</a:t>
            </a:r>
          </a:p>
          <a:p>
            <a:pPr marL="0" indent="0">
              <a:buNone/>
            </a:pPr>
            <a:r>
              <a:rPr lang="ru-RU" sz="1400" u="sng" dirty="0" smtClean="0"/>
              <a:t> 1. Изготовления  полосок </a:t>
            </a:r>
          </a:p>
          <a:p>
            <a:pPr marL="0" indent="0">
              <a:buNone/>
            </a:pPr>
            <a:r>
              <a:rPr lang="ru-RU" sz="1400" dirty="0" smtClean="0"/>
              <a:t>Полоску алюминиевой фольги шириной 10 см. и длинной 30 см. с помощью линейки нарезаем полоски шириной 3 см. и длинной 10 см. , а так же можете полоски нарезать с помощью  ножниц. </a:t>
            </a:r>
            <a:r>
              <a:rPr lang="ru-RU" sz="1400" dirty="0"/>
              <a:t>С</a:t>
            </a:r>
            <a:r>
              <a:rPr lang="ru-RU" sz="1400" dirty="0" smtClean="0"/>
              <a:t>мотрите фото № 1, 1а,1б.</a:t>
            </a:r>
          </a:p>
          <a:p>
            <a:pPr marL="228600" indent="-228600">
              <a:buAutoNum type="arabicPeriod"/>
            </a:pPr>
            <a:endParaRPr lang="ru-RU" sz="1400" dirty="0" smtClean="0"/>
          </a:p>
          <a:p>
            <a:pPr marL="228600" indent="-228600">
              <a:buAutoNum type="arabicPeriod"/>
            </a:pPr>
            <a:endParaRPr lang="ru-RU" sz="1400" dirty="0"/>
          </a:p>
          <a:p>
            <a:pPr marL="228600" indent="-228600">
              <a:buAutoNum type="arabicPeriod"/>
            </a:pPr>
            <a:endParaRPr lang="ru-RU" sz="1400" dirty="0" smtClean="0"/>
          </a:p>
          <a:p>
            <a:pPr marL="228600" indent="-228600">
              <a:buAutoNum type="arabicPeriod"/>
            </a:pPr>
            <a:endParaRPr lang="ru-RU" sz="1400" dirty="0"/>
          </a:p>
          <a:p>
            <a:pPr marL="228600" indent="-228600">
              <a:buAutoNum type="arabicPeriod"/>
            </a:pPr>
            <a:r>
              <a:rPr lang="ru-RU" sz="1400" dirty="0" smtClean="0"/>
              <a:t>Фото № 1                         фото № 1а                                   фото№ 1б       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692696"/>
            <a:ext cx="1981200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 descr="C:\Users\Администратор\Desktop\Елочка\IMG_20180120_20325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7"/>
            <a:ext cx="2376264" cy="1098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Елочка\IMG_20180120_20340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617132"/>
            <a:ext cx="2520280" cy="1116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Елочка\IMG_20180120_20362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8"/>
            <a:ext cx="2286744" cy="1152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75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38665" cy="1091208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Изготовление проволочки </a:t>
            </a:r>
            <a:br>
              <a:rPr lang="ru-RU" b="1" dirty="0" smtClean="0"/>
            </a:br>
            <a:r>
              <a:rPr lang="ru-RU" b="1" dirty="0" smtClean="0"/>
              <a:t>1 способ: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6192688" cy="5040559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Из каждой отрезанной полоски фольги длинной 10 см. и шириной 3 см. изготавливаем алюминиевую проволочку 2 способами:</a:t>
            </a:r>
          </a:p>
          <a:p>
            <a:r>
              <a:rPr lang="ru-RU" sz="1400" dirty="0" smtClean="0"/>
              <a:t>1 способ: сложить полоску длинными сторонами вместе блестящая сторона с верху,  </a:t>
            </a:r>
            <a:r>
              <a:rPr lang="ru-RU" sz="1400" dirty="0"/>
              <a:t>с помощью пальцев </a:t>
            </a:r>
            <a:r>
              <a:rPr lang="ru-RU" sz="1400" dirty="0" smtClean="0"/>
              <a:t>хватательными движениями обеих рук сомните полоску поперек  по всей длине.  Продолжайте сминать фольгу поперек кончиками пальцев, пока полоска не превратиться в неровную «колбаску» толщиной 4-5 мм. Теперь  зажмите приготовленную «колбаску» между большим и указательным пальцами и катайте с верху вниз, как будто прядете нить, пока у вас не получится гибкая блестящая однородная по толщине проволочка диаметром 2 мм и длиной 8 см. Смотрите № 2, 2а.</a:t>
            </a:r>
          </a:p>
          <a:p>
            <a:pPr marL="0" indent="0">
              <a:buNone/>
            </a:pPr>
            <a:r>
              <a:rPr lang="ru-RU" sz="1400" dirty="0" smtClean="0"/>
              <a:t> Фото № 2                                                фото № 2а</a:t>
            </a:r>
          </a:p>
          <a:p>
            <a:endParaRPr lang="ru-RU" sz="14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36712"/>
            <a:ext cx="1981200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5" descr="C:\Users\Администратор\AppData\Local\Microsoft\Windows\Temporary Internet Files\Content.Word\IMG_20180120_22171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00" r="8026" b="5974"/>
          <a:stretch/>
        </p:blipFill>
        <p:spPr bwMode="auto">
          <a:xfrm rot="5400000">
            <a:off x="1390965" y="4185084"/>
            <a:ext cx="1224136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Администратор\AppData\Local\Microsoft\Windows\Temporary Internet Files\Content.Word\IMG_20180120_22175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8" r="11728" b="26234"/>
          <a:stretch/>
        </p:blipFill>
        <p:spPr bwMode="auto">
          <a:xfrm rot="5400000">
            <a:off x="4674358" y="4251441"/>
            <a:ext cx="1163435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047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Изготовление проволочки </a:t>
            </a:r>
            <a:br>
              <a:rPr lang="ru-RU" b="1" dirty="0" smtClean="0"/>
            </a:br>
            <a:r>
              <a:rPr lang="ru-RU" b="1" dirty="0" smtClean="0"/>
              <a:t>2 способ: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700808"/>
            <a:ext cx="6122641" cy="4752528"/>
          </a:xfrm>
        </p:spPr>
        <p:txBody>
          <a:bodyPr>
            <a:normAutofit/>
          </a:bodyPr>
          <a:lstStyle/>
          <a:p>
            <a:r>
              <a:rPr lang="ru-RU" sz="1400" dirty="0"/>
              <a:t>2 способ: с помощью спицы полоску </a:t>
            </a:r>
            <a:r>
              <a:rPr lang="ru-RU" sz="1400" dirty="0" smtClean="0"/>
              <a:t>фольги с </a:t>
            </a:r>
            <a:r>
              <a:rPr lang="ru-RU" sz="1400" dirty="0"/>
              <a:t>матовой стороны </a:t>
            </a:r>
            <a:r>
              <a:rPr lang="ru-RU" sz="1400" dirty="0" smtClean="0"/>
              <a:t>под углом 30 градусов закручиваем. смотрите </a:t>
            </a:r>
            <a:r>
              <a:rPr lang="ru-RU" sz="1400" dirty="0"/>
              <a:t>фото № </a:t>
            </a:r>
            <a:r>
              <a:rPr lang="ru-RU" sz="1400" dirty="0" smtClean="0"/>
              <a:t>3</a:t>
            </a:r>
          </a:p>
          <a:p>
            <a:r>
              <a:rPr lang="ru-RU" sz="1400" dirty="0"/>
              <a:t>З</a:t>
            </a:r>
            <a:r>
              <a:rPr lang="ru-RU" sz="1400" dirty="0" smtClean="0"/>
              <a:t>атем снимаем фольгированную трубочку со спицы и с верху делаем скрутку до самого низа. Получилась ровная проволочка </a:t>
            </a:r>
            <a:r>
              <a:rPr lang="ru-RU" sz="1400" dirty="0"/>
              <a:t>длинной </a:t>
            </a:r>
            <a:r>
              <a:rPr lang="ru-RU" sz="1400" dirty="0" smtClean="0"/>
              <a:t>8 </a:t>
            </a:r>
            <a:r>
              <a:rPr lang="ru-RU" sz="1400" dirty="0"/>
              <a:t>см. Смотрите фото 3а. </a:t>
            </a:r>
          </a:p>
          <a:p>
            <a:r>
              <a:rPr lang="ru-RU" sz="1400" dirty="0"/>
              <a:t>Алюминиевые проволочки в готовом виде  </a:t>
            </a:r>
            <a:r>
              <a:rPr lang="ru-RU" sz="1400" dirty="0" smtClean="0"/>
              <a:t>8 см </a:t>
            </a:r>
            <a:r>
              <a:rPr lang="ru-RU" sz="1400" dirty="0"/>
              <a:t>Х 2 </a:t>
            </a:r>
            <a:r>
              <a:rPr lang="ru-RU" sz="1400" dirty="0" smtClean="0"/>
              <a:t>мм</a:t>
            </a:r>
            <a:r>
              <a:rPr lang="ru-RU" sz="1400" dirty="0"/>
              <a:t>. </a:t>
            </a:r>
            <a:r>
              <a:rPr lang="ru-RU" sz="1400" dirty="0" smtClean="0"/>
              <a:t>Сделайте </a:t>
            </a:r>
            <a:r>
              <a:rPr lang="ru-RU" sz="1400" dirty="0"/>
              <a:t>проволочек столько, сколько потребуется для елочки смотрите фото № </a:t>
            </a:r>
            <a:r>
              <a:rPr lang="ru-RU" sz="1400" dirty="0" smtClean="0"/>
              <a:t>3б.</a:t>
            </a:r>
          </a:p>
          <a:p>
            <a:endParaRPr lang="ru-RU" sz="1400" dirty="0"/>
          </a:p>
          <a:p>
            <a:r>
              <a:rPr lang="ru-RU" sz="1400" dirty="0" smtClean="0"/>
              <a:t>Фото № 3                       фото № 3а                             фото № 3б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400" dirty="0"/>
          </a:p>
        </p:txBody>
      </p:sp>
      <p:pic>
        <p:nvPicPr>
          <p:cNvPr id="4" name="Рисунок 3" descr="C:\Users\Администратор\Desktop\Фольга на конкурс\IMG_20170109_18551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t="730" r="20172" b="8321"/>
          <a:stretch/>
        </p:blipFill>
        <p:spPr bwMode="auto">
          <a:xfrm>
            <a:off x="6732240" y="830004"/>
            <a:ext cx="1978660" cy="3658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Администратор\Desktop\Елочка\IMG_20180120_2333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699739"/>
            <a:ext cx="2448273" cy="1537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Администратор\Desktop\Елочка\IMG_20180120_22543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699739"/>
            <a:ext cx="2520280" cy="15375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Администратор\Desktop\Елочка\IMG_20180120_2320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56427"/>
            <a:ext cx="2376264" cy="15808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6368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568863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4000" b="1" dirty="0" smtClean="0"/>
              <a:t>Изготовление основы </a:t>
            </a:r>
            <a:br>
              <a:rPr lang="ru-RU" sz="4000" b="1" dirty="0" smtClean="0"/>
            </a:br>
            <a:r>
              <a:rPr lang="ru-RU" sz="4000" b="1" dirty="0" smtClean="0"/>
              <a:t>для елочки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5976664" cy="511256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Ребята, основа елочки имеет форму конуса, изготовленного из картона прямоугольной формы 10 х 15 см. Конус закрепляем с помощью стиплера или клея ПВА. Смотрите фото № 4</a:t>
            </a:r>
          </a:p>
          <a:p>
            <a:r>
              <a:rPr lang="ru-RU" sz="1400" dirty="0" smtClean="0"/>
              <a:t>Конус тонируем с помощью серебренного скотча. Смотрите фото № 4а</a:t>
            </a:r>
          </a:p>
          <a:p>
            <a:r>
              <a:rPr lang="ru-RU" sz="1400" dirty="0" smtClean="0"/>
              <a:t>Основа для елочки готова. Смотрите фото № 4б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Фото №4                                     фото №4а</a:t>
            </a:r>
          </a:p>
          <a:p>
            <a:pPr marL="0" indent="0">
              <a:buNone/>
            </a:pPr>
            <a:r>
              <a:rPr lang="ru-RU" sz="1400" dirty="0" smtClean="0"/>
              <a:t>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                    фото № 4б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18418"/>
            <a:ext cx="1981200" cy="3657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 descr="C:\Users\Администратор\Desktop\Елочка\IMG_20180121_0037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49080"/>
            <a:ext cx="2835275" cy="1390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Администратор\Desktop\Елочка\IMG_20180121_00182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13075"/>
            <a:ext cx="2546350" cy="1462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C:\Users\Администратор\Desktop\Елочка\IMG_20180121_0023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634165"/>
            <a:ext cx="2943736" cy="1213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90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5760"/>
            <a:ext cx="6408712" cy="78296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Сборка елочки</a:t>
            </a:r>
            <a:endParaRPr lang="ru-RU" b="1" dirty="0"/>
          </a:p>
        </p:txBody>
      </p:sp>
      <p:pic>
        <p:nvPicPr>
          <p:cNvPr id="6" name="Рисунок 5" descr="C:\Users\Администратор\Desktop\Фольга на конкурс\IMG_20170109_18551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t="730" r="20172" b="8321"/>
          <a:stretch/>
        </p:blipFill>
        <p:spPr bwMode="auto">
          <a:xfrm>
            <a:off x="6732239" y="476672"/>
            <a:ext cx="1978660" cy="3658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1124745"/>
            <a:ext cx="5906617" cy="4464496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Ребята берем готовый конус и  </a:t>
            </a:r>
            <a:r>
              <a:rPr lang="ru-RU" sz="1400" dirty="0"/>
              <a:t>две полученные проволочки складываем пополам  образуя дугу </a:t>
            </a:r>
            <a:r>
              <a:rPr lang="ru-RU" sz="1400" dirty="0" smtClean="0"/>
              <a:t>– (</a:t>
            </a:r>
            <a:r>
              <a:rPr lang="ru-RU" sz="1400" dirty="0"/>
              <a:t>веточки елки</a:t>
            </a:r>
            <a:r>
              <a:rPr lang="ru-RU" sz="1400" dirty="0" smtClean="0"/>
              <a:t>). Смотрите фото № 5</a:t>
            </a:r>
            <a:endParaRPr lang="ru-RU" sz="1400" dirty="0"/>
          </a:p>
          <a:p>
            <a:r>
              <a:rPr lang="ru-RU" sz="1400" dirty="0"/>
              <a:t>Затем веточки – елки (проволочки)  мы приклеиваем к сторонам конуса с помощью терм - клея. </a:t>
            </a:r>
            <a:r>
              <a:rPr lang="ru-RU" sz="1400" dirty="0" smtClean="0"/>
              <a:t>1ряд веточку – дугу опускаем  ниже основания конуса на 1см. </a:t>
            </a:r>
            <a:r>
              <a:rPr lang="ru-RU" sz="1400" dirty="0"/>
              <a:t>и</a:t>
            </a:r>
            <a:r>
              <a:rPr lang="ru-RU" sz="1400" dirty="0" smtClean="0"/>
              <a:t> приклеиваем кончики веточек  к конусу. Смотрите </a:t>
            </a:r>
            <a:r>
              <a:rPr lang="ru-RU" sz="1400" dirty="0"/>
              <a:t>фото № </a:t>
            </a:r>
            <a:r>
              <a:rPr lang="ru-RU" sz="1400" dirty="0" smtClean="0"/>
              <a:t>5а, </a:t>
            </a:r>
          </a:p>
          <a:p>
            <a:r>
              <a:rPr lang="ru-RU" sz="1400" dirty="0" smtClean="0"/>
              <a:t>2-й и последующие ряды приклеивать  надо выше  </a:t>
            </a:r>
            <a:r>
              <a:rPr lang="ru-RU" sz="1400" dirty="0"/>
              <a:t>р</a:t>
            </a:r>
            <a:r>
              <a:rPr lang="ru-RU" sz="1400" dirty="0" smtClean="0"/>
              <a:t>азмещая веточки-проволочки  по середине между двумя нижними веточками – проволочками. </a:t>
            </a:r>
          </a:p>
          <a:p>
            <a:r>
              <a:rPr lang="ru-RU" sz="1400" dirty="0" smtClean="0"/>
              <a:t>Фото №5                          фото №5а                        фот №5б</a:t>
            </a:r>
            <a:endParaRPr lang="ru-RU" sz="1400" dirty="0"/>
          </a:p>
        </p:txBody>
      </p:sp>
      <p:pic>
        <p:nvPicPr>
          <p:cNvPr id="7" name="Рисунок 6" descr="C:\Users\Администратор\Desktop\Елочка\IMG_20180121_1049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251089"/>
            <a:ext cx="2376264" cy="1654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Администратор\Desktop\Елочка\IMG_20180121_10513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5"/>
          <a:stretch/>
        </p:blipFill>
        <p:spPr bwMode="auto">
          <a:xfrm>
            <a:off x="2699792" y="4251088"/>
            <a:ext cx="2490363" cy="1650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Администратор\Desktop\Елочка\IMG_20180121_11060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3"/>
          <a:stretch/>
        </p:blipFill>
        <p:spPr bwMode="auto">
          <a:xfrm>
            <a:off x="5326032" y="4255529"/>
            <a:ext cx="2812415" cy="1650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149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332656"/>
            <a:ext cx="6338665" cy="108012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Сборка </a:t>
            </a:r>
            <a:br>
              <a:rPr lang="ru-RU" b="1" dirty="0" smtClean="0"/>
            </a:br>
            <a:r>
              <a:rPr lang="ru-RU" b="1" dirty="0" smtClean="0"/>
              <a:t>«Серебряной </a:t>
            </a:r>
            <a:r>
              <a:rPr lang="ru-RU" b="1" dirty="0" smtClean="0"/>
              <a:t>елочки»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3" y="1484783"/>
            <a:ext cx="6192688" cy="4608513"/>
          </a:xfrm>
        </p:spPr>
        <p:txBody>
          <a:bodyPr>
            <a:normAutofit/>
          </a:bodyPr>
          <a:lstStyle/>
          <a:p>
            <a:r>
              <a:rPr lang="ru-RU" sz="1400" dirty="0"/>
              <a:t>Постепенно ровными рядами заполняем всю основу елочки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Веточки – проволочки нужно поднять к верху, расправить  их и предать  форму елочки. </a:t>
            </a:r>
          </a:p>
          <a:p>
            <a:r>
              <a:rPr lang="ru-RU" sz="1400" dirty="0" smtClean="0"/>
              <a:t>«Серебренная елочка»  готова.</a:t>
            </a:r>
            <a:endParaRPr lang="ru-RU" sz="1400" dirty="0"/>
          </a:p>
        </p:txBody>
      </p:sp>
      <p:pic>
        <p:nvPicPr>
          <p:cNvPr id="4" name="Рисунок 3" descr="C:\Users\Администратор\Desktop\Фольга на конкурс\IMG_20170109_18551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4" t="730" r="20172" b="8321"/>
          <a:stretch/>
        </p:blipFill>
        <p:spPr bwMode="auto">
          <a:xfrm>
            <a:off x="6732240" y="404664"/>
            <a:ext cx="1978660" cy="36588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Администратор\Desktop\Елочка\IMG_20180121_1435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1650365" cy="3927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Администратор\Desktop\Елочка\IMG_20180121_14380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719422"/>
            <a:ext cx="1631950" cy="39300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Администратор\Desktop\Елочка\IMG_20180121_14563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77169"/>
            <a:ext cx="1800200" cy="3959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51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1824</TotalTime>
  <Words>861</Words>
  <Application>Microsoft Office PowerPoint</Application>
  <PresentationFormat>Экран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 «Серебряная елочка»</vt:lpstr>
      <vt:lpstr>Пояснительная записка</vt:lpstr>
      <vt:lpstr>Мастер – класс  «Серебряная елочка»</vt:lpstr>
      <vt:lpstr>Организационный момент  «Серебряная елочка» </vt:lpstr>
      <vt:lpstr>Изготовление проволочки  1 способ:</vt:lpstr>
      <vt:lpstr>Изготовление проволочки  2 способ:</vt:lpstr>
      <vt:lpstr> Изготовление основы  для елочки</vt:lpstr>
      <vt:lpstr>Сборка елочки</vt:lpstr>
      <vt:lpstr>Сборка  «Серебряной елочки»</vt:lpstr>
      <vt:lpstr>Заключительный этап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Мастер–класс по ажурному плетению из фольги « Зимний букет»</dc:title>
  <dc:creator>Антонио</dc:creator>
  <cp:lastModifiedBy>Администратор</cp:lastModifiedBy>
  <cp:revision>156</cp:revision>
  <dcterms:created xsi:type="dcterms:W3CDTF">2015-11-24T18:26:30Z</dcterms:created>
  <dcterms:modified xsi:type="dcterms:W3CDTF">2018-09-25T07:57:51Z</dcterms:modified>
</cp:coreProperties>
</file>