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63" r:id="rId5"/>
    <p:sldId id="271" r:id="rId6"/>
    <p:sldId id="259" r:id="rId7"/>
    <p:sldId id="260" r:id="rId8"/>
    <p:sldId id="261" r:id="rId9"/>
    <p:sldId id="264" r:id="rId10"/>
    <p:sldId id="262" r:id="rId11"/>
    <p:sldId id="265" r:id="rId12"/>
    <p:sldId id="266" r:id="rId13"/>
    <p:sldId id="267" r:id="rId14"/>
    <p:sldId id="269" r:id="rId15"/>
    <p:sldId id="270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E5BD59"/>
    <a:srgbClr val="F3B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472" autoAdjust="0"/>
    <p:restoredTop sz="96914" autoAdjust="0"/>
  </p:normalViewPr>
  <p:slideViewPr>
    <p:cSldViewPr>
      <p:cViewPr varScale="1">
        <p:scale>
          <a:sx n="97" d="100"/>
          <a:sy n="97" d="100"/>
        </p:scale>
        <p:origin x="-114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1248E-D420-4D8F-8AFB-E8C384C3DF3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420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17B78-6261-44A0-9322-59D46AF46C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721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70156F-AF03-4625-81E1-DA21BE2887B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543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9C602-6046-4F55-B387-5187D76EAF0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361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1FAD3-DCCF-4631-BB43-3417B7C0AF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051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80085A-E720-499F-B6C3-6C282F17254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0404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10A7B-39BE-40D6-B29F-C87F349EFAF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5402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69AE8-A2F1-4FA0-931D-52286C06AA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19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F2E8A-FB4B-4021-8043-855D8EBC598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018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990A7-FBC2-4EB9-BBE3-EDC57701F7F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3759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EA840-50B5-4E5D-B9D8-704C8AD684B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9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AD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C9E41E7-EF9E-4F1D-8B54-6E4193F8D63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08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 математики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i="1" dirty="0" smtClean="0">
                <a:solidFill>
                  <a:srgbClr val="FF0000"/>
                </a:solidFill>
              </a:rPr>
              <a:t>Математика- наука точная.</a:t>
            </a:r>
          </a:p>
          <a:p>
            <a:pPr marL="0" indent="0" algn="ctr">
              <a:buNone/>
            </a:pPr>
            <a:r>
              <a:rPr lang="ru-RU" sz="1400" b="1" i="1" dirty="0" smtClean="0"/>
              <a:t>                                                                                                                      Лобачевский Н.И</a:t>
            </a:r>
            <a:r>
              <a:rPr lang="ru-RU" sz="1600" dirty="0" smtClean="0"/>
              <a:t>.</a:t>
            </a:r>
            <a:endParaRPr lang="ru-RU" sz="1600" dirty="0"/>
          </a:p>
          <a:p>
            <a:pPr marL="0" indent="0" algn="ctr">
              <a:buNone/>
            </a:pPr>
            <a:r>
              <a:rPr lang="ru-RU" dirty="0" smtClean="0"/>
              <a:t>1 класс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        </a:t>
            </a:r>
            <a:r>
              <a:rPr lang="ru-RU" dirty="0" smtClean="0"/>
              <a:t>                                  </a:t>
            </a:r>
          </a:p>
          <a:p>
            <a:pPr marL="0" indent="0" algn="r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</a:t>
            </a:r>
            <a:r>
              <a:rPr lang="ru-RU" sz="1800" dirty="0" smtClean="0"/>
              <a:t>Учитель</a:t>
            </a:r>
            <a:r>
              <a:rPr lang="ru-RU" sz="1800" dirty="0"/>
              <a:t>: Татарова Т. Н</a:t>
            </a:r>
            <a:r>
              <a:rPr lang="ru-RU" sz="1800" dirty="0" smtClean="0"/>
              <a:t>.</a:t>
            </a:r>
          </a:p>
          <a:p>
            <a:pPr marL="0" indent="0" algn="r">
              <a:buNone/>
            </a:pPr>
            <a:r>
              <a:rPr lang="ru-RU" sz="1800" dirty="0" smtClean="0"/>
              <a:t>                МОАУ </a:t>
            </a:r>
            <a:r>
              <a:rPr lang="ru-RU" sz="1800" dirty="0"/>
              <a:t>«СОШ № 6 им. А. С. Пушкина</a:t>
            </a:r>
            <a:r>
              <a:rPr lang="ru-RU" sz="1800" dirty="0" smtClean="0"/>
              <a:t>»</a:t>
            </a:r>
          </a:p>
          <a:p>
            <a:pPr marL="0" indent="0" algn="r">
              <a:buNone/>
            </a:pPr>
            <a:r>
              <a:rPr lang="ru-RU" sz="1800" dirty="0" smtClean="0"/>
              <a:t> </a:t>
            </a:r>
            <a:r>
              <a:rPr lang="ru-RU" sz="1800" dirty="0" err="1" smtClean="0"/>
              <a:t>г.Бузулук</a:t>
            </a:r>
            <a:r>
              <a:rPr lang="ru-RU" sz="1800" dirty="0" smtClean="0"/>
              <a:t> Оренбургская область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16" y="2276872"/>
            <a:ext cx="3320293" cy="2699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36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Измерь отрезки и запиши их длину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Проверь! </a:t>
            </a:r>
          </a:p>
          <a:p>
            <a:pPr marL="514350" indent="-514350" algn="ctr">
              <a:buAutoNum type="arabicPeriod"/>
            </a:pPr>
            <a:r>
              <a:rPr lang="ru-RU" dirty="0" smtClean="0"/>
              <a:t>9</a:t>
            </a:r>
            <a:r>
              <a:rPr lang="ru-RU" dirty="0" smtClean="0"/>
              <a:t> см</a:t>
            </a:r>
          </a:p>
          <a:p>
            <a:pPr marL="514350" indent="-514350" algn="ctr">
              <a:buAutoNum type="arabicPeriod"/>
            </a:pPr>
            <a:r>
              <a:rPr lang="ru-RU" dirty="0" smtClean="0"/>
              <a:t>13см</a:t>
            </a:r>
          </a:p>
          <a:p>
            <a:pPr marL="514350" indent="-514350" algn="ctr">
              <a:buAutoNum type="arabicPeriod"/>
            </a:pPr>
            <a:r>
              <a:rPr lang="ru-RU" dirty="0" smtClean="0"/>
              <a:t>16см</a:t>
            </a:r>
          </a:p>
          <a:p>
            <a:pPr marL="514350" indent="-514350" algn="ctr">
              <a:buAutoNum type="arabicPeriod"/>
            </a:pPr>
            <a:r>
              <a:rPr lang="ru-RU" dirty="0" smtClean="0"/>
              <a:t>5 см</a:t>
            </a:r>
          </a:p>
          <a:p>
            <a:pPr marL="514350" indent="-514350" algn="ctr">
              <a:buAutoNum type="arabicPeriod"/>
            </a:pPr>
            <a:r>
              <a:rPr lang="ru-RU" dirty="0"/>
              <a:t> </a:t>
            </a:r>
            <a:r>
              <a:rPr lang="ru-RU" smtClean="0"/>
              <a:t>19 см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 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Исправь!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20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BD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>П</a:t>
            </a:r>
            <a:r>
              <a:rPr lang="ru-RU" dirty="0" smtClean="0"/>
              <a:t>олучились верные равенства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Проверь!</a:t>
            </a: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18 см= 1 </a:t>
            </a:r>
            <a:r>
              <a:rPr lang="ru-RU" dirty="0" err="1" smtClean="0"/>
              <a:t>дм</a:t>
            </a:r>
            <a:r>
              <a:rPr lang="ru-RU" dirty="0" smtClean="0"/>
              <a:t> 8 см           1 </a:t>
            </a:r>
            <a:r>
              <a:rPr lang="ru-RU" dirty="0" err="1" smtClean="0"/>
              <a:t>дм</a:t>
            </a:r>
            <a:r>
              <a:rPr lang="ru-RU" dirty="0" smtClean="0"/>
              <a:t> 4 см= 14 см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32 см= 3 </a:t>
            </a:r>
            <a:r>
              <a:rPr lang="ru-RU" dirty="0" err="1" smtClean="0"/>
              <a:t>дм</a:t>
            </a:r>
            <a:r>
              <a:rPr lang="ru-RU" dirty="0" smtClean="0"/>
              <a:t> 2 см           5 </a:t>
            </a:r>
            <a:r>
              <a:rPr lang="ru-RU" dirty="0" err="1" smtClean="0"/>
              <a:t>дм</a:t>
            </a:r>
            <a:r>
              <a:rPr lang="ru-RU" dirty="0" smtClean="0"/>
              <a:t> 7 см= 57 см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Исправь!                 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602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Проверь!</a:t>
            </a:r>
          </a:p>
          <a:p>
            <a:pPr marL="0" indent="0" algn="ctr">
              <a:buNone/>
            </a:pPr>
            <a:r>
              <a:rPr lang="ru-RU" sz="2800" dirty="0" smtClean="0"/>
              <a:t>1 </a:t>
            </a:r>
            <a:r>
              <a:rPr lang="ru-RU" sz="2800" dirty="0" err="1" smtClean="0"/>
              <a:t>дм</a:t>
            </a:r>
            <a:r>
              <a:rPr lang="ru-RU" sz="2800" dirty="0" smtClean="0"/>
              <a:t> </a:t>
            </a:r>
            <a:r>
              <a:rPr lang="ru-RU" sz="2800" dirty="0"/>
              <a:t>5 см </a:t>
            </a:r>
            <a:r>
              <a:rPr lang="ru-RU" sz="2800" dirty="0" smtClean="0"/>
              <a:t>&gt; 14 см</a:t>
            </a:r>
          </a:p>
          <a:p>
            <a:pPr marL="0" indent="0" algn="ctr">
              <a:buNone/>
            </a:pPr>
            <a:r>
              <a:rPr lang="ru-RU" sz="2800" dirty="0" smtClean="0"/>
              <a:t>          15см </a:t>
            </a:r>
            <a:r>
              <a:rPr lang="ru-RU" sz="2800" dirty="0" smtClean="0">
                <a:latin typeface="Arial"/>
                <a:cs typeface="Arial"/>
              </a:rPr>
              <a:t>&gt; 14см</a:t>
            </a: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/>
              <a:t>3 </a:t>
            </a:r>
            <a:r>
              <a:rPr lang="ru-RU" sz="2800" dirty="0" err="1" smtClean="0"/>
              <a:t>дм</a:t>
            </a:r>
            <a:r>
              <a:rPr lang="ru-RU" sz="2800" dirty="0" smtClean="0"/>
              <a:t> = 30 см</a:t>
            </a:r>
          </a:p>
          <a:p>
            <a:pPr marL="0" indent="0" algn="ctr">
              <a:buNone/>
            </a:pPr>
            <a:r>
              <a:rPr lang="ru-RU" sz="2800" dirty="0" smtClean="0"/>
              <a:t>30 см=30см</a:t>
            </a:r>
          </a:p>
          <a:p>
            <a:pPr marL="0" indent="0" algn="ctr">
              <a:buNone/>
            </a:pPr>
            <a:r>
              <a:rPr lang="ru-RU" sz="2800" dirty="0" smtClean="0"/>
              <a:t>2 </a:t>
            </a:r>
            <a:r>
              <a:rPr lang="ru-RU" sz="2800" dirty="0" err="1" smtClean="0"/>
              <a:t>дм</a:t>
            </a:r>
            <a:r>
              <a:rPr lang="ru-RU" sz="2800" dirty="0"/>
              <a:t> 6 см </a:t>
            </a:r>
            <a:r>
              <a:rPr lang="ru-RU" sz="2800" dirty="0" smtClean="0"/>
              <a:t>&lt; 6 </a:t>
            </a:r>
            <a:r>
              <a:rPr lang="ru-RU" sz="2800" dirty="0" err="1" smtClean="0"/>
              <a:t>дм</a:t>
            </a:r>
            <a:r>
              <a:rPr lang="ru-RU" sz="2800" dirty="0" smtClean="0"/>
              <a:t> 2 см</a:t>
            </a:r>
          </a:p>
          <a:p>
            <a:pPr marL="0" indent="0" algn="ctr">
              <a:buNone/>
            </a:pPr>
            <a:r>
              <a:rPr lang="ru-RU" sz="2800" dirty="0" smtClean="0"/>
              <a:t>26 см </a:t>
            </a:r>
            <a:r>
              <a:rPr lang="ru-RU" sz="2800" dirty="0" smtClean="0">
                <a:latin typeface="Arial"/>
                <a:cs typeface="Arial"/>
              </a:rPr>
              <a:t>&lt; </a:t>
            </a:r>
            <a:r>
              <a:rPr lang="ru-RU" sz="2400" dirty="0" smtClean="0">
                <a:latin typeface="Arial"/>
                <a:cs typeface="Arial"/>
              </a:rPr>
              <a:t>62 см</a:t>
            </a:r>
            <a:endParaRPr lang="ru-RU" sz="2400" dirty="0" smtClean="0"/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Исправь!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41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Чему будем учиться?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</a:t>
            </a:r>
            <a:r>
              <a:rPr lang="ru-RU" dirty="0" smtClean="0"/>
              <a:t>змерять отрезки,</a:t>
            </a:r>
          </a:p>
          <a:p>
            <a:r>
              <a:rPr lang="ru-RU" dirty="0"/>
              <a:t>с</a:t>
            </a:r>
            <a:r>
              <a:rPr lang="ru-RU" dirty="0" smtClean="0"/>
              <a:t>равнивать отрезки,</a:t>
            </a:r>
          </a:p>
          <a:p>
            <a:r>
              <a:rPr lang="ru-RU" dirty="0"/>
              <a:t>ч</a:t>
            </a:r>
            <a:r>
              <a:rPr lang="ru-RU" dirty="0" smtClean="0"/>
              <a:t>ертить отрезки</a:t>
            </a:r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               с помощью </a:t>
            </a:r>
            <a:r>
              <a:rPr lang="ru-RU" dirty="0" smtClean="0">
                <a:solidFill>
                  <a:srgbClr val="FF0000"/>
                </a:solidFill>
              </a:rPr>
              <a:t>дециметра </a:t>
            </a:r>
            <a:r>
              <a:rPr lang="ru-RU" dirty="0" smtClean="0"/>
              <a:t>и</a:t>
            </a:r>
            <a:r>
              <a:rPr lang="ru-RU" dirty="0" smtClean="0">
                <a:solidFill>
                  <a:srgbClr val="FF0000"/>
                </a:solidFill>
              </a:rPr>
              <a:t> метра.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Владимир\Desktop\34b3e716856296067fd2d6227f3f14d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22345"/>
            <a:ext cx="2370832" cy="215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Владимир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37112"/>
            <a:ext cx="2304256" cy="150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Владимир\Desktop\729ffa20_5db6_0131_0796_22000ae82f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24161"/>
            <a:ext cx="3057128" cy="173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17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Научились!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</a:t>
            </a:r>
            <a:r>
              <a:rPr lang="ru-RU" dirty="0" smtClean="0"/>
              <a:t>змерять отрезки,</a:t>
            </a:r>
          </a:p>
          <a:p>
            <a:r>
              <a:rPr lang="ru-RU" dirty="0"/>
              <a:t>с</a:t>
            </a:r>
            <a:r>
              <a:rPr lang="ru-RU" dirty="0" smtClean="0"/>
              <a:t>равнивать отрезки,</a:t>
            </a:r>
          </a:p>
          <a:p>
            <a:r>
              <a:rPr lang="ru-RU" dirty="0"/>
              <a:t>ч</a:t>
            </a:r>
            <a:r>
              <a:rPr lang="ru-RU" dirty="0" smtClean="0"/>
              <a:t>ертить отрезки</a:t>
            </a:r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               с помощью </a:t>
            </a:r>
            <a:r>
              <a:rPr lang="ru-RU" dirty="0" smtClean="0">
                <a:solidFill>
                  <a:srgbClr val="FF0000"/>
                </a:solidFill>
              </a:rPr>
              <a:t>дециметра </a:t>
            </a:r>
            <a:r>
              <a:rPr lang="ru-RU" dirty="0" smtClean="0"/>
              <a:t>и</a:t>
            </a:r>
            <a:r>
              <a:rPr lang="ru-RU" dirty="0" smtClean="0">
                <a:solidFill>
                  <a:srgbClr val="FF0000"/>
                </a:solidFill>
              </a:rPr>
              <a:t> метра.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Владимир\Desktop\34b3e716856296067fd2d6227f3f14d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22345"/>
            <a:ext cx="2370832" cy="215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Владимир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37112"/>
            <a:ext cx="2304256" cy="150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Владимир\Desktop\729ffa20_5db6_0131_0796_22000ae82f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24161"/>
            <a:ext cx="3057128" cy="173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39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Лестница успех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626" y="-127579"/>
            <a:ext cx="9336021" cy="700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03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755650" y="188913"/>
            <a:ext cx="4876800" cy="6121400"/>
          </a:xfrm>
          <a:prstGeom prst="upArrow">
            <a:avLst>
              <a:gd name="adj1" fmla="val 88611"/>
              <a:gd name="adj2" fmla="val 32368"/>
            </a:avLst>
          </a:prstGeom>
          <a:solidFill>
            <a:srgbClr val="00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5400" smtClean="0">
              <a:solidFill>
                <a:srgbClr val="000000"/>
              </a:solidFill>
            </a:endParaRPr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1042988" y="1700213"/>
            <a:ext cx="4392612" cy="0"/>
          </a:xfrm>
          <a:prstGeom prst="line">
            <a:avLst/>
          </a:prstGeom>
          <a:noFill/>
          <a:ln w="57150">
            <a:solidFill>
              <a:srgbClr val="FF9D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800" b="1" smtClean="0">
              <a:solidFill>
                <a:srgbClr val="000000"/>
              </a:solidFill>
            </a:endParaRPr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>
            <a:off x="3132138" y="1700213"/>
            <a:ext cx="0" cy="4608512"/>
          </a:xfrm>
          <a:prstGeom prst="line">
            <a:avLst/>
          </a:prstGeom>
          <a:noFill/>
          <a:ln w="57150">
            <a:solidFill>
              <a:srgbClr val="FF9D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800" b="1" smtClean="0">
              <a:solidFill>
                <a:srgbClr val="000000"/>
              </a:solidFill>
            </a:endParaRPr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>
            <a:off x="1042988" y="2492375"/>
            <a:ext cx="4321175" cy="0"/>
          </a:xfrm>
          <a:prstGeom prst="line">
            <a:avLst/>
          </a:prstGeom>
          <a:noFill/>
          <a:ln w="57150">
            <a:solidFill>
              <a:srgbClr val="FF9D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800" b="1" smtClean="0">
              <a:solidFill>
                <a:srgbClr val="000000"/>
              </a:solidFill>
            </a:endParaRPr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>
            <a:off x="1042988" y="3357563"/>
            <a:ext cx="4249737" cy="0"/>
          </a:xfrm>
          <a:prstGeom prst="line">
            <a:avLst/>
          </a:prstGeom>
          <a:noFill/>
          <a:ln w="57150">
            <a:solidFill>
              <a:srgbClr val="FF9D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800" b="1" smtClean="0">
              <a:solidFill>
                <a:srgbClr val="000000"/>
              </a:solidFill>
            </a:endParaRPr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>
            <a:off x="1042988" y="4221163"/>
            <a:ext cx="4249737" cy="0"/>
          </a:xfrm>
          <a:prstGeom prst="line">
            <a:avLst/>
          </a:prstGeom>
          <a:noFill/>
          <a:ln w="57150">
            <a:solidFill>
              <a:srgbClr val="FF9D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800" b="1" smtClean="0">
              <a:solidFill>
                <a:srgbClr val="000000"/>
              </a:solidFill>
            </a:endParaRPr>
          </a:p>
        </p:txBody>
      </p:sp>
      <p:sp>
        <p:nvSpPr>
          <p:cNvPr id="45066" name="Line 10"/>
          <p:cNvSpPr>
            <a:spLocks noChangeShapeType="1"/>
          </p:cNvSpPr>
          <p:nvPr/>
        </p:nvSpPr>
        <p:spPr bwMode="auto">
          <a:xfrm>
            <a:off x="1042988" y="5300663"/>
            <a:ext cx="4249737" cy="0"/>
          </a:xfrm>
          <a:prstGeom prst="line">
            <a:avLst/>
          </a:prstGeom>
          <a:noFill/>
          <a:ln w="57150">
            <a:solidFill>
              <a:srgbClr val="FF9D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800" b="1" smtClean="0">
              <a:solidFill>
                <a:srgbClr val="000000"/>
              </a:solidFill>
            </a:endParaRPr>
          </a:p>
        </p:txBody>
      </p:sp>
      <p:sp>
        <p:nvSpPr>
          <p:cNvPr id="45077" name="Rectangle 21"/>
          <p:cNvSpPr>
            <a:spLocks noChangeArrowheads="1"/>
          </p:cNvSpPr>
          <p:nvPr/>
        </p:nvSpPr>
        <p:spPr bwMode="auto">
          <a:xfrm>
            <a:off x="4859338" y="260350"/>
            <a:ext cx="3886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Игра «Засели домик»</a:t>
            </a:r>
          </a:p>
        </p:txBody>
      </p:sp>
      <p:sp>
        <p:nvSpPr>
          <p:cNvPr id="45078" name="Rectangle 22"/>
          <p:cNvSpPr>
            <a:spLocks noChangeArrowheads="1"/>
          </p:cNvSpPr>
          <p:nvPr/>
        </p:nvSpPr>
        <p:spPr bwMode="auto">
          <a:xfrm>
            <a:off x="6084888" y="3213100"/>
            <a:ext cx="2266950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4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Дом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4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№ 10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4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45079" name="WordArt 23"/>
          <p:cNvSpPr>
            <a:spLocks noChangeArrowheads="1" noChangeShapeType="1" noTextEdit="1"/>
          </p:cNvSpPr>
          <p:nvPr/>
        </p:nvSpPr>
        <p:spPr bwMode="auto">
          <a:xfrm>
            <a:off x="2700338" y="476250"/>
            <a:ext cx="936625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10</a:t>
            </a:r>
          </a:p>
        </p:txBody>
      </p:sp>
      <p:sp>
        <p:nvSpPr>
          <p:cNvPr id="45080" name="WordArt 24"/>
          <p:cNvSpPr>
            <a:spLocks noChangeArrowheads="1" noChangeShapeType="1" noTextEdit="1"/>
          </p:cNvSpPr>
          <p:nvPr/>
        </p:nvSpPr>
        <p:spPr bwMode="auto">
          <a:xfrm>
            <a:off x="1835150" y="1773238"/>
            <a:ext cx="458788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9525">
                  <a:solidFill>
                    <a:srgbClr val="FFFFAD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45081" name="WordArt 25"/>
          <p:cNvSpPr>
            <a:spLocks noChangeArrowheads="1" noChangeShapeType="1" noTextEdit="1"/>
          </p:cNvSpPr>
          <p:nvPr/>
        </p:nvSpPr>
        <p:spPr bwMode="auto">
          <a:xfrm>
            <a:off x="4067175" y="1773238"/>
            <a:ext cx="581025" cy="665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9</a:t>
            </a:r>
          </a:p>
        </p:txBody>
      </p:sp>
      <p:sp>
        <p:nvSpPr>
          <p:cNvPr id="45082" name="WordArt 26"/>
          <p:cNvSpPr>
            <a:spLocks noChangeArrowheads="1" noChangeShapeType="1" noTextEdit="1"/>
          </p:cNvSpPr>
          <p:nvPr/>
        </p:nvSpPr>
        <p:spPr bwMode="auto">
          <a:xfrm>
            <a:off x="1908175" y="2565400"/>
            <a:ext cx="542925" cy="663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8</a:t>
            </a:r>
          </a:p>
        </p:txBody>
      </p:sp>
      <p:sp>
        <p:nvSpPr>
          <p:cNvPr id="45083" name="WordArt 27"/>
          <p:cNvSpPr>
            <a:spLocks noChangeArrowheads="1" noChangeShapeType="1" noTextEdit="1"/>
          </p:cNvSpPr>
          <p:nvPr/>
        </p:nvSpPr>
        <p:spPr bwMode="auto">
          <a:xfrm>
            <a:off x="4067175" y="2565400"/>
            <a:ext cx="584200" cy="660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9525">
                  <a:solidFill>
                    <a:srgbClr val="FFFFAD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45084" name="WordArt 28"/>
          <p:cNvSpPr>
            <a:spLocks noChangeArrowheads="1" noChangeShapeType="1" noTextEdit="1"/>
          </p:cNvSpPr>
          <p:nvPr/>
        </p:nvSpPr>
        <p:spPr bwMode="auto">
          <a:xfrm>
            <a:off x="1908175" y="3429000"/>
            <a:ext cx="547688" cy="7207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9525">
                  <a:solidFill>
                    <a:srgbClr val="FFFFAD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45085" name="WordArt 29"/>
          <p:cNvSpPr>
            <a:spLocks noChangeArrowheads="1" noChangeShapeType="1" noTextEdit="1"/>
          </p:cNvSpPr>
          <p:nvPr/>
        </p:nvSpPr>
        <p:spPr bwMode="auto">
          <a:xfrm>
            <a:off x="4067175" y="3429000"/>
            <a:ext cx="5048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6</a:t>
            </a:r>
          </a:p>
        </p:txBody>
      </p:sp>
      <p:pic>
        <p:nvPicPr>
          <p:cNvPr id="45086" name="Picture 30" descr="cccf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836613"/>
            <a:ext cx="2438400" cy="216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89" name="Text Box 33"/>
          <p:cNvSpPr txBox="1">
            <a:spLocks noChangeArrowheads="1"/>
          </p:cNvSpPr>
          <p:nvPr/>
        </p:nvSpPr>
        <p:spPr bwMode="auto">
          <a:xfrm>
            <a:off x="1692275" y="4149725"/>
            <a:ext cx="11652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8000" b="1" smtClean="0">
                <a:solidFill>
                  <a:srgbClr val="CC0099"/>
                </a:solidFill>
              </a:rPr>
              <a:t>5</a:t>
            </a:r>
          </a:p>
        </p:txBody>
      </p:sp>
      <p:sp>
        <p:nvSpPr>
          <p:cNvPr id="45094" name="Text Box 38"/>
          <p:cNvSpPr txBox="1">
            <a:spLocks noChangeArrowheads="1"/>
          </p:cNvSpPr>
          <p:nvPr/>
        </p:nvSpPr>
        <p:spPr bwMode="auto">
          <a:xfrm>
            <a:off x="2079625" y="5054600"/>
            <a:ext cx="1841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8000" b="1" smtClean="0">
              <a:solidFill>
                <a:srgbClr val="FF0000"/>
              </a:solidFill>
            </a:endParaRPr>
          </a:p>
        </p:txBody>
      </p:sp>
      <p:sp>
        <p:nvSpPr>
          <p:cNvPr id="45095" name="Text Box 39"/>
          <p:cNvSpPr txBox="1">
            <a:spLocks noChangeArrowheads="1"/>
          </p:cNvSpPr>
          <p:nvPr/>
        </p:nvSpPr>
        <p:spPr bwMode="auto">
          <a:xfrm>
            <a:off x="3924300" y="5084763"/>
            <a:ext cx="6921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8000" b="1" smtClean="0">
                <a:solidFill>
                  <a:srgbClr val="CC0099"/>
                </a:solidFill>
              </a:rPr>
              <a:t>3</a:t>
            </a:r>
          </a:p>
        </p:txBody>
      </p:sp>
      <p:sp>
        <p:nvSpPr>
          <p:cNvPr id="45096" name="WordArt 40"/>
          <p:cNvSpPr>
            <a:spLocks noChangeArrowheads="1" noChangeShapeType="1" noTextEdit="1"/>
          </p:cNvSpPr>
          <p:nvPr/>
        </p:nvSpPr>
        <p:spPr bwMode="auto">
          <a:xfrm>
            <a:off x="4067175" y="4365625"/>
            <a:ext cx="504825" cy="7921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45097" name="WordArt 41"/>
          <p:cNvSpPr>
            <a:spLocks noChangeArrowheads="1" noChangeShapeType="1" noTextEdit="1"/>
          </p:cNvSpPr>
          <p:nvPr/>
        </p:nvSpPr>
        <p:spPr bwMode="auto">
          <a:xfrm>
            <a:off x="1979613" y="5373688"/>
            <a:ext cx="473075" cy="666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28795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0" grpId="0" animBg="1"/>
      <p:bldP spid="45083" grpId="0" animBg="1"/>
      <p:bldP spid="45084" grpId="0" animBg="1"/>
      <p:bldP spid="45096" grpId="0" animBg="1"/>
      <p:bldP spid="4509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Умеем измерять отрезки: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/>
              <a:t>н</a:t>
            </a:r>
            <a:r>
              <a:rPr lang="ru-RU" dirty="0" smtClean="0"/>
              <a:t>а глаз»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наложением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измерением с помощью мерки-сантиметр</a:t>
            </a:r>
          </a:p>
        </p:txBody>
      </p:sp>
    </p:spTree>
    <p:extLst>
      <p:ext uri="{BB962C8B-B14F-4D97-AF65-F5344CB8AC3E}">
        <p14:creationId xmlns:p14="http://schemas.microsoft.com/office/powerpoint/2010/main" val="236150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3800" dirty="0" smtClean="0">
                <a:solidFill>
                  <a:srgbClr val="FF0000"/>
                </a:solidFill>
              </a:rPr>
              <a:t/>
            </a:r>
            <a:br>
              <a:rPr lang="ru-RU" sz="13800" dirty="0" smtClean="0">
                <a:solidFill>
                  <a:srgbClr val="FF0000"/>
                </a:solidFill>
              </a:rPr>
            </a:br>
            <a:r>
              <a:rPr lang="ru-RU" sz="13800" dirty="0">
                <a:solidFill>
                  <a:srgbClr val="FF0000"/>
                </a:solidFill>
              </a:rPr>
              <a:t/>
            </a:r>
            <a:br>
              <a:rPr lang="ru-RU" sz="13800" dirty="0">
                <a:solidFill>
                  <a:srgbClr val="FF0000"/>
                </a:solidFill>
              </a:rPr>
            </a:br>
            <a:r>
              <a:rPr lang="ru-RU" sz="13800" dirty="0" smtClean="0">
                <a:solidFill>
                  <a:srgbClr val="FF0000"/>
                </a:solidFill>
              </a:rPr>
              <a:t>Деци</a:t>
            </a:r>
            <a:r>
              <a:rPr lang="ru-RU" sz="13800" dirty="0" smtClean="0">
                <a:solidFill>
                  <a:srgbClr val="00B0F0"/>
                </a:solidFill>
              </a:rPr>
              <a:t>метр</a:t>
            </a:r>
            <a:endParaRPr lang="ru-RU" sz="13800" dirty="0">
              <a:solidFill>
                <a:srgbClr val="00B0F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1371600" y="1557338"/>
            <a:ext cx="7772400" cy="284956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570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87208" cy="1162050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chemeClr val="tx1"/>
                </a:solidFill>
              </a:rPr>
              <a:t>Дециметр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2652477"/>
            <a:ext cx="5111750" cy="1094258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4000" dirty="0" smtClean="0"/>
          </a:p>
          <a:p>
            <a:endParaRPr lang="ru-RU" sz="4000" dirty="0"/>
          </a:p>
          <a:p>
            <a:r>
              <a:rPr lang="ru-RU" sz="4000" dirty="0" smtClean="0"/>
              <a:t>1 </a:t>
            </a:r>
            <a:r>
              <a:rPr lang="ru-RU" sz="4000" dirty="0" err="1" smtClean="0"/>
              <a:t>дм</a:t>
            </a:r>
            <a:r>
              <a:rPr lang="ru-RU" sz="4000" dirty="0" smtClean="0"/>
              <a:t> = 10 см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1005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332656"/>
            <a:ext cx="7787208" cy="1162050"/>
          </a:xfrm>
        </p:spPr>
        <p:txBody>
          <a:bodyPr/>
          <a:lstStyle/>
          <a:p>
            <a:pPr algn="ctr"/>
            <a:r>
              <a:rPr lang="ru-RU" sz="6000" dirty="0" smtClean="0"/>
              <a:t>Метр</a:t>
            </a:r>
            <a:endParaRPr lang="ru-RU" sz="6000" dirty="0"/>
          </a:p>
        </p:txBody>
      </p:sp>
      <p:pic>
        <p:nvPicPr>
          <p:cNvPr id="3074" name="Picture 2" descr="C:\Users\Владимир\Desktop\1368752878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5696" y="1340768"/>
            <a:ext cx="5111750" cy="194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699792" y="2780928"/>
            <a:ext cx="3528392" cy="3960440"/>
          </a:xfrm>
        </p:spPr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</a:rPr>
              <a:t>1 м = 10 </a:t>
            </a:r>
            <a:r>
              <a:rPr lang="ru-RU" sz="2400" dirty="0" err="1" smtClean="0">
                <a:solidFill>
                  <a:srgbClr val="FF0000"/>
                </a:solidFill>
              </a:rPr>
              <a:t>дм</a:t>
            </a:r>
            <a:r>
              <a:rPr lang="ru-RU" sz="2400" dirty="0" smtClean="0">
                <a:solidFill>
                  <a:srgbClr val="FF0000"/>
                </a:solidFill>
              </a:rPr>
              <a:t> = 100 см</a:t>
            </a:r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dirty="0" smtClean="0"/>
              <a:t>1 </a:t>
            </a:r>
            <a:r>
              <a:rPr lang="ru-RU" dirty="0" err="1" smtClean="0"/>
              <a:t>дм</a:t>
            </a:r>
            <a:r>
              <a:rPr lang="ru-RU" dirty="0" smtClean="0"/>
              <a:t> = 10 см</a:t>
            </a:r>
          </a:p>
          <a:p>
            <a:pPr algn="ctr"/>
            <a:r>
              <a:rPr lang="ru-RU" dirty="0" smtClean="0"/>
              <a:t>2 </a:t>
            </a:r>
            <a:r>
              <a:rPr lang="ru-RU" dirty="0" err="1" smtClean="0"/>
              <a:t>дм</a:t>
            </a:r>
            <a:r>
              <a:rPr lang="ru-RU" dirty="0" smtClean="0"/>
              <a:t> = 20 см</a:t>
            </a:r>
          </a:p>
          <a:p>
            <a:pPr algn="ctr"/>
            <a:r>
              <a:rPr lang="ru-RU" dirty="0" smtClean="0"/>
              <a:t>3 </a:t>
            </a:r>
            <a:r>
              <a:rPr lang="ru-RU" dirty="0" err="1" smtClean="0"/>
              <a:t>дм</a:t>
            </a:r>
            <a:r>
              <a:rPr lang="ru-RU" dirty="0" smtClean="0"/>
              <a:t> = 30 см</a:t>
            </a:r>
          </a:p>
          <a:p>
            <a:pPr algn="ctr"/>
            <a:r>
              <a:rPr lang="ru-RU" dirty="0" smtClean="0"/>
              <a:t>4 </a:t>
            </a:r>
            <a:r>
              <a:rPr lang="ru-RU" dirty="0" err="1" smtClean="0"/>
              <a:t>дм</a:t>
            </a:r>
            <a:r>
              <a:rPr lang="ru-RU" dirty="0" smtClean="0"/>
              <a:t> = 40 см</a:t>
            </a:r>
          </a:p>
          <a:p>
            <a:pPr algn="ctr"/>
            <a:r>
              <a:rPr lang="ru-RU" dirty="0" smtClean="0"/>
              <a:t>5 </a:t>
            </a:r>
            <a:r>
              <a:rPr lang="ru-RU" dirty="0" err="1" smtClean="0"/>
              <a:t>дм</a:t>
            </a:r>
            <a:r>
              <a:rPr lang="ru-RU" dirty="0" smtClean="0"/>
              <a:t> = 50 см</a:t>
            </a:r>
          </a:p>
          <a:p>
            <a:pPr algn="ctr"/>
            <a:r>
              <a:rPr lang="ru-RU" dirty="0" smtClean="0"/>
              <a:t>6 </a:t>
            </a:r>
            <a:r>
              <a:rPr lang="ru-RU" dirty="0" err="1" smtClean="0"/>
              <a:t>дм</a:t>
            </a:r>
            <a:r>
              <a:rPr lang="ru-RU" dirty="0" smtClean="0"/>
              <a:t> = 60 см</a:t>
            </a:r>
          </a:p>
          <a:p>
            <a:pPr algn="ctr"/>
            <a:r>
              <a:rPr lang="ru-RU" dirty="0" smtClean="0"/>
              <a:t>7 </a:t>
            </a:r>
            <a:r>
              <a:rPr lang="ru-RU" dirty="0" err="1" smtClean="0"/>
              <a:t>дм</a:t>
            </a:r>
            <a:r>
              <a:rPr lang="ru-RU" dirty="0" smtClean="0"/>
              <a:t> = 70 см</a:t>
            </a:r>
          </a:p>
          <a:p>
            <a:pPr algn="ctr"/>
            <a:r>
              <a:rPr lang="ru-RU" dirty="0" smtClean="0"/>
              <a:t>8 </a:t>
            </a:r>
            <a:r>
              <a:rPr lang="ru-RU" dirty="0" err="1" smtClean="0"/>
              <a:t>дм</a:t>
            </a:r>
            <a:r>
              <a:rPr lang="ru-RU" dirty="0" smtClean="0"/>
              <a:t> = 80 см</a:t>
            </a:r>
          </a:p>
          <a:p>
            <a:pPr algn="ctr"/>
            <a:r>
              <a:rPr lang="ru-RU" dirty="0" smtClean="0"/>
              <a:t>9 </a:t>
            </a:r>
            <a:r>
              <a:rPr lang="ru-RU" dirty="0" err="1" smtClean="0"/>
              <a:t>дм</a:t>
            </a:r>
            <a:r>
              <a:rPr lang="ru-RU" dirty="0" smtClean="0"/>
              <a:t> = 90 см</a:t>
            </a:r>
          </a:p>
          <a:p>
            <a:pPr algn="ctr"/>
            <a:r>
              <a:rPr lang="ru-RU" dirty="0" smtClean="0"/>
              <a:t>10 </a:t>
            </a:r>
            <a:r>
              <a:rPr lang="ru-RU" dirty="0" err="1" smtClean="0"/>
              <a:t>дм</a:t>
            </a:r>
            <a:r>
              <a:rPr lang="ru-RU" dirty="0" smtClean="0"/>
              <a:t> = 100 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88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Чему будем учиться?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</a:t>
            </a:r>
            <a:r>
              <a:rPr lang="ru-RU" dirty="0" smtClean="0"/>
              <a:t>змерять отрезки,</a:t>
            </a:r>
          </a:p>
          <a:p>
            <a:r>
              <a:rPr lang="ru-RU" dirty="0"/>
              <a:t>с</a:t>
            </a:r>
            <a:r>
              <a:rPr lang="ru-RU" dirty="0" smtClean="0"/>
              <a:t>равнивать отрезки,</a:t>
            </a:r>
          </a:p>
          <a:p>
            <a:r>
              <a:rPr lang="ru-RU" dirty="0"/>
              <a:t>ч</a:t>
            </a:r>
            <a:r>
              <a:rPr lang="ru-RU" dirty="0" smtClean="0"/>
              <a:t>ертить отрезки</a:t>
            </a:r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               с помощью </a:t>
            </a:r>
            <a:r>
              <a:rPr lang="ru-RU" dirty="0" smtClean="0">
                <a:solidFill>
                  <a:srgbClr val="FF0000"/>
                </a:solidFill>
              </a:rPr>
              <a:t>дециметра </a:t>
            </a:r>
            <a:r>
              <a:rPr lang="ru-RU" dirty="0" smtClean="0"/>
              <a:t>и</a:t>
            </a:r>
            <a:r>
              <a:rPr lang="ru-RU" dirty="0" smtClean="0">
                <a:solidFill>
                  <a:srgbClr val="FF0000"/>
                </a:solidFill>
              </a:rPr>
              <a:t> метра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 descr="C:\Users\Владимир\Desktop\34b3e716856296067fd2d6227f3f14d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22345"/>
            <a:ext cx="2370832" cy="215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Владимир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37112"/>
            <a:ext cx="2304256" cy="1509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Владимир\Desktop\729ffa20_5db6_0131_0796_22000ae82f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24161"/>
            <a:ext cx="3057128" cy="173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99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Чем мерили в старину на Руси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308102" cy="6858000"/>
          </a:xfrm>
        </p:spPr>
      </p:pic>
    </p:spTree>
    <p:extLst>
      <p:ext uri="{BB962C8B-B14F-4D97-AF65-F5344CB8AC3E}">
        <p14:creationId xmlns:p14="http://schemas.microsoft.com/office/powerpoint/2010/main" val="386303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Профессии</a:t>
            </a:r>
            <a:endParaRPr lang="ru-RU" sz="5400" dirty="0"/>
          </a:p>
        </p:txBody>
      </p:sp>
      <p:pic>
        <p:nvPicPr>
          <p:cNvPr id="5122" name="Picture 2" descr="C:\Users\Владимир\Desktop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07655"/>
            <a:ext cx="2620316" cy="217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923066"/>
            <a:ext cx="2605608" cy="195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149" y="3933165"/>
            <a:ext cx="2585004" cy="207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068" y="1326106"/>
            <a:ext cx="2609043" cy="210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Владимир\Desktop\Безымянный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248" y="3933165"/>
            <a:ext cx="1386681" cy="205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148" y="1326107"/>
            <a:ext cx="2644241" cy="210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829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">
      <a:dk1>
        <a:srgbClr val="000000"/>
      </a:dk1>
      <a:lt1>
        <a:srgbClr val="FFCE9D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E3CC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4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4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291</Words>
  <Application>Microsoft Office PowerPoint</Application>
  <PresentationFormat>Экран (4:3)</PresentationFormat>
  <Paragraphs>92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Оформление по умолчанию</vt:lpstr>
      <vt:lpstr>Урок математики</vt:lpstr>
      <vt:lpstr>Презентация PowerPoint</vt:lpstr>
      <vt:lpstr>Умеем измерять отрезки:</vt:lpstr>
      <vt:lpstr>  Дециметр</vt:lpstr>
      <vt:lpstr>Дециметр</vt:lpstr>
      <vt:lpstr>Метр</vt:lpstr>
      <vt:lpstr>Чему будем учиться?</vt:lpstr>
      <vt:lpstr>Презентация PowerPoint</vt:lpstr>
      <vt:lpstr>Профессии</vt:lpstr>
      <vt:lpstr>Измерь отрезки и запиши их длину</vt:lpstr>
      <vt:lpstr> Получились верные равенства</vt:lpstr>
      <vt:lpstr>Сравни</vt:lpstr>
      <vt:lpstr>Чему будем учиться?</vt:lpstr>
      <vt:lpstr>Научились!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</dc:title>
  <dc:creator>Владимир</dc:creator>
  <cp:lastModifiedBy>Владимир</cp:lastModifiedBy>
  <cp:revision>17</cp:revision>
  <dcterms:created xsi:type="dcterms:W3CDTF">2015-04-04T16:01:30Z</dcterms:created>
  <dcterms:modified xsi:type="dcterms:W3CDTF">2025-03-08T12:48:13Z</dcterms:modified>
</cp:coreProperties>
</file>