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2" autoAdjust="0"/>
  </p:normalViewPr>
  <p:slideViewPr>
    <p:cSldViewPr>
      <p:cViewPr>
        <p:scale>
          <a:sx n="87" d="100"/>
          <a:sy n="87" d="100"/>
        </p:scale>
        <p:origin x="-1330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100%</a:t>
            </a:r>
            <a:endParaRPr lang="ru-RU" dirty="0"/>
          </a:p>
        </c:rich>
      </c:tx>
      <c:layout>
        <c:manualLayout>
          <c:xMode val="edge"/>
          <c:yMode val="edge"/>
          <c:x val="0.37611499951394967"/>
          <c:y val="0.33103444491367795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c:spPr>
          <c:explosion val="7"/>
          <c:dPt>
            <c:idx val="0"/>
            <c:bubble3D val="0"/>
            <c:explosion val="0"/>
          </c:dPt>
          <c:cat>
            <c:strRef>
              <c:f>Лист1!$A$2</c:f>
              <c:strCache>
                <c:ptCount val="1"/>
                <c:pt idx="0">
                  <c:v>Да видели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884951881014869"/>
          <c:y val="0.10008430197530026"/>
          <c:w val="0.18072069116360456"/>
          <c:h val="7.960420371216786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498299319727892"/>
          <c:y val="3.6000102593039061E-2"/>
          <c:w val="0.59585877658149877"/>
          <c:h val="0.8546320244171432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Помогаю птицам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Помогаю</c:v>
                </c:pt>
                <c:pt idx="1">
                  <c:v>Есть кормушка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14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Есть кормушка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Помогаю</c:v>
                </c:pt>
                <c:pt idx="1">
                  <c:v>Есть кормушка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</c:v>
                </c:pt>
                <c:pt idx="1">
                  <c:v>10</c:v>
                </c:pt>
              </c:numCache>
            </c:numRef>
          </c:val>
          <c:smooth val="0"/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92917504"/>
        <c:axId val="492919040"/>
      </c:lineChart>
      <c:catAx>
        <c:axId val="492917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492919040"/>
        <c:crosses val="autoZero"/>
        <c:auto val="1"/>
        <c:lblAlgn val="ctr"/>
        <c:lblOffset val="100"/>
        <c:noMultiLvlLbl val="0"/>
      </c:catAx>
      <c:valAx>
        <c:axId val="492919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29175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0.xml"/><Relationship Id="rId1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A7A1B7-395B-4CAD-B573-429E7F788D0A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E6943AD4-B143-496D-8D46-8F0C2C635D54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rId1" action="ppaction://hlinksldjump"/>
            </a:rPr>
            <a:t>Подготовительный</a:t>
          </a:r>
          <a:endParaRPr lang="ru-RU" sz="1800" dirty="0">
            <a:solidFill>
              <a:schemeClr val="accent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C8433AA-591D-4263-968B-8BD83A089A67}" type="parTrans" cxnId="{87A79B5A-66FF-432E-B8D3-19C824E0AAB8}">
      <dgm:prSet/>
      <dgm:spPr/>
      <dgm:t>
        <a:bodyPr/>
        <a:lstStyle/>
        <a:p>
          <a:endParaRPr lang="ru-RU"/>
        </a:p>
      </dgm:t>
    </dgm:pt>
    <dgm:pt modelId="{4F0470A9-BF69-4ADE-A8DC-1834520DD584}" type="sibTrans" cxnId="{87A79B5A-66FF-432E-B8D3-19C824E0AAB8}">
      <dgm:prSet/>
      <dgm:spPr/>
      <dgm:t>
        <a:bodyPr/>
        <a:lstStyle/>
        <a:p>
          <a:endParaRPr lang="ru-RU"/>
        </a:p>
      </dgm:t>
    </dgm:pt>
    <dgm:pt modelId="{7AFCB2E1-831C-477B-B535-18C401CF290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rId2" action="ppaction://hlinksldjump"/>
            </a:rPr>
            <a:t>Основной</a:t>
          </a:r>
          <a:endParaRPr lang="ru-RU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267C79A-50AE-416B-B07C-E4B9708D0D92}" type="parTrans" cxnId="{C1563C6C-91A4-408D-9E3C-72FACE93EDC0}">
      <dgm:prSet/>
      <dgm:spPr/>
      <dgm:t>
        <a:bodyPr/>
        <a:lstStyle/>
        <a:p>
          <a:endParaRPr lang="ru-RU"/>
        </a:p>
      </dgm:t>
    </dgm:pt>
    <dgm:pt modelId="{96F9E400-A648-4FCE-8361-3CDF5FB47792}" type="sibTrans" cxnId="{C1563C6C-91A4-408D-9E3C-72FACE93EDC0}">
      <dgm:prSet/>
      <dgm:spPr/>
      <dgm:t>
        <a:bodyPr/>
        <a:lstStyle/>
        <a:p>
          <a:endParaRPr lang="ru-RU"/>
        </a:p>
      </dgm:t>
    </dgm:pt>
    <dgm:pt modelId="{629D379C-CD84-4BBB-8E09-B0EF86265B3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rId3" action="ppaction://hlinksldjump"/>
            </a:rPr>
            <a:t>Заключительный</a:t>
          </a:r>
          <a:endParaRPr lang="ru-RU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DB4CFBF-02C5-4FF4-97D2-A2BBC251E3EA}" type="parTrans" cxnId="{994C4514-AA95-4953-85EE-F05D53E86D93}">
      <dgm:prSet/>
      <dgm:spPr/>
      <dgm:t>
        <a:bodyPr/>
        <a:lstStyle/>
        <a:p>
          <a:endParaRPr lang="ru-RU"/>
        </a:p>
      </dgm:t>
    </dgm:pt>
    <dgm:pt modelId="{CFB93824-1462-46E2-A57A-73C15134AC52}" type="sibTrans" cxnId="{994C4514-AA95-4953-85EE-F05D53E86D93}">
      <dgm:prSet/>
      <dgm:spPr/>
      <dgm:t>
        <a:bodyPr/>
        <a:lstStyle/>
        <a:p>
          <a:endParaRPr lang="ru-RU"/>
        </a:p>
      </dgm:t>
    </dgm:pt>
    <dgm:pt modelId="{28A0F3BC-F105-4937-8506-2075BE2A28C1}" type="pres">
      <dgm:prSet presAssocID="{22A7A1B7-395B-4CAD-B573-429E7F788D0A}" presName="CompostProcess" presStyleCnt="0">
        <dgm:presLayoutVars>
          <dgm:dir/>
          <dgm:resizeHandles val="exact"/>
        </dgm:presLayoutVars>
      </dgm:prSet>
      <dgm:spPr/>
    </dgm:pt>
    <dgm:pt modelId="{5215D7A3-F013-4E24-88CC-6A3FE865431F}" type="pres">
      <dgm:prSet presAssocID="{22A7A1B7-395B-4CAD-B573-429E7F788D0A}" presName="arrow" presStyleLbl="bgShp" presStyleIdx="0" presStyleCnt="1"/>
      <dgm:spPr/>
    </dgm:pt>
    <dgm:pt modelId="{7BA036AC-1D46-4E41-B748-5950C817F442}" type="pres">
      <dgm:prSet presAssocID="{22A7A1B7-395B-4CAD-B573-429E7F788D0A}" presName="linearProcess" presStyleCnt="0"/>
      <dgm:spPr/>
    </dgm:pt>
    <dgm:pt modelId="{697C37D3-699A-4286-BDB1-65FEEF10BBA4}" type="pres">
      <dgm:prSet presAssocID="{E6943AD4-B143-496D-8D46-8F0C2C635D54}" presName="textNode" presStyleLbl="node1" presStyleIdx="0" presStyleCnt="3" custLinFactNeighborX="-6666" custLinFactNeighborY="-1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AFF44-9B0E-4297-8EF1-E355F569E3B7}" type="pres">
      <dgm:prSet presAssocID="{4F0470A9-BF69-4ADE-A8DC-1834520DD584}" presName="sibTrans" presStyleCnt="0"/>
      <dgm:spPr/>
    </dgm:pt>
    <dgm:pt modelId="{53342C9F-6E7A-4354-8E02-A53AA73AC5C7}" type="pres">
      <dgm:prSet presAssocID="{7AFCB2E1-831C-477B-B535-18C401CF2903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6E712-E0E9-422B-B654-6E5076CB3737}" type="pres">
      <dgm:prSet presAssocID="{96F9E400-A648-4FCE-8361-3CDF5FB47792}" presName="sibTrans" presStyleCnt="0"/>
      <dgm:spPr/>
    </dgm:pt>
    <dgm:pt modelId="{70817958-950D-4AA6-9CD6-F807541E9DEA}" type="pres">
      <dgm:prSet presAssocID="{629D379C-CD84-4BBB-8E09-B0EF86265B3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F8CC20-D128-44C4-B2F7-8FA30337A955}" type="presOf" srcId="{22A7A1B7-395B-4CAD-B573-429E7F788D0A}" destId="{28A0F3BC-F105-4937-8506-2075BE2A28C1}" srcOrd="0" destOrd="0" presId="urn:microsoft.com/office/officeart/2005/8/layout/hProcess9"/>
    <dgm:cxn modelId="{C441A1C6-1333-447F-9275-12C3F1C3FD39}" type="presOf" srcId="{7AFCB2E1-831C-477B-B535-18C401CF2903}" destId="{53342C9F-6E7A-4354-8E02-A53AA73AC5C7}" srcOrd="0" destOrd="0" presId="urn:microsoft.com/office/officeart/2005/8/layout/hProcess9"/>
    <dgm:cxn modelId="{87A79B5A-66FF-432E-B8D3-19C824E0AAB8}" srcId="{22A7A1B7-395B-4CAD-B573-429E7F788D0A}" destId="{E6943AD4-B143-496D-8D46-8F0C2C635D54}" srcOrd="0" destOrd="0" parTransId="{6C8433AA-591D-4263-968B-8BD83A089A67}" sibTransId="{4F0470A9-BF69-4ADE-A8DC-1834520DD584}"/>
    <dgm:cxn modelId="{C5AF6C7F-7AB4-44B6-BF7C-775B4F1B91E3}" type="presOf" srcId="{629D379C-CD84-4BBB-8E09-B0EF86265B37}" destId="{70817958-950D-4AA6-9CD6-F807541E9DEA}" srcOrd="0" destOrd="0" presId="urn:microsoft.com/office/officeart/2005/8/layout/hProcess9"/>
    <dgm:cxn modelId="{C1563C6C-91A4-408D-9E3C-72FACE93EDC0}" srcId="{22A7A1B7-395B-4CAD-B573-429E7F788D0A}" destId="{7AFCB2E1-831C-477B-B535-18C401CF2903}" srcOrd="1" destOrd="0" parTransId="{B267C79A-50AE-416B-B07C-E4B9708D0D92}" sibTransId="{96F9E400-A648-4FCE-8361-3CDF5FB47792}"/>
    <dgm:cxn modelId="{12387785-2835-44A3-8742-49A91CF10532}" type="presOf" srcId="{E6943AD4-B143-496D-8D46-8F0C2C635D54}" destId="{697C37D3-699A-4286-BDB1-65FEEF10BBA4}" srcOrd="0" destOrd="0" presId="urn:microsoft.com/office/officeart/2005/8/layout/hProcess9"/>
    <dgm:cxn modelId="{994C4514-AA95-4953-85EE-F05D53E86D93}" srcId="{22A7A1B7-395B-4CAD-B573-429E7F788D0A}" destId="{629D379C-CD84-4BBB-8E09-B0EF86265B37}" srcOrd="2" destOrd="0" parTransId="{FDB4CFBF-02C5-4FF4-97D2-A2BBC251E3EA}" sibTransId="{CFB93824-1462-46E2-A57A-73C15134AC52}"/>
    <dgm:cxn modelId="{F043DEB4-7C3D-47F4-BC6D-A39F50F9C389}" type="presParOf" srcId="{28A0F3BC-F105-4937-8506-2075BE2A28C1}" destId="{5215D7A3-F013-4E24-88CC-6A3FE865431F}" srcOrd="0" destOrd="0" presId="urn:microsoft.com/office/officeart/2005/8/layout/hProcess9"/>
    <dgm:cxn modelId="{B7D21470-4EE7-40E0-B2CD-E8C2D6190F75}" type="presParOf" srcId="{28A0F3BC-F105-4937-8506-2075BE2A28C1}" destId="{7BA036AC-1D46-4E41-B748-5950C817F442}" srcOrd="1" destOrd="0" presId="urn:microsoft.com/office/officeart/2005/8/layout/hProcess9"/>
    <dgm:cxn modelId="{6AC590BA-CDC3-440E-BF7E-CAFDA5BEEEFD}" type="presParOf" srcId="{7BA036AC-1D46-4E41-B748-5950C817F442}" destId="{697C37D3-699A-4286-BDB1-65FEEF10BBA4}" srcOrd="0" destOrd="0" presId="urn:microsoft.com/office/officeart/2005/8/layout/hProcess9"/>
    <dgm:cxn modelId="{758DF249-0368-476F-B367-1B7D3EAC28D8}" type="presParOf" srcId="{7BA036AC-1D46-4E41-B748-5950C817F442}" destId="{899AFF44-9B0E-4297-8EF1-E355F569E3B7}" srcOrd="1" destOrd="0" presId="urn:microsoft.com/office/officeart/2005/8/layout/hProcess9"/>
    <dgm:cxn modelId="{834B7794-9CF7-4932-980F-6EBD8F4D3515}" type="presParOf" srcId="{7BA036AC-1D46-4E41-B748-5950C817F442}" destId="{53342C9F-6E7A-4354-8E02-A53AA73AC5C7}" srcOrd="2" destOrd="0" presId="urn:microsoft.com/office/officeart/2005/8/layout/hProcess9"/>
    <dgm:cxn modelId="{6DC8EDEE-D9BF-4984-B507-DA2D5D4A030D}" type="presParOf" srcId="{7BA036AC-1D46-4E41-B748-5950C817F442}" destId="{9496E712-E0E9-422B-B654-6E5076CB3737}" srcOrd="3" destOrd="0" presId="urn:microsoft.com/office/officeart/2005/8/layout/hProcess9"/>
    <dgm:cxn modelId="{C2D3886C-BA44-464F-A6A1-29F788870791}" type="presParOf" srcId="{7BA036AC-1D46-4E41-B748-5950C817F442}" destId="{70817958-950D-4AA6-9CD6-F807541E9D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15D7A3-F013-4E24-88CC-6A3FE865431F}">
      <dsp:nvSpPr>
        <dsp:cNvPr id="0" name=""/>
        <dsp:cNvSpPr/>
      </dsp:nvSpPr>
      <dsp:spPr>
        <a:xfrm>
          <a:off x="560069" y="0"/>
          <a:ext cx="6347460" cy="487362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7C37D3-699A-4286-BDB1-65FEEF10BBA4}">
      <dsp:nvSpPr>
        <dsp:cNvPr id="0" name=""/>
        <dsp:cNvSpPr/>
      </dsp:nvSpPr>
      <dsp:spPr>
        <a:xfrm>
          <a:off x="0" y="1440156"/>
          <a:ext cx="2403633" cy="194945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" action="ppaction://hlinksldjump"/>
            </a:rPr>
            <a:t>Подготовительный</a:t>
          </a:r>
          <a:endParaRPr lang="ru-RU" sz="1800" kern="1200" dirty="0">
            <a:solidFill>
              <a:schemeClr val="accent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95164" y="1535320"/>
        <a:ext cx="2213305" cy="1759122"/>
      </dsp:txXfrm>
    </dsp:sp>
    <dsp:sp modelId="{53342C9F-6E7A-4354-8E02-A53AA73AC5C7}">
      <dsp:nvSpPr>
        <dsp:cNvPr id="0" name=""/>
        <dsp:cNvSpPr/>
      </dsp:nvSpPr>
      <dsp:spPr>
        <a:xfrm>
          <a:off x="2531983" y="1462087"/>
          <a:ext cx="2403633" cy="19494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" action="ppaction://hlinksldjump"/>
            </a:rPr>
            <a:t>Основной</a:t>
          </a:r>
          <a:endParaRPr lang="ru-RU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627147" y="1557251"/>
        <a:ext cx="2213305" cy="1759122"/>
      </dsp:txXfrm>
    </dsp:sp>
    <dsp:sp modelId="{70817958-950D-4AA6-9CD6-F807541E9DEA}">
      <dsp:nvSpPr>
        <dsp:cNvPr id="0" name=""/>
        <dsp:cNvSpPr/>
      </dsp:nvSpPr>
      <dsp:spPr>
        <a:xfrm>
          <a:off x="5058861" y="1462087"/>
          <a:ext cx="2403633" cy="1949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hlinkClick xmlns:r="http://schemas.openxmlformats.org/officeDocument/2006/relationships" r:id="" action="ppaction://hlinksldjump"/>
            </a:rPr>
            <a:t>Заключительный</a:t>
          </a:r>
          <a:endParaRPr lang="ru-RU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154025" y="1557251"/>
        <a:ext cx="2213305" cy="1759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260648"/>
            <a:ext cx="6172200" cy="16783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Кормушка для птиц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40" y="2704814"/>
            <a:ext cx="4751966" cy="413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4502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Чтение стихотворения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Василия Жуковского «Жаворонок»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75" y="1600200"/>
            <a:ext cx="7313049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1500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160" y="-9939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Аппликация «Кормим </a:t>
            </a:r>
            <a:r>
              <a:rPr lang="ru-RU" dirty="0">
                <a:latin typeface="Arial" pitchFamily="34" charset="0"/>
                <a:cs typeface="Arial" pitchFamily="34" charset="0"/>
              </a:rPr>
              <a:t>птиц»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" b="13045"/>
          <a:stretch/>
        </p:blipFill>
        <p:spPr bwMode="auto">
          <a:xfrm>
            <a:off x="179512" y="1484784"/>
            <a:ext cx="380465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7" r="15246" b="10558"/>
          <a:stretch/>
        </p:blipFill>
        <p:spPr bwMode="auto">
          <a:xfrm>
            <a:off x="4211960" y="2348880"/>
            <a:ext cx="4475284" cy="3228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0490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Подвижная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игра: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«Птицы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прогулке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556792"/>
            <a:ext cx="6498166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88551" y="2708920"/>
            <a:ext cx="871881" cy="936104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2780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Выставка готовых кормушек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498166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92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67055074"/>
              </p:ext>
            </p:extLst>
          </p:nvPr>
        </p:nvGraphicFramePr>
        <p:xfrm>
          <a:off x="683568" y="1556792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02804"/>
            <a:ext cx="2500313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6664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251520" y="836712"/>
            <a:ext cx="8208912" cy="511256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за внимание !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14935"/>
            <a:ext cx="2500313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9270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sz="4400" cap="none" dirty="0" smtClean="0">
                <a:latin typeface="Arial" pitchFamily="34" charset="0"/>
                <a:cs typeface="Arial" pitchFamily="34" charset="0"/>
              </a:rPr>
              <a:t>«Видели ли вы зимующих птиц?»</a:t>
            </a:r>
            <a:endParaRPr lang="ru-RU" sz="4400" cap="none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31378374"/>
              </p:ext>
            </p:extLst>
          </p:nvPr>
        </p:nvGraphicFramePr>
        <p:xfrm>
          <a:off x="467544" y="1701609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reeform 6"/>
          <p:cNvSpPr>
            <a:spLocks/>
          </p:cNvSpPr>
          <p:nvPr/>
        </p:nvSpPr>
        <p:spPr bwMode="auto">
          <a:xfrm>
            <a:off x="3535932" y="3888391"/>
            <a:ext cx="806393" cy="520941"/>
          </a:xfrm>
          <a:custGeom>
            <a:avLst/>
            <a:gdLst>
              <a:gd name="T0" fmla="*/ 1534 w 1806"/>
              <a:gd name="T1" fmla="*/ 0 h 1359"/>
              <a:gd name="T2" fmla="*/ 1806 w 1806"/>
              <a:gd name="T3" fmla="*/ 280 h 1359"/>
              <a:gd name="T4" fmla="*/ 693 w 1806"/>
              <a:gd name="T5" fmla="*/ 1359 h 1359"/>
              <a:gd name="T6" fmla="*/ 0 w 1806"/>
              <a:gd name="T7" fmla="*/ 668 h 1359"/>
              <a:gd name="T8" fmla="*/ 236 w 1806"/>
              <a:gd name="T9" fmla="*/ 432 h 1359"/>
              <a:gd name="T10" fmla="*/ 676 w 1806"/>
              <a:gd name="T11" fmla="*/ 873 h 1359"/>
              <a:gd name="T12" fmla="*/ 1534 w 1806"/>
              <a:gd name="T13" fmla="*/ 0 h 1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6" h="1359">
                <a:moveTo>
                  <a:pt x="1534" y="0"/>
                </a:moveTo>
                <a:lnTo>
                  <a:pt x="1806" y="280"/>
                </a:lnTo>
                <a:lnTo>
                  <a:pt x="693" y="1359"/>
                </a:lnTo>
                <a:lnTo>
                  <a:pt x="0" y="668"/>
                </a:lnTo>
                <a:lnTo>
                  <a:pt x="236" y="432"/>
                </a:lnTo>
                <a:lnTo>
                  <a:pt x="676" y="873"/>
                </a:lnTo>
                <a:lnTo>
                  <a:pt x="1534" y="0"/>
                </a:lnTo>
                <a:close/>
              </a:path>
            </a:pathLst>
          </a:custGeom>
          <a:solidFill>
            <a:srgbClr val="5B9B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409668"/>
            <a:ext cx="2708967" cy="2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07546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cap="none" dirty="0" smtClean="0">
                <a:solidFill>
                  <a:srgbClr val="797B7E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«Подкармливаете ли вы их зимой?»</a:t>
            </a:r>
            <a:endParaRPr lang="ru-RU" cap="none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154"/>
          <p:cNvGrpSpPr/>
          <p:nvPr/>
        </p:nvGrpSpPr>
        <p:grpSpPr>
          <a:xfrm>
            <a:off x="864779" y="1912228"/>
            <a:ext cx="1329577" cy="1201576"/>
            <a:chOff x="3867150" y="1868488"/>
            <a:chExt cx="1406525" cy="1404938"/>
          </a:xfrm>
          <a:solidFill>
            <a:srgbClr val="FFC000"/>
          </a:solidFill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11"/>
          <p:cNvGrpSpPr/>
          <p:nvPr/>
        </p:nvGrpSpPr>
        <p:grpSpPr>
          <a:xfrm>
            <a:off x="2771800" y="2104497"/>
            <a:ext cx="4843103" cy="511202"/>
            <a:chOff x="5166360" y="3817902"/>
            <a:chExt cx="2566343" cy="383401"/>
          </a:xfrm>
        </p:grpSpPr>
        <p:sp>
          <p:nvSpPr>
            <p:cNvPr id="8" name="Rectangle 103"/>
            <p:cNvSpPr/>
            <p:nvPr/>
          </p:nvSpPr>
          <p:spPr>
            <a:xfrm>
              <a:off x="5166360" y="3817902"/>
              <a:ext cx="1809718" cy="346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solidFill>
                    <a:sysClr val="windowText" lastClr="000000"/>
                  </a:solidFill>
                  <a:latin typeface="Arial"/>
                </a:rPr>
                <a:t>9</a:t>
              </a: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/24 помогаю птицам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105"/>
            <p:cNvCxnSpPr/>
            <p:nvPr/>
          </p:nvCxnSpPr>
          <p:spPr>
            <a:xfrm>
              <a:off x="5310009" y="4201303"/>
              <a:ext cx="2422694" cy="0"/>
            </a:xfrm>
            <a:prstGeom prst="line">
              <a:avLst/>
            </a:prstGeom>
            <a:noFill/>
            <a:ln w="228600" cap="rnd" cmpd="sng" algn="ctr">
              <a:solidFill>
                <a:srgbClr val="E1E9EA"/>
              </a:solidFill>
              <a:prstDash val="solid"/>
              <a:round/>
            </a:ln>
            <a:effectLst/>
          </p:spPr>
        </p:cxnSp>
        <p:cxnSp>
          <p:nvCxnSpPr>
            <p:cNvPr id="10" name="Straight Connector 106"/>
            <p:cNvCxnSpPr/>
            <p:nvPr/>
          </p:nvCxnSpPr>
          <p:spPr>
            <a:xfrm>
              <a:off x="5310009" y="4201303"/>
              <a:ext cx="491633" cy="0"/>
            </a:xfrm>
            <a:prstGeom prst="line">
              <a:avLst/>
            </a:prstGeom>
            <a:noFill/>
            <a:ln w="228600" cap="rnd" cmpd="sng" algn="ctr">
              <a:solidFill>
                <a:srgbClr val="FFC000"/>
              </a:solidFill>
              <a:prstDash val="solid"/>
              <a:round/>
            </a:ln>
            <a:effectLst/>
          </p:spPr>
        </p:cxnSp>
      </p:grpSp>
      <p:grpSp>
        <p:nvGrpSpPr>
          <p:cNvPr id="11" name="Group 153"/>
          <p:cNvGrpSpPr/>
          <p:nvPr/>
        </p:nvGrpSpPr>
        <p:grpSpPr>
          <a:xfrm>
            <a:off x="864779" y="3501008"/>
            <a:ext cx="1310064" cy="1246845"/>
            <a:chOff x="3867150" y="1868488"/>
            <a:chExt cx="1406525" cy="1404938"/>
          </a:xfrm>
          <a:solidFill>
            <a:srgbClr val="00B050"/>
          </a:solidFill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2746444" y="3687422"/>
            <a:ext cx="4976683" cy="1043869"/>
            <a:chOff x="5166360" y="3817902"/>
            <a:chExt cx="2637126" cy="782901"/>
          </a:xfrm>
        </p:grpSpPr>
        <p:sp>
          <p:nvSpPr>
            <p:cNvPr id="17" name="Rectangle 103"/>
            <p:cNvSpPr/>
            <p:nvPr/>
          </p:nvSpPr>
          <p:spPr>
            <a:xfrm>
              <a:off x="5166360" y="3817902"/>
              <a:ext cx="2637126" cy="623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solidFill>
                    <a:sysClr val="windowText" lastClr="000000"/>
                  </a:solidFill>
                  <a:latin typeface="Arial"/>
                </a:rPr>
                <a:t>4/24 есть кормушка, регулярно </a:t>
              </a: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solidFill>
                    <a:sysClr val="windowText" lastClr="000000"/>
                  </a:solidFill>
                  <a:latin typeface="Arial"/>
                </a:rPr>
                <a:t>подсыпаю зерна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18" name="Straight Connector 105"/>
            <p:cNvCxnSpPr/>
            <p:nvPr/>
          </p:nvCxnSpPr>
          <p:spPr>
            <a:xfrm>
              <a:off x="5310009" y="4583692"/>
              <a:ext cx="2422694" cy="0"/>
            </a:xfrm>
            <a:prstGeom prst="line">
              <a:avLst/>
            </a:prstGeom>
            <a:noFill/>
            <a:ln w="228600" cap="rnd" cmpd="sng" algn="ctr">
              <a:solidFill>
                <a:srgbClr val="E1E9EA"/>
              </a:solidFill>
              <a:prstDash val="solid"/>
              <a:round/>
            </a:ln>
            <a:effectLst/>
          </p:spPr>
        </p:cxnSp>
        <p:cxnSp>
          <p:nvCxnSpPr>
            <p:cNvPr id="19" name="Straight Connector 106"/>
            <p:cNvCxnSpPr/>
            <p:nvPr/>
          </p:nvCxnSpPr>
          <p:spPr>
            <a:xfrm>
              <a:off x="5293640" y="4600803"/>
              <a:ext cx="198170" cy="0"/>
            </a:xfrm>
            <a:prstGeom prst="line">
              <a:avLst/>
            </a:prstGeom>
            <a:noFill/>
            <a:ln w="228600" cap="rnd" cmpd="sng" algn="ctr">
              <a:solidFill>
                <a:srgbClr val="00B050"/>
              </a:solidFill>
              <a:prstDash val="solid"/>
              <a:round/>
            </a:ln>
            <a:effectLst/>
          </p:spPr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713" y="4877117"/>
            <a:ext cx="2362828" cy="205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121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Цель: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859377"/>
            <a:ext cx="7467600" cy="48737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формирование у детей знаний о зимующих птицах в процессе реализации проекта через создание кормушек по теме проекта «Кормушка для птиц».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56056"/>
            <a:ext cx="2631464" cy="228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1630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Задачи для детей: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7211144" cy="486496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Послушать стихотворение «Жаворонок», ответить на вопросы воспитателя</a:t>
            </a:r>
          </a:p>
          <a:p>
            <a:pPr marL="11430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Выучить с родителя стих о птицах</a:t>
            </a:r>
          </a:p>
          <a:p>
            <a:pPr marL="11430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Сделать шаблон кормушки</a:t>
            </a:r>
          </a:p>
          <a:p>
            <a:pPr marL="11430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687817"/>
            <a:ext cx="2500232" cy="217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7145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Задачи для родителей: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Определить с детьми материалы из которых делают кормушку</a:t>
            </a:r>
          </a:p>
          <a:p>
            <a:pPr marL="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Сфотографировать ребенка за изготовлением кормушки</a:t>
            </a:r>
          </a:p>
          <a:p>
            <a:pPr marL="0" indent="0">
              <a:buNone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Посетить итоговое родительское собрание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59717"/>
            <a:ext cx="2644329" cy="229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2540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Задачи для воспитателей: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628800"/>
            <a:ext cx="67687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Подготовить и провести  родительское собрание  по теме проекта. </a:t>
            </a:r>
            <a:endParaRPr lang="ru-RU" sz="28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Обсудить </a:t>
            </a:r>
            <a:r>
              <a:rPr lang="ru-RU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цели, задачи, создать необходимые условия для реализации проекта</a:t>
            </a:r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.</a:t>
            </a:r>
          </a:p>
          <a:p>
            <a:r>
              <a:rPr lang="ru-RU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Организовать выставку кормушек</a:t>
            </a:r>
          </a:p>
          <a:p>
            <a:r>
              <a:rPr lang="ru-RU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Подготовить презентацию по итогам проекта «Кормушка для птиц»</a:t>
            </a:r>
          </a:p>
          <a:p>
            <a:endParaRPr lang="ru-RU" sz="28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65650"/>
            <a:ext cx="2646363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1974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Этапы: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59533373"/>
              </p:ext>
            </p:extLst>
          </p:nvPr>
        </p:nvGraphicFramePr>
        <p:xfrm>
          <a:off x="755576" y="141277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27750"/>
            <a:ext cx="2117970" cy="18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213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Arial" pitchFamily="34" charset="0"/>
                <a:cs typeface="Arial" pitchFamily="34" charset="0"/>
              </a:rPr>
              <a:t>Диагностическая беседа 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r>
              <a:rPr lang="ru-RU" sz="2700" dirty="0">
                <a:latin typeface="Arial" pitchFamily="34" charset="0"/>
                <a:cs typeface="Arial" pitchFamily="34" charset="0"/>
              </a:rPr>
              <a:t>«Что ты знаешь о птицах?»,</a:t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r>
              <a:rPr lang="ru-RU" sz="2700" dirty="0">
                <a:latin typeface="Arial" pitchFamily="34" charset="0"/>
                <a:cs typeface="Arial" pitchFamily="34" charset="0"/>
              </a:rPr>
              <a:t>« Почему птиц стало меньше?» </a:t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916832"/>
            <a:ext cx="7467600" cy="403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омой 4">
            <a:hlinkClick r:id="" action="ppaction://hlinkshowjump?jump=previousslide" highlightClick="1"/>
          </p:cNvPr>
          <p:cNvSpPr/>
          <p:nvPr/>
        </p:nvSpPr>
        <p:spPr>
          <a:xfrm>
            <a:off x="7889276" y="2996952"/>
            <a:ext cx="787179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7270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876</TotalTime>
  <Words>166</Words>
  <Application>Microsoft Office PowerPoint</Application>
  <PresentationFormat>Экран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Кормушка для птиц</vt:lpstr>
      <vt:lpstr>«Видели ли вы зимующих птиц?»</vt:lpstr>
      <vt:lpstr>«Подкармливаете ли вы их зимой?»</vt:lpstr>
      <vt:lpstr>Цель: </vt:lpstr>
      <vt:lpstr>Задачи для детей:</vt:lpstr>
      <vt:lpstr>Задачи для родителей:</vt:lpstr>
      <vt:lpstr>Задачи для воспитателей:</vt:lpstr>
      <vt:lpstr>Этапы:</vt:lpstr>
      <vt:lpstr>Диагностическая беседа  «Что ты знаешь о птицах?», « Почему птиц стало меньше?»  </vt:lpstr>
      <vt:lpstr>Чтение стихотворения Василия Жуковского «Жаворонок»</vt:lpstr>
      <vt:lpstr>Аппликация «Кормим птиц»</vt:lpstr>
      <vt:lpstr> Подвижная игра: «Птицы на прогулке»</vt:lpstr>
      <vt:lpstr>Выставка готовых кормушек</vt:lpstr>
      <vt:lpstr>Итоги: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Кормушка для птиц</dc:title>
  <dc:creator>Роман Александрович</dc:creator>
  <cp:lastModifiedBy>Acer</cp:lastModifiedBy>
  <cp:revision>31</cp:revision>
  <dcterms:created xsi:type="dcterms:W3CDTF">2021-11-28T11:05:07Z</dcterms:created>
  <dcterms:modified xsi:type="dcterms:W3CDTF">2021-12-02T09:04:26Z</dcterms:modified>
</cp:coreProperties>
</file>