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78" r:id="rId5"/>
    <p:sldId id="259" r:id="rId6"/>
    <p:sldId id="270" r:id="rId7"/>
    <p:sldId id="271" r:id="rId8"/>
    <p:sldId id="277" r:id="rId9"/>
    <p:sldId id="264" r:id="rId10"/>
    <p:sldId id="279" r:id="rId11"/>
    <p:sldId id="268" r:id="rId12"/>
    <p:sldId id="282" r:id="rId13"/>
    <p:sldId id="283" r:id="rId14"/>
    <p:sldId id="275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kumimoji="0" lang="ru-RU" sz="4000" b="1" kern="120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Наиб</a:t>
            </a:r>
            <a:r>
              <a:rPr kumimoji="0" lang="ru-RU" sz="4000" b="1" i="0" u="none" strike="noStrike" kern="1200" baseline="0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ольшее количество ошибок</a:t>
            </a:r>
          </a:p>
        </c:rich>
      </c:tx>
      <c:layout/>
    </c:title>
    <c:plotArea>
      <c:layout>
        <c:manualLayout>
          <c:layoutTarget val="inner"/>
          <c:xMode val="edge"/>
          <c:yMode val="edge"/>
          <c:x val="0.29887454855959034"/>
          <c:y val="0.25205181140210864"/>
          <c:w val="0.6767275241407269"/>
          <c:h val="0.66768143905248289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Наибольшее количество ошибок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По средам</c:v>
                </c:pt>
                <c:pt idx="1">
                  <c:v>Искра</c:v>
                </c:pt>
                <c:pt idx="2">
                  <c:v>Квартал</c:v>
                </c:pt>
                <c:pt idx="3">
                  <c:v>Маркетинг</c:v>
                </c:pt>
                <c:pt idx="4">
                  <c:v>Мастерски</c:v>
                </c:pt>
                <c:pt idx="5">
                  <c:v>Граффити</c:v>
                </c:pt>
                <c:pt idx="6">
                  <c:v>Водопровод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21</c:v>
                </c:pt>
                <c:pt idx="1">
                  <c:v>19</c:v>
                </c:pt>
                <c:pt idx="2">
                  <c:v>18</c:v>
                </c:pt>
                <c:pt idx="3">
                  <c:v>17</c:v>
                </c:pt>
                <c:pt idx="4">
                  <c:v>15</c:v>
                </c:pt>
                <c:pt idx="5">
                  <c:v>14</c:v>
                </c:pt>
                <c:pt idx="6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BC-4FC6-AA02-E29E45553CC2}"/>
            </c:ext>
          </c:extLst>
        </c:ser>
        <c:dLbls>
          <c:showVal val="1"/>
        </c:dLbls>
        <c:axId val="195101824"/>
        <c:axId val="195103360"/>
      </c:barChart>
      <c:catAx>
        <c:axId val="195101824"/>
        <c:scaling>
          <c:orientation val="minMax"/>
        </c:scaling>
        <c:axPos val="l"/>
        <c:numFmt formatCode="General" sourceLinked="0"/>
        <c:tickLblPos val="nextTo"/>
        <c:txPr>
          <a:bodyPr/>
          <a:lstStyle/>
          <a:p>
            <a:pPr>
              <a:defRPr sz="2800"/>
            </a:pPr>
            <a:endParaRPr lang="ru-RU"/>
          </a:p>
        </c:txPr>
        <c:crossAx val="195103360"/>
        <c:crosses val="autoZero"/>
        <c:auto val="1"/>
        <c:lblAlgn val="ctr"/>
        <c:lblOffset val="100"/>
      </c:catAx>
      <c:valAx>
        <c:axId val="195103360"/>
        <c:scaling>
          <c:orientation val="minMax"/>
        </c:scaling>
        <c:axPos val="b"/>
        <c:majorGridlines/>
        <c:numFmt formatCode="General" sourceLinked="1"/>
        <c:tickLblPos val="nextTo"/>
        <c:crossAx val="1951018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6FDF5DC-FB0D-4206-AF80-9906BC8C3C79}" type="datetimeFigureOut">
              <a:rPr lang="ru-RU" smtClean="0"/>
              <a:pPr/>
              <a:t>24.03.2025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1BB4735-1FB1-4C31-B490-D5DB89E4D0C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</a:rPr>
              <a:t>Тайны ударения</a:t>
            </a:r>
            <a:endParaRPr lang="ru-RU" sz="5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2420888"/>
            <a:ext cx="4962881" cy="3722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292080" y="5013176"/>
            <a:ext cx="3384376" cy="1008112"/>
          </a:xfrm>
          <a:prstGeom prst="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bg1"/>
                </a:solidFill>
              </a:rPr>
              <a:t>Дрёмина</a:t>
            </a:r>
            <a:r>
              <a:rPr lang="ru-RU" sz="2400" b="1" dirty="0" smtClean="0">
                <a:solidFill>
                  <a:schemeClr val="bg1"/>
                </a:solidFill>
              </a:rPr>
              <a:t> Евгения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Николаев Платон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Берёста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3608" y="1484784"/>
            <a:ext cx="7485085" cy="4760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121409287"/>
              </p:ext>
            </p:extLst>
          </p:nvPr>
        </p:nvGraphicFramePr>
        <p:xfrm>
          <a:off x="500034" y="548680"/>
          <a:ext cx="821537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Уголок «Говори правильно»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292080" y="1087508"/>
            <a:ext cx="2307676" cy="579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8" name="AutoShape 4" descr="blob:https://web.whatsapp.com/c52719f7-b9e3-4036-a3bb-311ccdd19d5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blob:https://web.whatsapp.com/c52719f7-b9e3-4036-a3bb-311ccdd19d5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2381" r="2736"/>
          <a:stretch>
            <a:fillRect/>
          </a:stretch>
        </p:blipFill>
        <p:spPr bwMode="auto">
          <a:xfrm>
            <a:off x="1285852" y="1110871"/>
            <a:ext cx="2523130" cy="574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:\Users\Teacher\Desktop\ударение в словах 25 год\кк.jpg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wpc="http://schemas.microsoft.com/office/word/2010/wordprocessingCanvas" xmlns:cx="http://schemas.microsoft.com/office/drawing/2014/chartex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1000108"/>
            <a:ext cx="8501122" cy="5500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 descr="blob:https://web.whatsapp.com/88b04b1d-0e0e-4e3b-b934-9319454c74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blob:https://web.whatsapp.com/88b04b1d-0e0e-4e3b-b934-9319454c74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AutoShape 6" descr="blob:https://web.whatsapp.com/88b04b1d-0e0e-4e3b-b934-9319454c745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79258"/>
            <a:ext cx="8784976" cy="6202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534400" cy="75895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Заключение:</a:t>
            </a:r>
            <a:endParaRPr lang="ru-RU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7200" b="1" dirty="0" smtClean="0">
                <a:ln/>
                <a:solidFill>
                  <a:srgbClr val="C00000"/>
                </a:solidFill>
              </a:rPr>
              <a:t>Ударение – важнейший элемент устной речи</a:t>
            </a:r>
            <a:endParaRPr lang="ru-RU" sz="7200" b="1" dirty="0">
              <a:ln/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836712"/>
            <a:ext cx="8503920" cy="4741750"/>
          </a:xfrm>
        </p:spPr>
        <p:txBody>
          <a:bodyPr>
            <a:normAutofit fontScale="92500" lnSpcReduction="20000"/>
          </a:bodyPr>
          <a:lstStyle/>
          <a:p>
            <a:pPr marL="3175" indent="-3175" algn="ctr">
              <a:buNone/>
            </a:pPr>
            <a:r>
              <a:rPr lang="ru-RU" sz="4300" b="1" dirty="0" smtClean="0">
                <a:solidFill>
                  <a:schemeClr val="accent6">
                    <a:lumMod val="50000"/>
                  </a:schemeClr>
                </a:solidFill>
                <a:ea typeface="Calibri"/>
                <a:cs typeface="Times New Roman"/>
              </a:rPr>
              <a:t>Цель: </a:t>
            </a:r>
          </a:p>
          <a:p>
            <a:pPr marL="3175" indent="-3175" algn="just">
              <a:buNone/>
            </a:pPr>
            <a:r>
              <a:rPr lang="ru-RU" dirty="0" smtClean="0">
                <a:ea typeface="Calibri"/>
                <a:cs typeface="Times New Roman"/>
              </a:rPr>
              <a:t>изучение роли ударения в жизни человека и формирование потребности в правильности произношения слов.</a:t>
            </a:r>
          </a:p>
          <a:p>
            <a:pPr marL="3175" indent="-3175" algn="ctr">
              <a:buNone/>
            </a:pPr>
            <a:r>
              <a:rPr lang="ru-RU" sz="4300" b="1" dirty="0" smtClean="0">
                <a:solidFill>
                  <a:schemeClr val="accent6">
                    <a:lumMod val="50000"/>
                  </a:schemeClr>
                </a:solidFill>
              </a:rPr>
              <a:t>Задачи:</a:t>
            </a:r>
          </a:p>
          <a:p>
            <a:pPr marL="3175" indent="-3175" algn="just">
              <a:buNone/>
            </a:pPr>
            <a:r>
              <a:rPr lang="ru-RU" dirty="0" smtClean="0"/>
              <a:t>1. Обозначить роль ударения.</a:t>
            </a:r>
          </a:p>
          <a:p>
            <a:pPr marL="3175" indent="-3175" algn="just">
              <a:buNone/>
            </a:pPr>
            <a:r>
              <a:rPr lang="ru-RU" dirty="0" smtClean="0"/>
              <a:t>2. Изучить, в каких частях слова может ставиться ударение.</a:t>
            </a:r>
          </a:p>
          <a:p>
            <a:pPr marL="3175" indent="-3175" algn="just">
              <a:buNone/>
            </a:pPr>
            <a:r>
              <a:rPr lang="ru-RU" dirty="0" smtClean="0"/>
              <a:t>3. Разобраться с особенностями ударения.</a:t>
            </a:r>
          </a:p>
          <a:p>
            <a:pPr marL="3175" indent="-3175" algn="just">
              <a:buNone/>
            </a:pPr>
            <a:r>
              <a:rPr lang="ru-RU" dirty="0" smtClean="0"/>
              <a:t>4. Выяснить, насколько правильно обучающиеся нашей школы расставляют ударения в словах.</a:t>
            </a:r>
          </a:p>
          <a:p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332656"/>
            <a:ext cx="8503920" cy="1440160"/>
          </a:xfrm>
        </p:spPr>
        <p:txBody>
          <a:bodyPr>
            <a:normAutofit/>
          </a:bodyPr>
          <a:lstStyle/>
          <a:p>
            <a:pPr marL="3175" indent="-3175" algn="ctr">
              <a:buNone/>
            </a:pPr>
            <a:r>
              <a:rPr lang="ru-RU" sz="43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Ударение</a:t>
            </a:r>
            <a:r>
              <a:rPr lang="ru-RU" dirty="0" smtClean="0"/>
              <a:t> – это выделение голосом одного из слогов в слове</a:t>
            </a:r>
          </a:p>
          <a:p>
            <a:endParaRPr lang="ru-RU" dirty="0"/>
          </a:p>
        </p:txBody>
      </p:sp>
      <p:pic>
        <p:nvPicPr>
          <p:cNvPr id="1026" name="Picture 2" descr="https://static.wixstatic.com/media/2d53e1_c85b56c961764841b8f422adb33b647e~mv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72624" y1="11086" x2="72624" y2="11086"/>
                        <a14:foregroundMark x1="73303" y1="9050" x2="73303" y2="9050"/>
                        <a14:foregroundMark x1="78054" y1="8710" x2="78054" y2="8710"/>
                        <a14:foregroundMark x1="70249" y1="8710" x2="70249" y2="8710"/>
                        <a14:foregroundMark x1="68552" y1="9050" x2="68552" y2="9050"/>
                        <a14:foregroundMark x1="73982" y1="8032" x2="73982" y2="8032"/>
                        <a14:foregroundMark x1="76018" y1="87783" x2="76018" y2="87783"/>
                        <a14:foregroundMark x1="76697" y1="84729" x2="76697" y2="847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16832"/>
            <a:ext cx="475252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3" y="764704"/>
            <a:ext cx="8785709" cy="1440160"/>
          </a:xfrm>
        </p:spPr>
        <p:txBody>
          <a:bodyPr>
            <a:normAutofit fontScale="90000"/>
          </a:bodyPr>
          <a:lstStyle/>
          <a:p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Гипотеза: </a:t>
            </a:r>
            <a:r>
              <a:rPr lang="ru-RU" dirty="0" smtClean="0">
                <a:solidFill>
                  <a:schemeClr val="tx1"/>
                </a:solidFill>
              </a:rPr>
              <a:t>применение </a:t>
            </a:r>
            <a:r>
              <a:rPr lang="ru-RU" dirty="0">
                <a:solidFill>
                  <a:schemeClr val="tx1"/>
                </a:solidFill>
              </a:rPr>
              <a:t>ударения в русском языке должно быть бесспорно и обязательно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3429000"/>
            <a:ext cx="4416489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16832"/>
            <a:ext cx="4329499" cy="28803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з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á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мок-зам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ó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к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1266" name="Picture 2" descr="https://png.pngtree.com/element_origin_min_pic/16/07/13/185786196d103e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9538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28662" y="2071678"/>
            <a:ext cx="3214710" cy="3214710"/>
          </a:xfrm>
          <a:prstGeom prst="rect">
            <a:avLst/>
          </a:prstGeom>
          <a:noFill/>
        </p:spPr>
      </p:pic>
      <p:pic>
        <p:nvPicPr>
          <p:cNvPr id="11268" name="Picture 4" descr="https://avatars.mds.yandex.net/get-pdb/966350/d6025587-523f-4b48-9423-ac82f639ecbf/s1200?webp=fal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714488"/>
            <a:ext cx="318318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б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é</a:t>
            </a:r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лки-белки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́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7650" name="Picture 2" descr="https://zabavnik.club/wp-content/uploads/Kartinki_dlya_detey_pro_belku_8_142041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98085" l="391" r="100000">
                        <a14:foregroundMark x1="25391" y1="34063" x2="25391" y2="34063"/>
                        <a14:foregroundMark x1="33105" y1="23803" x2="33105" y2="23803"/>
                        <a14:foregroundMark x1="11035" y1="53078" x2="11035" y2="53078"/>
                        <a14:foregroundMark x1="27930" y1="51573" x2="27930" y2="51573"/>
                        <a14:foregroundMark x1="26270" y1="66484" x2="26270" y2="66484"/>
                        <a14:foregroundMark x1="17578" y1="91655" x2="17578" y2="91655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57158" y="2000240"/>
            <a:ext cx="4603306" cy="3286149"/>
          </a:xfrm>
          <a:prstGeom prst="rect">
            <a:avLst/>
          </a:prstGeom>
          <a:noFill/>
        </p:spPr>
      </p:pic>
      <p:pic>
        <p:nvPicPr>
          <p:cNvPr id="27652" name="Picture 4" descr="https://theslide.ru/img/thumbs/8d51dfe13da54873f7be4469c5b2eb52-800x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74167" l="21000" r="81375"/>
                    </a14:imgEffect>
                  </a14:imgLayer>
                </a14:imgProps>
              </a:ext>
            </a:extLst>
          </a:blip>
          <a:srcRect l="21395" r="21417" b="28250"/>
          <a:stretch>
            <a:fillRect/>
          </a:stretch>
        </p:blipFill>
        <p:spPr bwMode="auto">
          <a:xfrm>
            <a:off x="5286380" y="2000240"/>
            <a:ext cx="3496766" cy="3290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п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ó</a:t>
            </a:r>
            <a:r>
              <a:rPr lang="ru-RU" sz="4000" dirty="0" err="1" smtClean="0">
                <a:solidFill>
                  <a:schemeClr val="accent6">
                    <a:lumMod val="50000"/>
                  </a:schemeClr>
                </a:solidFill>
              </a:rPr>
              <a:t>лки-полки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́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8674" name="Picture 2" descr="https://pixy.org/src/10/1084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3721722" cy="3429024"/>
          </a:xfrm>
          <a:prstGeom prst="rect">
            <a:avLst/>
          </a:prstGeom>
          <a:noFill/>
        </p:spPr>
      </p:pic>
      <p:pic>
        <p:nvPicPr>
          <p:cNvPr id="28676" name="Picture 4" descr="https://w-dog.ru/wallpapers/7/16/3730029538740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99446" l="0" r="100000">
                        <a14:foregroundMark x1="6231" y1="15651" x2="6231" y2="15651"/>
                        <a14:foregroundMark x1="95223" y1="58726" x2="95223" y2="58726"/>
                        <a14:foregroundMark x1="59502" y1="66620" x2="59502" y2="6662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572000" y="2071678"/>
            <a:ext cx="4000527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6619" b="100000" l="0" r="100000">
                        <a14:foregroundMark x1="26942" y1="24317" x2="26942" y2="24317"/>
                        <a14:foregroundMark x1="15628" y1="26043" x2="15628" y2="26043"/>
                        <a14:foregroundMark x1="14190" y1="45180" x2="14190" y2="45180"/>
                        <a14:foregroundMark x1="13902" y1="61151" x2="13902" y2="61151"/>
                        <a14:foregroundMark x1="26366" y1="52950" x2="26366" y2="5295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5720" y="1500174"/>
            <a:ext cx="4335498" cy="2890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122" b="100000" l="1444" r="98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85220" y="2285992"/>
            <a:ext cx="4458779" cy="406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534400" cy="75895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</a:rPr>
              <a:t>Кёнигсбергский замок в Калининграде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7181979" cy="4758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412</TotalTime>
  <Words>117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Официальная</vt:lpstr>
      <vt:lpstr>Тайны ударения</vt:lpstr>
      <vt:lpstr>Слайд 2</vt:lpstr>
      <vt:lpstr>Слайд 3</vt:lpstr>
      <vt:lpstr>Гипотеза: применение ударения в русском языке должно быть бесспорно и обязательно </vt:lpstr>
      <vt:lpstr>зáмок-замóк</vt:lpstr>
      <vt:lpstr>бéлки-белки́</vt:lpstr>
      <vt:lpstr>пóлки-полки́</vt:lpstr>
      <vt:lpstr>Слайд 8</vt:lpstr>
      <vt:lpstr>Кёнигсбергский замок в Калининграде</vt:lpstr>
      <vt:lpstr>Берёста</vt:lpstr>
      <vt:lpstr>Слайд 11</vt:lpstr>
      <vt:lpstr>Уголок «Говори правильно»</vt:lpstr>
      <vt:lpstr>Слайд 13</vt:lpstr>
      <vt:lpstr>Слайд 14</vt:lpstr>
      <vt:lpstr>Заключение: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Teacher</cp:lastModifiedBy>
  <cp:revision>46</cp:revision>
  <dcterms:created xsi:type="dcterms:W3CDTF">2019-03-13T07:46:25Z</dcterms:created>
  <dcterms:modified xsi:type="dcterms:W3CDTF">2025-03-24T02:45:55Z</dcterms:modified>
</cp:coreProperties>
</file>