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97" r:id="rId4"/>
    <p:sldId id="322" r:id="rId5"/>
    <p:sldId id="341" r:id="rId6"/>
    <p:sldId id="276" r:id="rId7"/>
    <p:sldId id="342" r:id="rId8"/>
    <p:sldId id="299" r:id="rId9"/>
    <p:sldId id="308" r:id="rId10"/>
    <p:sldId id="300" r:id="rId11"/>
    <p:sldId id="301" r:id="rId12"/>
    <p:sldId id="303" r:id="rId13"/>
    <p:sldId id="343" r:id="rId14"/>
    <p:sldId id="344" r:id="rId15"/>
    <p:sldId id="302" r:id="rId16"/>
    <p:sldId id="309" r:id="rId17"/>
    <p:sldId id="281" r:id="rId18"/>
    <p:sldId id="306" r:id="rId19"/>
    <p:sldId id="307" r:id="rId20"/>
    <p:sldId id="283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731"/>
    <a:srgbClr val="1A0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8"/>
      </p:cViewPr>
      <p:guideLst>
        <p:guide orient="horz" pos="212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57C1-C187-465A-853E-3B987495660E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11F0E-7273-41EF-A6CC-306899A19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91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50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33971" y="3792101"/>
            <a:ext cx="291973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УМК «Перспектива»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6130"/>
            <a:ext cx="9228455" cy="68878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9551" y="2445539"/>
            <a:ext cx="9178679" cy="129614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Виртуальная экскурсия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000" b="1" dirty="0">
                <a:latin typeface="Comic Sans MS" panose="030F0702030302020204" pitchFamily="66" charset="0"/>
              </a:rPr>
              <a:t/>
            </a:r>
            <a:br>
              <a:rPr lang="en-US" sz="4000" b="1" dirty="0">
                <a:latin typeface="Comic Sans MS" panose="030F0702030302020204" pitchFamily="66" charset="0"/>
              </a:rPr>
            </a:br>
            <a:r>
              <a:rPr lang="ru-RU" sz="6600" b="1" i="1" dirty="0">
                <a:latin typeface="Comic Sans MS" panose="030F0702030302020204" pitchFamily="66" charset="0"/>
              </a:rPr>
              <a:t> </a:t>
            </a:r>
            <a:r>
              <a:rPr lang="ru-RU" sz="6600" b="1" i="1" dirty="0">
                <a:latin typeface="Gabriola" panose="04040605051002020D02" charset="0"/>
              </a:rPr>
              <a:t>«Путешествие на озеро Байкал!»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00192" y="4203581"/>
            <a:ext cx="2808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учитель Халтурина Е.С.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-18415"/>
            <a:ext cx="9186545" cy="689546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8815" y="1579245"/>
            <a:ext cx="7625715" cy="452628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Байкале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водится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более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2600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видов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подвидов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животных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более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1000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видов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растительных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организмов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Время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от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времени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открывают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новые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виды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озере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насчитывается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58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видов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и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подвидов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рыб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.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Наиболее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известные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-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омуль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сиг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хариус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таймень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ос</a:t>
            </a:r>
            <a:r>
              <a:rPr lang="ru-RU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ё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тр</a:t>
            </a:r>
            <a:r>
              <a:rPr lang="ru-RU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318"/>
            <a:ext cx="8229600" cy="1143000"/>
          </a:xfrm>
        </p:spPr>
        <p:txBody>
          <a:bodyPr>
            <a:normAutofit/>
          </a:bodyPr>
          <a:lstStyle/>
          <a:p>
            <a:r>
              <a:rPr lang="en-US" i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Животный</a:t>
            </a:r>
            <a:r>
              <a:rPr lang="en-US" i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мир</a:t>
            </a:r>
            <a:r>
              <a:rPr lang="en-US" i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Байкала</a:t>
            </a:r>
            <a:endParaRPr lang="en-US" i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84175" y="3766820"/>
            <a:ext cx="1473835" cy="13315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58010" y="5037455"/>
            <a:ext cx="1438910" cy="14389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920" y="3878580"/>
            <a:ext cx="1708785" cy="16027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05705" y="5098415"/>
            <a:ext cx="1950720" cy="13169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6425" y="3878580"/>
            <a:ext cx="1730375" cy="1602740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955" y="-6350"/>
            <a:ext cx="9186545" cy="68707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8615" y="1223645"/>
            <a:ext cx="7425690" cy="195199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 Байкале встречается уникальное, типично морское млекопитающее - байкальская нерпа. </a:t>
            </a:r>
            <a:endParaRPr lang="en-US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29995" y="-131127"/>
            <a:ext cx="8229600" cy="1143000"/>
          </a:xfrm>
        </p:spPr>
        <p:txBody>
          <a:bodyPr/>
          <a:lstStyle/>
          <a:p>
            <a:r>
              <a:rPr lang="ru-RU" altLang="en-US" sz="4800" b="1" i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Байкальская нерпа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115" y="-11430"/>
            <a:ext cx="9206230" cy="6880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4612"/>
            <a:ext cx="8229600" cy="1143000"/>
          </a:xfrm>
        </p:spPr>
        <p:txBody>
          <a:bodyPr>
            <a:noAutofit/>
          </a:bodyPr>
          <a:lstStyle/>
          <a:p>
            <a:r>
              <a:rPr lang="ru-RU" altLang="en-US" sz="4000" i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Наш зимний! Прекрасный Байкал!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0180" y="1678940"/>
            <a:ext cx="6443980" cy="4526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Яркий лёд бирюзовых оттенков появляется здесь каждый год ориентировочно в марте. Многие желающие посмотреть на чудесную замороженную красоту держат путь к озеру в эту пору.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0" y="654838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4445" y="-21590"/>
            <a:ext cx="9176385" cy="691578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76115" y="868680"/>
            <a:ext cx="4695825" cy="14662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Эти уникальные замороженные образования называют торосами.</a:t>
            </a: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469265" y="-148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000" i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Наш зимний! Прекрасный Байкал!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40640" y="-635"/>
            <a:ext cx="9239885" cy="759079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310" y="623570"/>
            <a:ext cx="9010015" cy="27539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>
                <a:ln w="10160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Проходящие сквозь лёд солнечные лучи преломляются и рассеиваются. Длинные красные лучи больше поглощаются, а короткие синие лучше рассеивается, зрительно окрашивая прозрачную воду в потрясающий бирюзовый цвет.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457200" y="-2016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000" i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Наш зимний! Прекрасный Байкал!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7152" y="6615668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75" y="-34290"/>
            <a:ext cx="9208135" cy="68922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0" y="-34607"/>
            <a:ext cx="8229600" cy="1143000"/>
          </a:xfrm>
        </p:spPr>
        <p:txBody>
          <a:bodyPr>
            <a:noAutofit/>
          </a:bodyPr>
          <a:lstStyle/>
          <a:p>
            <a:r>
              <a:rPr lang="ru-RU" altLang="en-US" i="1">
                <a:ln>
                  <a:solidFill>
                    <a:schemeClr val="bg1"/>
                  </a:solidFill>
                </a:ln>
                <a:latin typeface="Times New Roman" panose="02020603050405020304" pitchFamily="18" charset="0"/>
              </a:rPr>
              <a:t>Экологические проблемы Байкала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72" y="4897323"/>
            <a:ext cx="7784465" cy="1423705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3. Загрязнение Воды отбросами населенных пунктов прибрежной зоны.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654050" y="1535430"/>
            <a:ext cx="629539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Современными экологами были выявлены три главных экологических проблемы Байкальских вод: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272" y="3037602"/>
            <a:ext cx="778007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1. Загрязнение Байкала водами реки Селенги;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3273" y="3995620"/>
            <a:ext cx="679070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2. Последствия строительства Иркутской ГЭС для Байкала;</a:t>
            </a:r>
          </a:p>
          <a:p>
            <a:endParaRPr lang="ru-RU" dirty="0"/>
          </a:p>
        </p:txBody>
      </p:sp>
      <p:sp>
        <p:nvSpPr>
          <p:cNvPr id="7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" y="-3810"/>
            <a:ext cx="3014345" cy="452628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3075" y="-3810"/>
            <a:ext cx="4038600" cy="2984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3075" y="2980690"/>
            <a:ext cx="6174740" cy="39058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70" y="4522470"/>
            <a:ext cx="3014980" cy="23634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675" y="-3810"/>
            <a:ext cx="2136140" cy="2984500"/>
          </a:xfrm>
          <a:prstGeom prst="rect">
            <a:avLst/>
          </a:prstGeom>
        </p:spPr>
      </p:pic>
      <p:sp>
        <p:nvSpPr>
          <p:cNvPr id="2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" y="-13970"/>
            <a:ext cx="9387205" cy="68853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88" y="-146035"/>
            <a:ext cx="7772400" cy="1470025"/>
          </a:xfrm>
        </p:spPr>
        <p:txBody>
          <a:bodyPr/>
          <a:lstStyle/>
          <a:p>
            <a:r>
              <a:rPr lang="ru-RU" sz="5400" i="1" dirty="0">
                <a:ln>
                  <a:solidFill>
                    <a:schemeClr val="bg1"/>
                  </a:solidFill>
                </a:ln>
                <a:latin typeface="Comic Sans MS" panose="030F0702030302020204" pitchFamily="66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542540" y="2794000"/>
            <a:ext cx="6400800" cy="3102610"/>
          </a:xfrm>
        </p:spPr>
        <p:txBody>
          <a:bodyPr>
            <a:normAutofit/>
          </a:bodyPr>
          <a:lstStyle/>
          <a:p>
            <a:r>
              <a:rPr lang="ru-RU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Это </a:t>
            </a:r>
            <a:r>
              <a:rPr lang="ru-RU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происходит </a:t>
            </a:r>
            <a:r>
              <a:rPr lang="ru-RU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из-за того, что п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роходящие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сквозь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лёд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солнечные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лучи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преломляются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и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рассеиваются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Длинные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красные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лучи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больше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поглощаются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а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короткие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синие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лучше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рассеивается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зрительно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окрашивая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прозрачную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воду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потрясающий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бирюзовый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цвет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.</a:t>
            </a:r>
          </a:p>
          <a:p>
            <a:endParaRPr lang="en-US" b="1" dirty="0"/>
          </a:p>
        </p:txBody>
      </p:sp>
      <p:sp>
        <p:nvSpPr>
          <p:cNvPr id="6" name="Заголовок 1"/>
          <p:cNvSpPr txBox="1"/>
          <p:nvPr/>
        </p:nvSpPr>
        <p:spPr>
          <a:xfrm>
            <a:off x="928172" y="13240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ru-RU" alt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Почему Байкальский лёд имеет бирюзовый цвет?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9387"/>
            <a:ext cx="8229600" cy="1143000"/>
          </a:xfrm>
        </p:spPr>
        <p:txBody>
          <a:bodyPr/>
          <a:lstStyle/>
          <a:p>
            <a:r>
              <a:rPr lang="ru-RU" altLang="en-US" sz="400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Задание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712470" y="807085"/>
            <a:ext cx="7889875" cy="153035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Выберите рыб, которые НЕ водятся в водах Байкала: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625475" y="5956300"/>
            <a:ext cx="74930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ru-RU" altLang="en-US" dirty="0">
                <a:cs typeface="Times New Roman" panose="02020603050405020304" pitchFamily="18" charset="0"/>
              </a:rPr>
              <a:t>окунь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1838960" y="2813685"/>
            <a:ext cx="68580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ru-RU" altLang="en-US" dirty="0">
                <a:cs typeface="Times New Roman" panose="02020603050405020304" pitchFamily="18" charset="0"/>
              </a:rPr>
              <a:t>щука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7703185" y="3016250"/>
            <a:ext cx="77470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ctr">
              <a:buNone/>
            </a:pPr>
            <a:r>
              <a:rPr lang="en-US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омуль</a:t>
            </a:r>
            <a:endParaRPr lang="ru-RU" altLang="en-US" dirty="0">
              <a:solidFill>
                <a:schemeClr val="tx1"/>
              </a:solidFill>
              <a:effectLst/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295593" y="4185285"/>
            <a:ext cx="50101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ctr">
              <a:buNone/>
            </a:pPr>
            <a:r>
              <a:rPr lang="en-US" dirty="0" err="1">
                <a:effectLst/>
                <a:latin typeface="Times New Roman" panose="02020603050405020304" pitchFamily="18" charset="0"/>
                <a:sym typeface="+mn-ea"/>
              </a:rPr>
              <a:t>сиг</a:t>
            </a:r>
            <a:endParaRPr lang="en-US" dirty="0"/>
          </a:p>
        </p:txBody>
      </p:sp>
      <p:sp>
        <p:nvSpPr>
          <p:cNvPr id="11" name="Text Box 10"/>
          <p:cNvSpPr txBox="1"/>
          <p:nvPr/>
        </p:nvSpPr>
        <p:spPr>
          <a:xfrm>
            <a:off x="7091680" y="5820410"/>
            <a:ext cx="8515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sym typeface="+mn-ea"/>
              </a:rPr>
              <a:t>хариус</a:t>
            </a:r>
            <a:endParaRPr lang="en-US" dirty="0"/>
          </a:p>
        </p:txBody>
      </p:sp>
      <p:sp>
        <p:nvSpPr>
          <p:cNvPr id="12" name="Text Box 11"/>
          <p:cNvSpPr txBox="1"/>
          <p:nvPr/>
        </p:nvSpPr>
        <p:spPr>
          <a:xfrm>
            <a:off x="4081780" y="2447925"/>
            <a:ext cx="97980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sym typeface="+mn-ea"/>
              </a:rPr>
              <a:t>таймень</a:t>
            </a:r>
            <a:endParaRPr lang="en-US" dirty="0"/>
          </a:p>
        </p:txBody>
      </p:sp>
      <p:sp>
        <p:nvSpPr>
          <p:cNvPr id="13" name="Text Box 12"/>
          <p:cNvSpPr txBox="1"/>
          <p:nvPr/>
        </p:nvSpPr>
        <p:spPr>
          <a:xfrm>
            <a:off x="6461760" y="4385310"/>
            <a:ext cx="71437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sym typeface="+mn-ea"/>
              </a:rPr>
              <a:t>ос</a:t>
            </a:r>
            <a:r>
              <a:rPr lang="ru-RU" altLang="en-US" dirty="0">
                <a:effectLst/>
                <a:latin typeface="Times New Roman" panose="02020603050405020304" pitchFamily="18" charset="0"/>
                <a:sym typeface="+mn-ea"/>
              </a:rPr>
              <a:t>ё</a:t>
            </a:r>
            <a:r>
              <a:rPr lang="en-US" dirty="0" err="1">
                <a:effectLst/>
                <a:latin typeface="Times New Roman" panose="02020603050405020304" pitchFamily="18" charset="0"/>
                <a:sym typeface="+mn-ea"/>
              </a:rPr>
              <a:t>тр</a:t>
            </a:r>
            <a:endParaRPr lang="en-US" dirty="0"/>
          </a:p>
        </p:txBody>
      </p:sp>
      <p:sp>
        <p:nvSpPr>
          <p:cNvPr id="14" name="Text Box 13"/>
          <p:cNvSpPr txBox="1"/>
          <p:nvPr/>
        </p:nvSpPr>
        <p:spPr>
          <a:xfrm>
            <a:off x="2399665" y="4751070"/>
            <a:ext cx="57467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dirty="0">
                <a:cs typeface="Times New Roman" panose="02020603050405020304" pitchFamily="18" charset="0"/>
              </a:rPr>
              <a:t>лещ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4668520" y="4828540"/>
            <a:ext cx="81724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dirty="0">
                <a:cs typeface="Times New Roman" panose="02020603050405020304" pitchFamily="18" charset="0"/>
              </a:rPr>
              <a:t>карась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3212465" y="3583940"/>
            <a:ext cx="72580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dirty="0">
                <a:cs typeface="Times New Roman" panose="02020603050405020304" pitchFamily="18" charset="0"/>
              </a:rPr>
              <a:t>акула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5864860" y="3016250"/>
            <a:ext cx="59690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dirty="0">
                <a:cs typeface="Times New Roman" panose="02020603050405020304" pitchFamily="18" charset="0"/>
              </a:rPr>
              <a:t>скат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3602990" y="5956300"/>
            <a:ext cx="71310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dirty="0" err="1">
                <a:effectLst/>
                <a:latin typeface="Times New Roman" panose="02020603050405020304" pitchFamily="18" charset="0"/>
                <a:sym typeface="+mn-ea"/>
              </a:rPr>
              <a:t>акара</a:t>
            </a:r>
            <a:endParaRPr lang="ru-RU" dirty="0"/>
          </a:p>
        </p:txBody>
      </p:sp>
      <p:sp>
        <p:nvSpPr>
          <p:cNvPr id="19" name="Text Box 18"/>
          <p:cNvSpPr txBox="1"/>
          <p:nvPr/>
        </p:nvSpPr>
        <p:spPr>
          <a:xfrm>
            <a:off x="625475" y="2337435"/>
            <a:ext cx="101346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dirty="0">
                <a:cs typeface="Times New Roman" panose="02020603050405020304" pitchFamily="18" charset="0"/>
              </a:rPr>
              <a:t>горбуша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1517650" y="3819525"/>
            <a:ext cx="59690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sym typeface="+mn-ea"/>
              </a:rPr>
              <a:t>кета</a:t>
            </a:r>
            <a:endParaRPr lang="ru-RU" dirty="0"/>
          </a:p>
        </p:txBody>
      </p:sp>
      <p:sp>
        <p:nvSpPr>
          <p:cNvPr id="21" name="Text Box 20"/>
          <p:cNvSpPr txBox="1"/>
          <p:nvPr/>
        </p:nvSpPr>
        <p:spPr>
          <a:xfrm>
            <a:off x="6535420" y="2337435"/>
            <a:ext cx="82486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sym typeface="+mn-ea"/>
              </a:rPr>
              <a:t>белуга</a:t>
            </a:r>
            <a:endParaRPr lang="ru-RU" dirty="0"/>
          </a:p>
        </p:txBody>
      </p:sp>
      <p:sp>
        <p:nvSpPr>
          <p:cNvPr id="22" name="Text Box 21"/>
          <p:cNvSpPr txBox="1"/>
          <p:nvPr/>
        </p:nvSpPr>
        <p:spPr>
          <a:xfrm>
            <a:off x="4668520" y="3949700"/>
            <a:ext cx="104013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sym typeface="+mn-ea"/>
              </a:rPr>
              <a:t>стерлядь</a:t>
            </a:r>
            <a:endParaRPr lang="ru-RU" dirty="0"/>
          </a:p>
        </p:txBody>
      </p:sp>
      <p:sp>
        <p:nvSpPr>
          <p:cNvPr id="4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3"/>
            <a:ext cx="8229600" cy="1143000"/>
          </a:xfrm>
        </p:spPr>
        <p:txBody>
          <a:bodyPr/>
          <a:lstStyle/>
          <a:p>
            <a:r>
              <a:rPr lang="ru-RU" altLang="en-US" sz="4000">
                <a:latin typeface="Times New Roman" panose="02020603050405020304" pitchFamily="18" charset="0"/>
              </a:rPr>
              <a:t>Задание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>
                <a:latin typeface="Times New Roman" panose="02020603050405020304" pitchFamily="18" charset="0"/>
              </a:rPr>
              <a:t>1. Глубина Байкала составляет: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б - 1639м;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о - 1575м;</a:t>
            </a:r>
          </a:p>
          <a:p>
            <a:pPr marL="0" indent="0">
              <a:buNone/>
            </a:pPr>
            <a:r>
              <a:rPr lang="ru-RU" altLang="en-US" sz="2000">
                <a:latin typeface="Times New Roman" panose="02020603050405020304" pitchFamily="18" charset="0"/>
              </a:rPr>
              <a:t>к </a:t>
            </a:r>
            <a:r>
              <a:rPr lang="en-US" sz="2000">
                <a:latin typeface="Times New Roman" panose="02020603050405020304" pitchFamily="18" charset="0"/>
              </a:rPr>
              <a:t>- 16</a:t>
            </a:r>
            <a:r>
              <a:rPr lang="ru-RU" altLang="en-US" sz="2000">
                <a:latin typeface="Times New Roman" panose="02020603050405020304" pitchFamily="18" charset="0"/>
              </a:rPr>
              <a:t>00</a:t>
            </a:r>
            <a:r>
              <a:rPr lang="en-US" sz="2000">
                <a:latin typeface="Times New Roman" panose="02020603050405020304" pitchFamily="18" charset="0"/>
              </a:rPr>
              <a:t>м;</a:t>
            </a:r>
          </a:p>
          <a:p>
            <a:pPr marL="0" indent="0">
              <a:buNone/>
            </a:pPr>
            <a:r>
              <a:rPr lang="en-US" sz="2000" b="1">
                <a:latin typeface="Times New Roman" panose="02020603050405020304" pitchFamily="18" charset="0"/>
              </a:rPr>
              <a:t>2. Байкал </a:t>
            </a:r>
            <a:r>
              <a:rPr lang="ru-RU" altLang="en-US" sz="2000" b="1">
                <a:latin typeface="Times New Roman" panose="02020603050405020304" pitchFamily="18" charset="0"/>
              </a:rPr>
              <a:t>- </a:t>
            </a:r>
            <a:r>
              <a:rPr lang="en-US" sz="2000" b="1">
                <a:latin typeface="Times New Roman" panose="02020603050405020304" pitchFamily="18" charset="0"/>
              </a:rPr>
              <a:t>это: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а – река;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о – озеро;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б- море;</a:t>
            </a:r>
          </a:p>
          <a:p>
            <a:pPr marL="0" indent="0">
              <a:buNone/>
            </a:pPr>
            <a:r>
              <a:rPr lang="en-US" sz="2000" b="1">
                <a:latin typeface="Times New Roman" panose="02020603050405020304" pitchFamily="18" charset="0"/>
              </a:rPr>
              <a:t>3. </a:t>
            </a:r>
            <a:r>
              <a:rPr lang="ru-RU" altLang="en-US" sz="2000" b="1">
                <a:latin typeface="Times New Roman" panose="02020603050405020304" pitchFamily="18" charset="0"/>
              </a:rPr>
              <a:t>Н</a:t>
            </a:r>
            <a:r>
              <a:rPr lang="en-US" sz="2000" b="1">
                <a:latin typeface="Times New Roman" panose="02020603050405020304" pitchFamily="18" charset="0"/>
              </a:rPr>
              <a:t>ерпа </a:t>
            </a:r>
            <a:r>
              <a:rPr lang="ru-RU" altLang="en-US" sz="2000" b="1">
                <a:latin typeface="Times New Roman" panose="02020603050405020304" pitchFamily="18" charset="0"/>
              </a:rPr>
              <a:t>-</a:t>
            </a:r>
            <a:r>
              <a:rPr lang="en-US" sz="2000" b="1">
                <a:latin typeface="Times New Roman" panose="02020603050405020304" pitchFamily="18" charset="0"/>
              </a:rPr>
              <a:t> это: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б - рыба;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</a:rPr>
              <a:t>в - птица;</a:t>
            </a:r>
          </a:p>
          <a:p>
            <a:pPr marL="0" indent="0">
              <a:buNone/>
            </a:pPr>
            <a:r>
              <a:rPr lang="ru-RU" altLang="en-US" sz="2000">
                <a:latin typeface="Times New Roman" panose="02020603050405020304" pitchFamily="18" charset="0"/>
              </a:rPr>
              <a:t>н</a:t>
            </a:r>
            <a:r>
              <a:rPr lang="en-US" sz="2000">
                <a:latin typeface="Times New Roman" panose="02020603050405020304" pitchFamily="18" charset="0"/>
              </a:rPr>
              <a:t> - млекопитающее;</a:t>
            </a:r>
          </a:p>
          <a:p>
            <a:pPr marL="0" indent="0">
              <a:buNone/>
            </a:pPr>
            <a:endParaRPr lang="en-US" sz="180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0">
              <a:latin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>
                <a:latin typeface="Times New Roman" panose="02020603050405020304" pitchFamily="18" charset="0"/>
                <a:sym typeface="+mn-ea"/>
              </a:rPr>
              <a:t>5. Сколько рек впадает в озеро Байкал</a:t>
            </a:r>
            <a:r>
              <a:rPr lang="ru-RU" altLang="en-US" sz="20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pPr marL="0" indent="0">
              <a:buNone/>
            </a:pPr>
            <a:r>
              <a:rPr lang="ru-RU" altLang="en-US" sz="2000">
                <a:latin typeface="Times New Roman" panose="02020603050405020304" pitchFamily="18" charset="0"/>
                <a:sym typeface="+mn-ea"/>
              </a:rPr>
              <a:t>е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 - 336;</a:t>
            </a:r>
          </a:p>
          <a:p>
            <a:pPr marL="0" indent="0">
              <a:buNone/>
            </a:pPr>
            <a:r>
              <a:rPr lang="ru-RU" altLang="en-US" sz="2000">
                <a:latin typeface="Times New Roman" panose="02020603050405020304" pitchFamily="18" charset="0"/>
                <a:sym typeface="+mn-ea"/>
              </a:rPr>
              <a:t>п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 - 350;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  <a:sym typeface="+mn-ea"/>
              </a:rPr>
              <a:t>у - 380;</a:t>
            </a:r>
          </a:p>
          <a:p>
            <a:pPr marL="0" indent="0">
              <a:buNone/>
            </a:pPr>
            <a:r>
              <a:rPr lang="en-US" sz="2000" b="1">
                <a:latin typeface="Times New Roman" panose="02020603050405020304" pitchFamily="18" charset="0"/>
                <a:sym typeface="+mn-ea"/>
              </a:rPr>
              <a:t>6. Какая река вытекает из Байкала:</a:t>
            </a:r>
          </a:p>
          <a:p>
            <a:pPr marL="0" indent="0">
              <a:buNone/>
            </a:pPr>
            <a:r>
              <a:rPr lang="en-US" sz="2000">
                <a:latin typeface="Times New Roman" panose="02020603050405020304" pitchFamily="18" charset="0"/>
                <a:sym typeface="+mn-ea"/>
              </a:rPr>
              <a:t>и - Селенги;</a:t>
            </a:r>
          </a:p>
          <a:p>
            <a:pPr marL="0" indent="0">
              <a:buNone/>
            </a:pPr>
            <a:r>
              <a:rPr lang="ru-RU" altLang="en-US" sz="2000">
                <a:latin typeface="Times New Roman" panose="02020603050405020304" pitchFamily="18" charset="0"/>
                <a:sym typeface="+mn-ea"/>
              </a:rPr>
              <a:t>ц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 - Ангара;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640" y="-19685"/>
            <a:ext cx="9248775" cy="68973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690" y="32068"/>
            <a:ext cx="8229600" cy="1143000"/>
          </a:xfrm>
        </p:spPr>
        <p:txBody>
          <a:bodyPr/>
          <a:lstStyle/>
          <a:p>
            <a:r>
              <a:rPr lang="ru-RU" altLang="en-US" sz="5400" b="1" i="1" dirty="0" smtClean="0">
                <a:latin typeface="Times New Roman" panose="02020603050405020304" pitchFamily="18" charset="0"/>
              </a:rPr>
              <a:t>Цель</a:t>
            </a:r>
            <a:endParaRPr lang="ru-RU" altLang="en-US" sz="5400" b="1" i="1" dirty="0">
              <a:latin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09930" y="2351405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Text Box 3"/>
          <p:cNvSpPr txBox="1"/>
          <p:nvPr/>
        </p:nvSpPr>
        <p:spPr>
          <a:xfrm>
            <a:off x="709930" y="1555115"/>
            <a:ext cx="8117205" cy="50931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/>
                <a:sym typeface="+mn-ea"/>
              </a:rPr>
              <a:t> Создание комплекса условий для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/>
                <a:sym typeface="+mn-ea"/>
              </a:rPr>
              <a:t>воспитания бережного отношения к природе через формирование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/>
                <a:sym typeface="+mn-ea"/>
              </a:rPr>
              <a:t>представлений об  озере Байкал в процессе смены видов учебной деятельности.</a:t>
            </a:r>
          </a:p>
          <a:p>
            <a:pPr algn="ctr">
              <a:lnSpc>
                <a:spcPct val="150000"/>
              </a:lnSpc>
            </a:pP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/>
              <a:sym typeface="+mn-ea"/>
            </a:endParaRPr>
          </a:p>
        </p:txBody>
      </p:sp>
      <p:sp>
        <p:nvSpPr>
          <p:cNvPr id="7" name="Объект 7"/>
          <p:cNvSpPr>
            <a:spLocks noGrp="1"/>
          </p:cNvSpPr>
          <p:nvPr/>
        </p:nvSpPr>
        <p:spPr>
          <a:xfrm>
            <a:off x="351155" y="2971800"/>
            <a:ext cx="8588375" cy="452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dirty="0"/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5080" y="-15240"/>
            <a:ext cx="9165590" cy="68808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915" y="148273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i="1" dirty="0">
                <a:ln>
                  <a:solidFill>
                    <a:schemeClr val="bg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Наши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2915" y="1473200"/>
            <a:ext cx="7646035" cy="4526280"/>
          </a:xfrm>
        </p:spPr>
        <p:txBody>
          <a:bodyPr>
            <a:normAutofit/>
          </a:bodyPr>
          <a:lstStyle/>
          <a:p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Узнали о природе озера Байкал.</a:t>
            </a:r>
          </a:p>
          <a:p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Узнали об экологических проблемах Байкальских вод.</a:t>
            </a:r>
          </a:p>
          <a:p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Ответили на проблемный вопрос: “Почему Байкальский лёд имеет бирюзовый цвет?”</a:t>
            </a: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145" y="-14605"/>
            <a:ext cx="9171940" cy="687895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4025" y="2986723"/>
            <a:ext cx="8229600" cy="1143000"/>
          </a:xfrm>
        </p:spPr>
        <p:txBody>
          <a:bodyPr>
            <a:noAutofit/>
          </a:bodyPr>
          <a:lstStyle/>
          <a:p>
            <a:r>
              <a:rPr lang="ru-RU" altLang="en-US" sz="11500"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4445" y="-33655"/>
            <a:ext cx="9153525" cy="69068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65" y="-105727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en-US" b="1" i="1" dirty="0">
                <a:latin typeface="Times New Roman" panose="02020603050405020304" pitchFamily="18" charset="0"/>
                <a:sym typeface="+mn-ea"/>
              </a:rPr>
              <a:t>Привет с “моря”!</a:t>
            </a:r>
            <a:endParaRPr lang="ru-RU" altLang="en-US" dirty="0"/>
          </a:p>
        </p:txBody>
      </p:sp>
      <p:sp>
        <p:nvSpPr>
          <p:cNvPr id="6" name="Text Box 5"/>
          <p:cNvSpPr txBox="1"/>
          <p:nvPr/>
        </p:nvSpPr>
        <p:spPr>
          <a:xfrm>
            <a:off x="2350135" y="1037590"/>
            <a:ext cx="4280535" cy="5334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Есть в Сибири озеро большое,</a:t>
            </a:r>
          </a:p>
          <a:p>
            <a:pPr algn="ctr"/>
            <a:r>
              <a:rPr lang="ru-RU" altLang="en-US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 нём вода прозрачна и чиста.</a:t>
            </a:r>
          </a:p>
          <a:p>
            <a:pPr algn="ctr"/>
            <a:r>
              <a:rPr lang="ru-RU" altLang="en-US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называем озеро мы - море,</a:t>
            </a:r>
          </a:p>
          <a:p>
            <a:pPr algn="ctr"/>
            <a:r>
              <a:rPr lang="ru-RU" altLang="en-US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Им гордится вся наша страна.</a:t>
            </a:r>
          </a:p>
          <a:p>
            <a:pPr marL="0" indent="0" algn="ctr">
              <a:buNone/>
            </a:pPr>
            <a:endParaRPr lang="ru-RU" altLang="en-US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endParaRPr lang="ru-RU" altLang="en-US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Найдите отличия между озёрами Таватуй (слева) и Байкал (справа)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85" y="2348865"/>
            <a:ext cx="4038600" cy="30289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655" y="2348865"/>
            <a:ext cx="4545965" cy="3028315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40640" y="-4445"/>
            <a:ext cx="9246235" cy="6867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125" y="-115887"/>
            <a:ext cx="8229600" cy="1143000"/>
          </a:xfrm>
        </p:spPr>
        <p:txBody>
          <a:bodyPr/>
          <a:lstStyle/>
          <a:p>
            <a:r>
              <a:rPr lang="ru-RU" altLang="en-US" sz="4800">
                <a:solidFill>
                  <a:schemeClr val="bg1"/>
                </a:solidFill>
                <a:cs typeface="Times New Roman" panose="02020603050405020304" pitchFamily="18" charset="0"/>
              </a:rPr>
              <a:t>Проблемный вопрос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>
          <a:xfrm>
            <a:off x="926465" y="1588135"/>
            <a:ext cx="7614920" cy="452628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sz="6600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Почему Байкальский лёд имеет бирюзовый цвет?</a:t>
            </a:r>
          </a:p>
        </p:txBody>
      </p:sp>
      <p:sp>
        <p:nvSpPr>
          <p:cNvPr id="3" name="Rectangle 2"/>
          <p:cNvSpPr/>
          <p:nvPr/>
        </p:nvSpPr>
        <p:spPr>
          <a:xfrm>
            <a:off x="619125" y="1588135"/>
            <a:ext cx="8209280" cy="352806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15240"/>
            <a:ext cx="9154795" cy="688911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49580" y="-15557"/>
            <a:ext cx="8229600" cy="1143000"/>
          </a:xfrm>
        </p:spPr>
        <p:txBody>
          <a:bodyPr/>
          <a:lstStyle/>
          <a:p>
            <a:r>
              <a:rPr lang="ru-RU" altLang="en-US" sz="66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План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>
          <a:xfrm>
            <a:off x="361950" y="112776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1. География озера Байкал;</a:t>
            </a:r>
          </a:p>
          <a:p>
            <a:pPr marL="0" indent="0" algn="ctr">
              <a:buNone/>
            </a:pPr>
            <a:endParaRPr lang="ru-RU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2. Как глубок и широк наш Байкал;</a:t>
            </a:r>
          </a:p>
          <a:p>
            <a:pPr marL="0" indent="0" algn="ctr">
              <a:buNone/>
            </a:pPr>
            <a:endParaRPr lang="ru-RU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3. Животный мир Байкальских вод;</a:t>
            </a:r>
          </a:p>
          <a:p>
            <a:pPr marL="0" indent="0" algn="ctr">
              <a:buNone/>
            </a:pPr>
            <a:endParaRPr lang="ru-RU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4. Наш зимний прекрасный</a:t>
            </a:r>
            <a:r>
              <a:rPr lang="ru-RU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Байкал;</a:t>
            </a:r>
          </a:p>
          <a:p>
            <a:pPr marL="0" indent="0" algn="ctr">
              <a:buNone/>
            </a:pPr>
            <a:endParaRPr lang="ru-RU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5. Экологическая</a:t>
            </a:r>
            <a:r>
              <a:rPr lang="ru-RU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проблема Байкала.</a:t>
            </a:r>
          </a:p>
          <a:p>
            <a:pPr marL="0" indent="0" algn="ctr">
              <a:buNone/>
            </a:pPr>
            <a:endParaRPr lang="ru-RU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12700" y="-51435"/>
            <a:ext cx="9170035" cy="69380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1752"/>
            <a:ext cx="8229600" cy="1143000"/>
          </a:xfrm>
        </p:spPr>
        <p:txBody>
          <a:bodyPr/>
          <a:lstStyle/>
          <a:p>
            <a:r>
              <a:rPr lang="ru-RU" altLang="en-US" b="1" i="1" dirty="0">
                <a:ln>
                  <a:solidFill>
                    <a:schemeClr val="bg1"/>
                  </a:solidFill>
                </a:ln>
                <a:latin typeface="Times New Roman" panose="02020603050405020304" pitchFamily="18" charset="0"/>
              </a:rPr>
              <a:t>География озера Байкал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8695"/>
            <a:ext cx="4386580" cy="4450715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Озеро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Байкал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находится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юге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Восточной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Сибири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В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форме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рождающегося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полумесяца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Байкал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вытянулся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с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юго-запада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северо-восток</a:t>
            </a:r>
            <a:r>
              <a:rPr lang="ru-RU" alt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Длина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озера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636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км</a:t>
            </a:r>
            <a:r>
              <a:rPr lang="ru-RU" alt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</a:t>
            </a:r>
            <a:r>
              <a:rPr lang="ru-RU" altLang="en-US" sz="2400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Возраст </a:t>
            </a:r>
            <a:r>
              <a:rPr lang="ru-RU" alt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озера 20-25 млн. лет.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Расположен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Байкал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высоте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455 м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над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уровнем</a:t>
            </a: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моря</a:t>
            </a:r>
            <a:r>
              <a:rPr lang="en-US" sz="2400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.. </a:t>
            </a:r>
            <a:endParaRPr lang="en-US" sz="2400" dirty="0">
              <a:ln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1861185" y="5049520"/>
            <a:ext cx="682561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Более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половины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береговой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линии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озера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включено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в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территорию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заповедников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заказников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и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национальных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парков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17145" y="-15875"/>
            <a:ext cx="9178290" cy="6889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65" y="-200342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en-US" i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Как глубок и широк наш Байкал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65" y="942975"/>
            <a:ext cx="5641975" cy="908050"/>
          </a:xfrm>
        </p:spPr>
        <p:txBody>
          <a:bodyPr/>
          <a:lstStyle/>
          <a:p>
            <a:pPr marL="0" indent="0">
              <a:buNone/>
            </a:pPr>
            <a:r>
              <a:rPr lang="en-US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Протяжённость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ru-RU" alt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озера 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630 </a:t>
            </a:r>
            <a:r>
              <a:rPr lang="en-US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км</a:t>
            </a:r>
            <a:r>
              <a:rPr lang="ru-RU" alt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!</a:t>
            </a:r>
          </a:p>
          <a:p>
            <a:pPr marL="0" indent="0">
              <a:buNone/>
            </a:pPr>
            <a:endParaRPr lang="ru-RU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100965" y="1452245"/>
            <a:ext cx="479107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en-US" sz="36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Наибольшая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6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глубина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Байкальских вод 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– 1 </a:t>
            </a:r>
            <a:r>
              <a:rPr lang="en-US" sz="36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км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600м</a:t>
            </a:r>
            <a:r>
              <a:rPr lang="ru-RU" alt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!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2416175" y="3029585"/>
            <a:ext cx="5008880" cy="2011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Запасы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воды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в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Байкале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гигантские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— 23 615,39 км³ (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около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19 %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от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всех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мировых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запасов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озёрной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пресной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воды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).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объёму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запасов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воды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Байкал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занимает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второе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место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в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мире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среди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озёр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уступая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лишь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Каспийскому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морю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однако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в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последнем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вода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солёная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 </a:t>
            </a:r>
          </a:p>
          <a:p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-17303" y="646771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0" y="-14605"/>
            <a:ext cx="9157335" cy="69227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773"/>
            <a:ext cx="8229600" cy="1143000"/>
          </a:xfrm>
        </p:spPr>
        <p:txBody>
          <a:bodyPr/>
          <a:lstStyle/>
          <a:p>
            <a:r>
              <a:rPr lang="ru-RU" altLang="en-US" sz="54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Интересный факт!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4945" y="3098165"/>
            <a:ext cx="4681855" cy="267970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36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 озеро Байкал впадает 336 рек, а вытекает всего одна - Ангара.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-40798" y="6499463"/>
            <a:ext cx="698477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©Халтурина Е.С.,  КОУ ЛШИ для обучающихся с ОВЗ, </a:t>
            </a:r>
            <a:r>
              <a:rPr lang="ru-RU" alt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Леуши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923</Words>
  <Application>Microsoft Office PowerPoint</Application>
  <PresentationFormat>Экран (4:3)</PresentationFormat>
  <Paragraphs>114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Comic Sans MS</vt:lpstr>
      <vt:lpstr>Gabriola</vt:lpstr>
      <vt:lpstr>Times New Roman</vt:lpstr>
      <vt:lpstr>Тема Office</vt:lpstr>
      <vt:lpstr>Виртуальная экскурсия:  «Путешествие на озеро Байкал!»</vt:lpstr>
      <vt:lpstr>Цель</vt:lpstr>
      <vt:lpstr>Привет с “моря”!</vt:lpstr>
      <vt:lpstr>Найдите отличия между озёрами Таватуй (слева) и Байкал (справа)</vt:lpstr>
      <vt:lpstr>Проблемный вопрос</vt:lpstr>
      <vt:lpstr>План</vt:lpstr>
      <vt:lpstr>География озера Байкал</vt:lpstr>
      <vt:lpstr>Как глубок и широк наш Байкал</vt:lpstr>
      <vt:lpstr>Интересный факт!</vt:lpstr>
      <vt:lpstr>Животный мир Байкала</vt:lpstr>
      <vt:lpstr>Байкальская нерпа</vt:lpstr>
      <vt:lpstr>Наш зимний! Прекрасный Байкал!</vt:lpstr>
      <vt:lpstr>Презентация PowerPoint</vt:lpstr>
      <vt:lpstr>Презентация PowerPoint</vt:lpstr>
      <vt:lpstr>Экологические проблемы Байкала</vt:lpstr>
      <vt:lpstr>Презентация PowerPoint</vt:lpstr>
      <vt:lpstr>Вывод</vt:lpstr>
      <vt:lpstr>Задание 1</vt:lpstr>
      <vt:lpstr>Задание 2</vt:lpstr>
      <vt:lpstr>Наши результаты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во 2 классе «В гостях у красавицы осени!»</dc:title>
  <dc:creator/>
  <cp:lastModifiedBy>Учетная запись Майкрософт</cp:lastModifiedBy>
  <cp:revision>67</cp:revision>
  <dcterms:created xsi:type="dcterms:W3CDTF">2016-10-30T05:44:00Z</dcterms:created>
  <dcterms:modified xsi:type="dcterms:W3CDTF">2021-11-04T10:29:47Z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