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5"/>
  </p:notesMasterIdLst>
  <p:sldIdLst>
    <p:sldId id="256" r:id="rId2"/>
    <p:sldId id="313" r:id="rId3"/>
    <p:sldId id="314" r:id="rId4"/>
    <p:sldId id="315" r:id="rId5"/>
    <p:sldId id="325" r:id="rId6"/>
    <p:sldId id="317" r:id="rId7"/>
    <p:sldId id="318" r:id="rId8"/>
    <p:sldId id="326" r:id="rId9"/>
    <p:sldId id="319" r:id="rId10"/>
    <p:sldId id="328" r:id="rId11"/>
    <p:sldId id="259" r:id="rId12"/>
    <p:sldId id="329" r:id="rId13"/>
    <p:sldId id="288" r:id="rId14"/>
    <p:sldId id="291" r:id="rId15"/>
    <p:sldId id="287" r:id="rId16"/>
    <p:sldId id="262" r:id="rId17"/>
    <p:sldId id="330" r:id="rId18"/>
    <p:sldId id="280" r:id="rId19"/>
    <p:sldId id="281" r:id="rId20"/>
    <p:sldId id="292" r:id="rId21"/>
    <p:sldId id="293" r:id="rId22"/>
    <p:sldId id="297" r:id="rId23"/>
    <p:sldId id="299" r:id="rId24"/>
    <p:sldId id="300" r:id="rId25"/>
    <p:sldId id="301" r:id="rId26"/>
    <p:sldId id="294" r:id="rId27"/>
    <p:sldId id="295" r:id="rId28"/>
    <p:sldId id="296" r:id="rId29"/>
    <p:sldId id="304" r:id="rId30"/>
    <p:sldId id="308" r:id="rId31"/>
    <p:sldId id="322" r:id="rId32"/>
    <p:sldId id="327" r:id="rId33"/>
    <p:sldId id="25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60"/>
  </p:normalViewPr>
  <p:slideViewPr>
    <p:cSldViewPr>
      <p:cViewPr varScale="1">
        <p:scale>
          <a:sx n="68" d="100"/>
          <a:sy n="6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image" Target="../media/image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784388-B6AA-4B19-B3E2-75E9700B8728}" type="doc">
      <dgm:prSet loTypeId="urn:microsoft.com/office/officeart/2005/8/layout/pList2#1" loCatId="list" qsTypeId="urn:microsoft.com/office/officeart/2005/8/quickstyle/simple1" qsCatId="simple" csTypeId="urn:microsoft.com/office/officeart/2005/8/colors/accent5_1" csCatId="accent5" phldr="1"/>
      <dgm:spPr/>
    </dgm:pt>
    <dgm:pt modelId="{E690620C-407B-4F31-B207-2A7306DEFD4B}">
      <dgm:prSet phldrT="[Текст]" custT="1"/>
      <dgm:spPr/>
      <dgm:t>
        <a:bodyPr/>
        <a:lstStyle/>
        <a:p>
          <a:r>
            <a:rPr lang="ru-RU" sz="1800" dirty="0" smtClean="0">
              <a:latin typeface="Calibri" pitchFamily="34" charset="0"/>
            </a:rPr>
            <a:t>Ф.Ф. Беллинсгаузен</a:t>
          </a:r>
          <a:endParaRPr lang="ru-RU" sz="1800" dirty="0">
            <a:latin typeface="Calibri" pitchFamily="34" charset="0"/>
          </a:endParaRPr>
        </a:p>
      </dgm:t>
    </dgm:pt>
    <dgm:pt modelId="{E8E1955C-8208-4C17-A143-C7888A065CFC}" type="parTrans" cxnId="{7C94AA30-F779-465C-A797-63D42314CBE4}">
      <dgm:prSet/>
      <dgm:spPr/>
      <dgm:t>
        <a:bodyPr/>
        <a:lstStyle/>
        <a:p>
          <a:endParaRPr lang="ru-RU"/>
        </a:p>
      </dgm:t>
    </dgm:pt>
    <dgm:pt modelId="{64563605-B5E7-461E-9626-FEF8EE5BDF25}" type="sibTrans" cxnId="{7C94AA30-F779-465C-A797-63D42314CBE4}">
      <dgm:prSet/>
      <dgm:spPr/>
      <dgm:t>
        <a:bodyPr/>
        <a:lstStyle/>
        <a:p>
          <a:endParaRPr lang="ru-RU"/>
        </a:p>
      </dgm:t>
    </dgm:pt>
    <dgm:pt modelId="{62195809-0A80-4AA0-84EB-E172826C3329}">
      <dgm:prSet phldrT="[Текст]" custT="1"/>
      <dgm:spPr/>
      <dgm:t>
        <a:bodyPr/>
        <a:lstStyle/>
        <a:p>
          <a:r>
            <a:rPr lang="ru-RU" sz="1800" dirty="0" smtClean="0">
              <a:latin typeface="Calibri" pitchFamily="34" charset="0"/>
            </a:rPr>
            <a:t>М.П. Лазарев  </a:t>
          </a:r>
          <a:endParaRPr lang="ru-RU" sz="1800" dirty="0">
            <a:latin typeface="Calibri" pitchFamily="34" charset="0"/>
          </a:endParaRPr>
        </a:p>
      </dgm:t>
    </dgm:pt>
    <dgm:pt modelId="{96B4C9F2-7E19-43A8-B1B3-096E1FC93359}" type="parTrans" cxnId="{7D16957F-BB4F-4262-9E3A-783B20E17D39}">
      <dgm:prSet/>
      <dgm:spPr/>
      <dgm:t>
        <a:bodyPr/>
        <a:lstStyle/>
        <a:p>
          <a:endParaRPr lang="ru-RU"/>
        </a:p>
      </dgm:t>
    </dgm:pt>
    <dgm:pt modelId="{F6AA2CC1-F9EB-4DE4-BB20-FA412B5C70E4}" type="sibTrans" cxnId="{7D16957F-BB4F-4262-9E3A-783B20E17D39}">
      <dgm:prSet/>
      <dgm:spPr/>
      <dgm:t>
        <a:bodyPr/>
        <a:lstStyle/>
        <a:p>
          <a:endParaRPr lang="ru-RU"/>
        </a:p>
      </dgm:t>
    </dgm:pt>
    <dgm:pt modelId="{DC468FC6-11C9-4A3C-B638-B514AB5222B2}" type="pres">
      <dgm:prSet presAssocID="{FC784388-B6AA-4B19-B3E2-75E9700B8728}" presName="Name0" presStyleCnt="0">
        <dgm:presLayoutVars>
          <dgm:dir/>
          <dgm:resizeHandles val="exact"/>
        </dgm:presLayoutVars>
      </dgm:prSet>
      <dgm:spPr/>
    </dgm:pt>
    <dgm:pt modelId="{DB694CA7-259C-44E4-8CC3-D77B0FB1B5B6}" type="pres">
      <dgm:prSet presAssocID="{FC784388-B6AA-4B19-B3E2-75E9700B8728}" presName="bkgdShp" presStyleLbl="alignAccFollowNode1" presStyleIdx="0" presStyleCnt="1"/>
      <dgm:spPr>
        <a:noFill/>
        <a:ln>
          <a:noFill/>
        </a:ln>
      </dgm:spPr>
    </dgm:pt>
    <dgm:pt modelId="{4C28289A-EEC9-4E59-9983-6D9E3E6B18A3}" type="pres">
      <dgm:prSet presAssocID="{FC784388-B6AA-4B19-B3E2-75E9700B8728}" presName="linComp" presStyleCnt="0"/>
      <dgm:spPr/>
    </dgm:pt>
    <dgm:pt modelId="{E59E1025-7BF5-46D6-90F2-1E1DE6B29FA9}" type="pres">
      <dgm:prSet presAssocID="{E690620C-407B-4F31-B207-2A7306DEFD4B}" presName="compNode" presStyleCnt="0"/>
      <dgm:spPr/>
    </dgm:pt>
    <dgm:pt modelId="{BF9ADB9D-2360-4A49-AF82-4C07B767F0AC}" type="pres">
      <dgm:prSet presAssocID="{E690620C-407B-4F31-B207-2A7306DEFD4B}" presName="node" presStyleLbl="node1" presStyleIdx="0" presStyleCnt="2" custScaleX="203648" custScaleY="23830" custLinFactNeighborX="3419" custLinFactNeighborY="-30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AD1B0-3C7E-482B-97BC-AE9F6A6A0DB4}" type="pres">
      <dgm:prSet presAssocID="{E690620C-407B-4F31-B207-2A7306DEFD4B}" presName="invisiNode" presStyleLbl="node1" presStyleIdx="0" presStyleCnt="2"/>
      <dgm:spPr/>
    </dgm:pt>
    <dgm:pt modelId="{97A6F3B0-E28E-4395-B7BA-472AD9C162FB}" type="pres">
      <dgm:prSet presAssocID="{E690620C-407B-4F31-B207-2A7306DEFD4B}" presName="imagNode" presStyleLbl="fgImgPlace1" presStyleIdx="0" presStyleCnt="2" custScaleX="205480" custScaleY="197008" custLinFactNeighborX="4335" custLinFactNeighborY="951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3FD9034-8E63-4D55-92E8-BB6A71FDD341}" type="pres">
      <dgm:prSet presAssocID="{64563605-B5E7-461E-9626-FEF8EE5BDF2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523F169-5778-4336-8AB6-D4787A0A724A}" type="pres">
      <dgm:prSet presAssocID="{62195809-0A80-4AA0-84EB-E172826C3329}" presName="compNode" presStyleCnt="0"/>
      <dgm:spPr/>
    </dgm:pt>
    <dgm:pt modelId="{B07EEF22-C0D1-4621-A273-1D77CAC36D80}" type="pres">
      <dgm:prSet presAssocID="{62195809-0A80-4AA0-84EB-E172826C3329}" presName="node" presStyleLbl="node1" presStyleIdx="1" presStyleCnt="2" custScaleX="211507" custScaleY="23830" custLinFactNeighborX="-782" custLinFactNeighborY="-30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5A5C8D-AA84-4443-A430-60F4156A343C}" type="pres">
      <dgm:prSet presAssocID="{62195809-0A80-4AA0-84EB-E172826C3329}" presName="invisiNode" presStyleLbl="node1" presStyleIdx="1" presStyleCnt="2"/>
      <dgm:spPr/>
    </dgm:pt>
    <dgm:pt modelId="{733814A7-5557-4735-B396-5EF32B073C8D}" type="pres">
      <dgm:prSet presAssocID="{62195809-0A80-4AA0-84EB-E172826C3329}" presName="imagNode" presStyleLbl="fgImgPlace1" presStyleIdx="1" presStyleCnt="2" custScaleX="207124" custScaleY="197008" custLinFactNeighborX="2214" custLinFactNeighborY="951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2155FB4E-35D9-4298-8118-60F1C4E28A70}" type="presOf" srcId="{64563605-B5E7-461E-9626-FEF8EE5BDF25}" destId="{23FD9034-8E63-4D55-92E8-BB6A71FDD341}" srcOrd="0" destOrd="0" presId="urn:microsoft.com/office/officeart/2005/8/layout/pList2#1"/>
    <dgm:cxn modelId="{7D16957F-BB4F-4262-9E3A-783B20E17D39}" srcId="{FC784388-B6AA-4B19-B3E2-75E9700B8728}" destId="{62195809-0A80-4AA0-84EB-E172826C3329}" srcOrd="1" destOrd="0" parTransId="{96B4C9F2-7E19-43A8-B1B3-096E1FC93359}" sibTransId="{F6AA2CC1-F9EB-4DE4-BB20-FA412B5C70E4}"/>
    <dgm:cxn modelId="{2D3579A3-37F9-4ADD-8EFA-B38E89BB30DA}" type="presOf" srcId="{E690620C-407B-4F31-B207-2A7306DEFD4B}" destId="{BF9ADB9D-2360-4A49-AF82-4C07B767F0AC}" srcOrd="0" destOrd="0" presId="urn:microsoft.com/office/officeart/2005/8/layout/pList2#1"/>
    <dgm:cxn modelId="{0A88B4D1-2A79-4722-BF43-611BC44B0166}" type="presOf" srcId="{62195809-0A80-4AA0-84EB-E172826C3329}" destId="{B07EEF22-C0D1-4621-A273-1D77CAC36D80}" srcOrd="0" destOrd="0" presId="urn:microsoft.com/office/officeart/2005/8/layout/pList2#1"/>
    <dgm:cxn modelId="{3F5C1C5D-0B9A-40B1-AB8F-EB48AD1D5DAA}" type="presOf" srcId="{FC784388-B6AA-4B19-B3E2-75E9700B8728}" destId="{DC468FC6-11C9-4A3C-B638-B514AB5222B2}" srcOrd="0" destOrd="0" presId="urn:microsoft.com/office/officeart/2005/8/layout/pList2#1"/>
    <dgm:cxn modelId="{7C94AA30-F779-465C-A797-63D42314CBE4}" srcId="{FC784388-B6AA-4B19-B3E2-75E9700B8728}" destId="{E690620C-407B-4F31-B207-2A7306DEFD4B}" srcOrd="0" destOrd="0" parTransId="{E8E1955C-8208-4C17-A143-C7888A065CFC}" sibTransId="{64563605-B5E7-461E-9626-FEF8EE5BDF25}"/>
    <dgm:cxn modelId="{6F12F394-2F3B-46CE-AC7B-BC4376B298AC}" type="presParOf" srcId="{DC468FC6-11C9-4A3C-B638-B514AB5222B2}" destId="{DB694CA7-259C-44E4-8CC3-D77B0FB1B5B6}" srcOrd="0" destOrd="0" presId="urn:microsoft.com/office/officeart/2005/8/layout/pList2#1"/>
    <dgm:cxn modelId="{9E0C224F-0A98-4CD3-BEE5-126F7A6DFB5E}" type="presParOf" srcId="{DC468FC6-11C9-4A3C-B638-B514AB5222B2}" destId="{4C28289A-EEC9-4E59-9983-6D9E3E6B18A3}" srcOrd="1" destOrd="0" presId="urn:microsoft.com/office/officeart/2005/8/layout/pList2#1"/>
    <dgm:cxn modelId="{19D2DE02-E6D9-4BBA-A8A9-B6A877FF5D34}" type="presParOf" srcId="{4C28289A-EEC9-4E59-9983-6D9E3E6B18A3}" destId="{E59E1025-7BF5-46D6-90F2-1E1DE6B29FA9}" srcOrd="0" destOrd="0" presId="urn:microsoft.com/office/officeart/2005/8/layout/pList2#1"/>
    <dgm:cxn modelId="{D7191950-A84E-41D9-9EAD-B8BFC0BC9D38}" type="presParOf" srcId="{E59E1025-7BF5-46D6-90F2-1E1DE6B29FA9}" destId="{BF9ADB9D-2360-4A49-AF82-4C07B767F0AC}" srcOrd="0" destOrd="0" presId="urn:microsoft.com/office/officeart/2005/8/layout/pList2#1"/>
    <dgm:cxn modelId="{B5257958-D82F-4BA1-9D2A-D1054AAA62EB}" type="presParOf" srcId="{E59E1025-7BF5-46D6-90F2-1E1DE6B29FA9}" destId="{BB6AD1B0-3C7E-482B-97BC-AE9F6A6A0DB4}" srcOrd="1" destOrd="0" presId="urn:microsoft.com/office/officeart/2005/8/layout/pList2#1"/>
    <dgm:cxn modelId="{D84123A8-545B-4116-8A37-D7F714570131}" type="presParOf" srcId="{E59E1025-7BF5-46D6-90F2-1E1DE6B29FA9}" destId="{97A6F3B0-E28E-4395-B7BA-472AD9C162FB}" srcOrd="2" destOrd="0" presId="urn:microsoft.com/office/officeart/2005/8/layout/pList2#1"/>
    <dgm:cxn modelId="{6C679256-1F9B-4BB7-9D00-5652575EBD25}" type="presParOf" srcId="{4C28289A-EEC9-4E59-9983-6D9E3E6B18A3}" destId="{23FD9034-8E63-4D55-92E8-BB6A71FDD341}" srcOrd="1" destOrd="0" presId="urn:microsoft.com/office/officeart/2005/8/layout/pList2#1"/>
    <dgm:cxn modelId="{61FA3DAC-329A-40BA-A778-A805EBE4A97D}" type="presParOf" srcId="{4C28289A-EEC9-4E59-9983-6D9E3E6B18A3}" destId="{F523F169-5778-4336-8AB6-D4787A0A724A}" srcOrd="2" destOrd="0" presId="urn:microsoft.com/office/officeart/2005/8/layout/pList2#1"/>
    <dgm:cxn modelId="{E704D512-7885-4077-835B-B9380AEFA6EC}" type="presParOf" srcId="{F523F169-5778-4336-8AB6-D4787A0A724A}" destId="{B07EEF22-C0D1-4621-A273-1D77CAC36D80}" srcOrd="0" destOrd="0" presId="urn:microsoft.com/office/officeart/2005/8/layout/pList2#1"/>
    <dgm:cxn modelId="{0548031E-D14C-4671-96B5-5F08C53BF16A}" type="presParOf" srcId="{F523F169-5778-4336-8AB6-D4787A0A724A}" destId="{3E5A5C8D-AA84-4443-A430-60F4156A343C}" srcOrd="1" destOrd="0" presId="urn:microsoft.com/office/officeart/2005/8/layout/pList2#1"/>
    <dgm:cxn modelId="{81EE79ED-42FF-4620-806A-6CFE62A19D89}" type="presParOf" srcId="{F523F169-5778-4336-8AB6-D4787A0A724A}" destId="{733814A7-5557-4735-B396-5EF32B073C8D}" srcOrd="2" destOrd="0" presId="urn:microsoft.com/office/officeart/2005/8/layout/pList2#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DCC783-42B8-40FF-BAB1-309D2B2372C7}">
      <dsp:nvSpPr>
        <dsp:cNvPr id="0" name=""/>
        <dsp:cNvSpPr/>
      </dsp:nvSpPr>
      <dsp:spPr>
        <a:xfrm>
          <a:off x="0" y="458661"/>
          <a:ext cx="4295800" cy="4032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D89C4-366E-4AC9-BEA9-3973B9C1B249}">
      <dsp:nvSpPr>
        <dsp:cNvPr id="0" name=""/>
        <dsp:cNvSpPr/>
      </dsp:nvSpPr>
      <dsp:spPr>
        <a:xfrm>
          <a:off x="101488" y="93575"/>
          <a:ext cx="4079106" cy="604234"/>
        </a:xfrm>
        <a:prstGeom prst="roundRect">
          <a:avLst/>
        </a:prstGeom>
        <a:gradFill rotWithShape="0">
          <a:gsLst>
            <a:gs pos="20000">
              <a:schemeClr val="accent5">
                <a:alpha val="9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660" tIns="0" rIns="11366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В поисках Южного материка</a:t>
          </a:r>
          <a:endParaRPr lang="ru-RU" sz="2000" kern="1200" dirty="0">
            <a:latin typeface="Calibri" pitchFamily="34" charset="0"/>
          </a:endParaRPr>
        </a:p>
      </dsp:txBody>
      <dsp:txXfrm>
        <a:off x="130984" y="123071"/>
        <a:ext cx="4020114" cy="545242"/>
      </dsp:txXfrm>
    </dsp:sp>
    <dsp:sp modelId="{1BB88FC9-BED9-4DF2-ABCE-F30970CAEA95}">
      <dsp:nvSpPr>
        <dsp:cNvPr id="0" name=""/>
        <dsp:cNvSpPr/>
      </dsp:nvSpPr>
      <dsp:spPr>
        <a:xfrm>
          <a:off x="0" y="1184421"/>
          <a:ext cx="4295800" cy="4032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1D0A81-499B-435E-A214-5227163A5BCD}">
      <dsp:nvSpPr>
        <dsp:cNvPr id="0" name=""/>
        <dsp:cNvSpPr/>
      </dsp:nvSpPr>
      <dsp:spPr>
        <a:xfrm>
          <a:off x="101488" y="951249"/>
          <a:ext cx="4079106" cy="472320"/>
        </a:xfrm>
        <a:prstGeom prst="roundRect">
          <a:avLst/>
        </a:prstGeom>
        <a:gradFill rotWithShape="0">
          <a:gsLst>
            <a:gs pos="20000">
              <a:schemeClr val="accent5">
                <a:alpha val="90000"/>
                <a:hueOff val="0"/>
                <a:satOff val="0"/>
                <a:lumOff val="0"/>
                <a:alphaOff val="-10000"/>
                <a:tint val="9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000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660" tIns="0" rIns="11366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Открытие  Антарктиды</a:t>
          </a:r>
          <a:endParaRPr lang="ru-RU" sz="2000" kern="1200" dirty="0">
            <a:latin typeface="Calibri" pitchFamily="34" charset="0"/>
          </a:endParaRPr>
        </a:p>
      </dsp:txBody>
      <dsp:txXfrm>
        <a:off x="124545" y="974306"/>
        <a:ext cx="4032992" cy="426206"/>
      </dsp:txXfrm>
    </dsp:sp>
    <dsp:sp modelId="{13AD611F-4C9C-4FE4-9E12-D7F7BCF46749}">
      <dsp:nvSpPr>
        <dsp:cNvPr id="0" name=""/>
        <dsp:cNvSpPr/>
      </dsp:nvSpPr>
      <dsp:spPr>
        <a:xfrm>
          <a:off x="0" y="1889538"/>
          <a:ext cx="4295800" cy="4032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774FAF-23EA-481B-B807-6FAE7EC44AAE}">
      <dsp:nvSpPr>
        <dsp:cNvPr id="0" name=""/>
        <dsp:cNvSpPr/>
      </dsp:nvSpPr>
      <dsp:spPr>
        <a:xfrm>
          <a:off x="101488" y="1677009"/>
          <a:ext cx="4079106" cy="472320"/>
        </a:xfrm>
        <a:prstGeom prst="roundRect">
          <a:avLst/>
        </a:prstGeom>
        <a:gradFill rotWithShape="0">
          <a:gsLst>
            <a:gs pos="20000">
              <a:schemeClr val="accent5">
                <a:alpha val="90000"/>
                <a:hueOff val="0"/>
                <a:satOff val="0"/>
                <a:lumOff val="0"/>
                <a:alphaOff val="-20000"/>
                <a:tint val="9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000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660" tIns="0" rIns="11366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К южному полюсу </a:t>
          </a:r>
          <a:endParaRPr lang="ru-RU" sz="2000" kern="1200" dirty="0">
            <a:latin typeface="Calibri" pitchFamily="34" charset="0"/>
          </a:endParaRPr>
        </a:p>
      </dsp:txBody>
      <dsp:txXfrm>
        <a:off x="124545" y="1700066"/>
        <a:ext cx="4032992" cy="426206"/>
      </dsp:txXfrm>
    </dsp:sp>
    <dsp:sp modelId="{D5744F94-695C-4F9D-8DF2-9121079E8E06}">
      <dsp:nvSpPr>
        <dsp:cNvPr id="0" name=""/>
        <dsp:cNvSpPr/>
      </dsp:nvSpPr>
      <dsp:spPr>
        <a:xfrm>
          <a:off x="0" y="2693191"/>
          <a:ext cx="4295800" cy="4032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3C99A-FB2B-4A24-944F-4B8611497024}">
      <dsp:nvSpPr>
        <dsp:cNvPr id="0" name=""/>
        <dsp:cNvSpPr/>
      </dsp:nvSpPr>
      <dsp:spPr>
        <a:xfrm>
          <a:off x="99900" y="2422758"/>
          <a:ext cx="4082239" cy="529569"/>
        </a:xfrm>
        <a:prstGeom prst="roundRect">
          <a:avLst/>
        </a:prstGeom>
        <a:gradFill rotWithShape="0">
          <a:gsLst>
            <a:gs pos="20000">
              <a:schemeClr val="accent5">
                <a:alpha val="90000"/>
                <a:hueOff val="0"/>
                <a:satOff val="0"/>
                <a:lumOff val="0"/>
                <a:alphaOff val="-30000"/>
                <a:tint val="9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3000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660" tIns="0" rIns="11366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Современное изучение материка </a:t>
          </a:r>
          <a:endParaRPr lang="ru-RU" sz="2000" kern="1200" dirty="0">
            <a:latin typeface="Calibri" pitchFamily="34" charset="0"/>
          </a:endParaRPr>
        </a:p>
      </dsp:txBody>
      <dsp:txXfrm>
        <a:off x="125751" y="2448609"/>
        <a:ext cx="4030537" cy="477867"/>
      </dsp:txXfrm>
    </dsp:sp>
    <dsp:sp modelId="{5837514F-7022-48E5-9B85-1B91756AC2E6}">
      <dsp:nvSpPr>
        <dsp:cNvPr id="0" name=""/>
        <dsp:cNvSpPr/>
      </dsp:nvSpPr>
      <dsp:spPr>
        <a:xfrm>
          <a:off x="0" y="3418952"/>
          <a:ext cx="4295800" cy="4032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0CE6B5-BF72-4B67-89C4-891194BF8A07}">
      <dsp:nvSpPr>
        <dsp:cNvPr id="0" name=""/>
        <dsp:cNvSpPr/>
      </dsp:nvSpPr>
      <dsp:spPr>
        <a:xfrm>
          <a:off x="101487" y="3154923"/>
          <a:ext cx="4084763" cy="472320"/>
        </a:xfrm>
        <a:prstGeom prst="roundRect">
          <a:avLst/>
        </a:prstGeom>
        <a:gradFill rotWithShape="0">
          <a:gsLst>
            <a:gs pos="20000">
              <a:schemeClr val="accent5">
                <a:alpha val="90000"/>
                <a:hueOff val="0"/>
                <a:satOff val="0"/>
                <a:lumOff val="0"/>
                <a:alphaOff val="-40000"/>
                <a:tint val="9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660" tIns="0" rIns="11366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Статус Антарктиды </a:t>
          </a:r>
          <a:endParaRPr lang="ru-RU" sz="2000" kern="1200" dirty="0">
            <a:latin typeface="Calibri" pitchFamily="34" charset="0"/>
          </a:endParaRPr>
        </a:p>
      </dsp:txBody>
      <dsp:txXfrm>
        <a:off x="124544" y="3177980"/>
        <a:ext cx="4038649" cy="426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94CA7-259C-44E4-8CC3-D77B0FB1B5B6}">
      <dsp:nvSpPr>
        <dsp:cNvPr id="0" name=""/>
        <dsp:cNvSpPr/>
      </dsp:nvSpPr>
      <dsp:spPr>
        <a:xfrm>
          <a:off x="0" y="126047"/>
          <a:ext cx="5400600" cy="2073830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A6F3B0-E28E-4395-B7BA-472AD9C162FB}">
      <dsp:nvSpPr>
        <dsp:cNvPr id="0" name=""/>
        <dsp:cNvSpPr/>
      </dsp:nvSpPr>
      <dsp:spPr>
        <a:xfrm>
          <a:off x="214283" y="522863"/>
          <a:ext cx="2442294" cy="299611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9ADB9D-2360-4A49-AF82-4C07B767F0AC}">
      <dsp:nvSpPr>
        <dsp:cNvPr id="0" name=""/>
        <dsp:cNvSpPr/>
      </dsp:nvSpPr>
      <dsp:spPr>
        <a:xfrm rot="10800000">
          <a:off x="214283" y="3094624"/>
          <a:ext cx="2420519" cy="604014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libri" pitchFamily="34" charset="0"/>
            </a:rPr>
            <a:t>Ф.Ф. Беллинсгаузен</a:t>
          </a:r>
          <a:endParaRPr lang="ru-RU" sz="1800" kern="1200" dirty="0">
            <a:latin typeface="Calibri" pitchFamily="34" charset="0"/>
          </a:endParaRPr>
        </a:p>
      </dsp:txBody>
      <dsp:txXfrm rot="10800000">
        <a:off x="232859" y="3094624"/>
        <a:ext cx="2383367" cy="585438"/>
      </dsp:txXfrm>
    </dsp:sp>
    <dsp:sp modelId="{733814A7-5557-4735-B396-5EF32B073C8D}">
      <dsp:nvSpPr>
        <dsp:cNvPr id="0" name=""/>
        <dsp:cNvSpPr/>
      </dsp:nvSpPr>
      <dsp:spPr>
        <a:xfrm>
          <a:off x="2776274" y="522863"/>
          <a:ext cx="2461835" cy="299611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7EEF22-C0D1-4621-A273-1D77CAC36D80}">
      <dsp:nvSpPr>
        <dsp:cNvPr id="0" name=""/>
        <dsp:cNvSpPr/>
      </dsp:nvSpPr>
      <dsp:spPr>
        <a:xfrm rot="10800000">
          <a:off x="2714616" y="3094624"/>
          <a:ext cx="2513930" cy="604014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libri" pitchFamily="34" charset="0"/>
            </a:rPr>
            <a:t>М.П. Лазарев  </a:t>
          </a:r>
          <a:endParaRPr lang="ru-RU" sz="1800" kern="1200" dirty="0">
            <a:latin typeface="Calibri" pitchFamily="34" charset="0"/>
          </a:endParaRPr>
        </a:p>
      </dsp:txBody>
      <dsp:txXfrm rot="10800000">
        <a:off x="2733192" y="3094624"/>
        <a:ext cx="2476778" cy="585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6F029-5AC5-4C87-8BA0-C336D83E17DF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AF87E-5A84-4A80-8E52-AA9802BE7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930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щелчку на прямоугольники переход на нужный слайд.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2F446-F60C-4EDD-93B4-3BCAF0ED4F4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2F446-F60C-4EDD-93B4-3BCAF0ED4F4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Проверка:</a:t>
            </a:r>
            <a:r>
              <a:rPr lang="ru-RU" baseline="0" dirty="0" smtClean="0"/>
              <a:t> щелкнуть по овалу, если ответ правильный – овал изменит заливку.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21DA1-FEDC-4F4E-9F0C-BA3A39B9784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98422F-7A6E-4CCD-A1EA-454EE44C3864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B80325-8324-47A7-8772-05D92AD18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E%D0%BD%D1%82%D0%B8%D0%BD%D0%B5%D0%BD%D1%82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A3%D1%80%D0%BE%D0%B2%D0%B5%D0%BD%D1%8C_%D0%BC%D0%BE%D1%80%D1%8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1%83%D0%BB%D0%BA%D0%B0%D0%BD%D0%B8%D0%B7%D0%BC" TargetMode="External"/><Relationship Id="rId7" Type="http://schemas.openxmlformats.org/officeDocument/2006/relationships/hyperlink" Target="http://ru.wikipedia.org/wiki/%D0%AE%D0%B6%D0%BD%D1%8B%D0%B9_%D0%BF%D0%BE%D0%BB%D1%8E%D1%81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D%D1%80%D0%B5%D0%B1%D1%83%D1%81" TargetMode="External"/><Relationship Id="rId5" Type="http://schemas.openxmlformats.org/officeDocument/2006/relationships/hyperlink" Target="http://ru.wikipedia.org/wiki/%D0%92%D1%83%D0%BB%D0%BA%D0%B0%D0%BD" TargetMode="External"/><Relationship Id="rId4" Type="http://schemas.openxmlformats.org/officeDocument/2006/relationships/hyperlink" Target="http://ru.wikipedia.org/wiki/%D0%90%D0%BD%D1%82%D0%B0%D1%80%D0%BA%D1%82%D0%B8%D1%87%D0%B5%D1%81%D0%BA%D0%B8%D0%B9_%D0%BF%D0%BE%D0%BB%D1%83%D0%BE%D1%81%D1%82%D1%80%D0%BE%D0%B2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064896" cy="3528392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182880" indent="0" algn="ctr">
              <a:buNone/>
            </a:pP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Антарктида- уникальный материк на Земле</a:t>
            </a:r>
            <a:endParaRPr lang="ru-RU" sz="60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284984"/>
            <a:ext cx="5107984" cy="3317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553749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28604"/>
            <a:ext cx="6512511" cy="714380"/>
          </a:xfrm>
        </p:spPr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285860"/>
            <a:ext cx="8501122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Дополните предложения: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Антарктида полностью расположена в _______________ полушарии, причём большая её часть лежит в пределах ________________ полярного круга – на несколько градусов к северу выступает лишь оконечность _________________________ полуострова. Там и находится самая северная точка материка – единственная крайняя точка Антарктиды – мыс __________ (63°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ю.ш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практически в _______________ Антарктиды расположен Южный полюс, крайней южной точки не существует. Крайние _________________ и _______________ точки также выделить невозможно, так как территория материка захватывает все возможные долготы.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Площадь Антарктиды с прилегающими островами составляет около 14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км². Это _____________ по площади материк мира, опережающий по данному показателю лишь _______________________.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Антарктида – самый _________________ материк. Она со всех сторон окружена водами ______________________, ___________________ и ________________ океанов, которые отделяют Антарктиду на тысячи километров от остальных материков. Ближайшим из них является __________________________, попасть в которую можно лишь преодолев пролив _____________________.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3" y="188640"/>
            <a:ext cx="5976663" cy="936104"/>
          </a:xfrm>
        </p:spPr>
        <p:txBody>
          <a:bodyPr/>
          <a:lstStyle/>
          <a:p>
            <a:r>
              <a:rPr lang="ru-RU" sz="6600" dirty="0" smtClean="0"/>
              <a:t>Рельеф</a:t>
            </a:r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4752528" cy="4824536"/>
          </a:xfrm>
        </p:spPr>
      </p:pic>
      <p:sp>
        <p:nvSpPr>
          <p:cNvPr id="9" name="TextBox 8"/>
          <p:cNvSpPr txBox="1"/>
          <p:nvPr/>
        </p:nvSpPr>
        <p:spPr>
          <a:xfrm>
            <a:off x="5652120" y="2204864"/>
            <a:ext cx="302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Антарктида — самый высокий </a:t>
            </a:r>
            <a:r>
              <a:rPr lang="ru-RU" dirty="0" smtClean="0">
                <a:hlinkClick r:id="rId3" tooltip="Континент"/>
              </a:rPr>
              <a:t>континент</a:t>
            </a:r>
            <a:r>
              <a:rPr lang="ru-RU" dirty="0" smtClean="0"/>
              <a:t> Земли, средняя высота поверхности континента над  </a:t>
            </a:r>
            <a:r>
              <a:rPr lang="ru-RU" sz="2400" dirty="0" smtClean="0">
                <a:hlinkClick r:id="rId4" tooltip="Уровень моря"/>
              </a:rPr>
              <a:t>уровнем</a:t>
            </a:r>
            <a:r>
              <a:rPr lang="ru-RU" dirty="0" smtClean="0">
                <a:hlinkClick r:id="rId4" tooltip="Уровень моря"/>
              </a:rPr>
              <a:t> моря</a:t>
            </a:r>
            <a:r>
              <a:rPr lang="ru-RU" dirty="0" smtClean="0"/>
              <a:t> составляет более 2000 м, а в центре континента достигает 4000 метров.</a:t>
            </a:r>
          </a:p>
          <a:p>
            <a:r>
              <a:rPr lang="ru-RU" b="1" dirty="0">
                <a:latin typeface="Arial Black" pitchFamily="34" charset="0"/>
              </a:rPr>
              <a:t> 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1253293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28604"/>
            <a:ext cx="6512511" cy="1071570"/>
          </a:xfrm>
        </p:spPr>
        <p:txBody>
          <a:bodyPr/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pic>
        <p:nvPicPr>
          <p:cNvPr id="4" name="Содержимое 3" descr="C:\Users\Екатерина\Desktop\99729592_12.jpe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85804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0817"/>
            <a:ext cx="8496944" cy="6396535"/>
          </a:xfrm>
        </p:spPr>
      </p:pic>
    </p:spTree>
    <p:extLst>
      <p:ext uri="{BB962C8B-B14F-4D97-AF65-F5344CB8AC3E}">
        <p14:creationId xmlns="" xmlns:p14="http://schemas.microsoft.com/office/powerpoint/2010/main" val="361093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116633"/>
            <a:ext cx="3935628" cy="1656184"/>
          </a:xfrm>
        </p:spPr>
        <p:txBody>
          <a:bodyPr/>
          <a:lstStyle/>
          <a:p>
            <a:r>
              <a:rPr lang="ru-RU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Полезные ископаемые </a:t>
            </a:r>
            <a:endParaRPr lang="ru-RU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196752"/>
            <a:ext cx="4752527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19" y="2276872"/>
            <a:ext cx="3960441" cy="3360448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1800" b="1" dirty="0">
                <a:latin typeface="Arial Black" pitchFamily="34" charset="0"/>
              </a:rPr>
              <a:t>Геологи установили, что недра Антарктиды содержат            значительное количество полезных      ископаемых —железные руды, каменный уголь, найдены следы руд меди, никеля, свинца, цинка, молибдена, встречены горный хрусталь, слюда, графит.</a:t>
            </a:r>
            <a:r>
              <a:rPr lang="ru-RU" sz="1800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4667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3776207" cy="926976"/>
          </a:xfrm>
        </p:spPr>
        <p:txBody>
          <a:bodyPr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Вулканизм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628800"/>
            <a:ext cx="4633382" cy="3475037"/>
          </a:xfrm>
        </p:spPr>
      </p:pic>
      <p:sp>
        <p:nvSpPr>
          <p:cNvPr id="5" name="TextBox 4"/>
          <p:cNvSpPr txBox="1"/>
          <p:nvPr/>
        </p:nvSpPr>
        <p:spPr>
          <a:xfrm>
            <a:off x="539552" y="1340768"/>
            <a:ext cx="2376264" cy="48320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/>
              <a:t>Антарктида является тектонически спокойным континентом с малой сейсмической активностью, проявления </a:t>
            </a:r>
            <a:r>
              <a:rPr lang="ru-RU" sz="1400" dirty="0">
                <a:hlinkClick r:id="rId3" tooltip="Вулканизм"/>
              </a:rPr>
              <a:t>вулканизма</a:t>
            </a:r>
            <a:r>
              <a:rPr lang="ru-RU" sz="1400" dirty="0"/>
              <a:t> сосредоточены в Западной Антарктике и связаны с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 tooltip="Антарктический полуостров"/>
              </a:rPr>
              <a:t>Антарктическим полуостровом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1400" dirty="0"/>
              <a:t>возникшим в ходе Андского периода горообразования. Некоторые из вулканов, особенно островные, извергались в последние 200 лет. Самый активный </a:t>
            </a:r>
            <a:r>
              <a:rPr lang="ru-RU" sz="1400" dirty="0">
                <a:hlinkClick r:id="rId5" tooltip="Вулкан"/>
              </a:rPr>
              <a:t>вулкан</a:t>
            </a:r>
            <a:r>
              <a:rPr lang="ru-RU" sz="1400" dirty="0"/>
              <a:t> Антарктиды — </a:t>
            </a:r>
            <a:r>
              <a:rPr lang="ru-RU" sz="1400" dirty="0">
                <a:hlinkClick r:id="rId6" tooltip="Эребус"/>
              </a:rPr>
              <a:t>Эребус</a:t>
            </a:r>
            <a:r>
              <a:rPr lang="ru-RU" sz="1400" dirty="0"/>
              <a:t>. Его называют «вулкан, сторожащий путь к </a:t>
            </a:r>
            <a:r>
              <a:rPr lang="ru-RU" sz="1400" dirty="0">
                <a:hlinkClick r:id="rId7" tooltip="Южный полюс"/>
              </a:rPr>
              <a:t>Южному полюсу</a:t>
            </a:r>
            <a:r>
              <a:rPr lang="ru-RU" sz="1400" dirty="0"/>
              <a:t>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1920" y="544522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6" tooltip="Эребус"/>
              </a:rPr>
              <a:t> вулкан  Эребус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635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9" y="1844824"/>
            <a:ext cx="3456384" cy="4824536"/>
          </a:xfrm>
        </p:spPr>
        <p:txBody>
          <a:bodyPr/>
          <a:lstStyle/>
          <a:p>
            <a:r>
              <a:rPr lang="ru-RU" b="1" dirty="0"/>
              <a:t>Антарктида – самый холодный материк. Станция «Восток»- полюс холода -89,2</a:t>
            </a:r>
            <a:r>
              <a:rPr lang="ru-RU" b="1" baseline="30000" dirty="0"/>
              <a:t> </a:t>
            </a:r>
            <a:endParaRPr lang="ru-RU" b="1" baseline="30000" dirty="0" smtClean="0"/>
          </a:p>
          <a:p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s-MX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Континент 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Антарктида 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является одним 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из “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холодильников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Земли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который регулирует океанические  течения 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климат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 планете</a:t>
            </a:r>
            <a:r>
              <a:rPr 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u-RU" baseline="30000" dirty="0" smtClean="0"/>
          </a:p>
          <a:p>
            <a:endParaRPr lang="ru-RU" baseline="30000" dirty="0"/>
          </a:p>
          <a:p>
            <a:endParaRPr lang="ru-RU" baseline="30000" dirty="0" smtClean="0"/>
          </a:p>
          <a:p>
            <a:endParaRPr lang="ru-RU" baseline="30000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16632"/>
            <a:ext cx="3456384" cy="1296144"/>
          </a:xfrm>
        </p:spPr>
        <p:txBody>
          <a:bodyPr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Климат 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Picture 3" descr="86050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340768"/>
            <a:ext cx="546511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651731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8596" y="1357298"/>
            <a:ext cx="8143932" cy="521497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800" b="1" u="sng" dirty="0" smtClean="0"/>
          </a:p>
          <a:p>
            <a:pPr>
              <a:buNone/>
            </a:pPr>
            <a:r>
              <a:rPr lang="ru-RU" sz="1800" b="1" u="sng" dirty="0" smtClean="0"/>
              <a:t>Дополните </a:t>
            </a:r>
            <a:r>
              <a:rPr lang="ru-RU" sz="1800" b="1" u="sng" dirty="0" smtClean="0"/>
              <a:t>предложения:</a:t>
            </a:r>
            <a:endParaRPr lang="ru-RU" sz="1800" u="sng" dirty="0" smtClean="0"/>
          </a:p>
          <a:p>
            <a:r>
              <a:rPr lang="ru-RU" sz="1800" dirty="0" smtClean="0"/>
              <a:t>Количество осадков при движении от побережья к полюсу _________________.</a:t>
            </a:r>
          </a:p>
          <a:p>
            <a:r>
              <a:rPr lang="ru-RU" sz="1800" dirty="0" smtClean="0"/>
              <a:t>У побережья количество осадков равно от </a:t>
            </a:r>
            <a:r>
              <a:rPr lang="ru-RU" sz="1800" dirty="0" err="1" smtClean="0"/>
              <a:t>______-до</a:t>
            </a:r>
            <a:r>
              <a:rPr lang="ru-RU" sz="1800" dirty="0" smtClean="0"/>
              <a:t> ______ мм в год, а у полюса менее _______ мм в год.</a:t>
            </a:r>
          </a:p>
          <a:p>
            <a:r>
              <a:rPr lang="ru-RU" sz="1800" dirty="0" smtClean="0"/>
              <a:t>Чтобы объяснить данную закономерность вспомним, что Антарктида расположена в </a:t>
            </a:r>
            <a:r>
              <a:rPr lang="ru-RU" sz="1800" dirty="0" err="1" smtClean="0"/>
              <a:t>___-х</a:t>
            </a:r>
            <a:r>
              <a:rPr lang="ru-RU" sz="1800" dirty="0" smtClean="0"/>
              <a:t> климатических поясах: </a:t>
            </a:r>
            <a:r>
              <a:rPr lang="ru-RU" sz="1800" dirty="0" smtClean="0"/>
              <a:t>____________________________ </a:t>
            </a:r>
            <a:r>
              <a:rPr lang="ru-RU" sz="1800" dirty="0" smtClean="0"/>
              <a:t>и </a:t>
            </a:r>
            <a:r>
              <a:rPr lang="ru-RU" sz="1800" dirty="0" smtClean="0"/>
              <a:t>_____________________________________.</a:t>
            </a:r>
            <a:endParaRPr lang="ru-RU" sz="1800" dirty="0" smtClean="0"/>
          </a:p>
          <a:p>
            <a:r>
              <a:rPr lang="ru-RU" sz="1800" dirty="0" smtClean="0"/>
              <a:t>Если пояс ____________________, то там господствует </a:t>
            </a:r>
            <a:r>
              <a:rPr lang="ru-RU" sz="1800" dirty="0" smtClean="0"/>
              <a:t>_______________ </a:t>
            </a:r>
            <a:r>
              <a:rPr lang="ru-RU" sz="1800" dirty="0" smtClean="0"/>
              <a:t>давление, _________________ потоки воздуха, что не способствует формированию облаков.</a:t>
            </a:r>
          </a:p>
          <a:p>
            <a:r>
              <a:rPr lang="ru-RU" sz="1800" dirty="0" smtClean="0"/>
              <a:t>Поэтому у полюсов ___________ осадков.</a:t>
            </a:r>
          </a:p>
          <a:p>
            <a:r>
              <a:rPr lang="ru-RU" sz="1800" dirty="0" smtClean="0"/>
              <a:t>Если пояс переходный –_________________________, то летом господствуют _______________________ ВМ, которые приносят влагу, а зимой _________________, которые влагу не приносят.</a:t>
            </a:r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00043"/>
            <a:ext cx="6702252" cy="714380"/>
          </a:xfrm>
        </p:spPr>
        <p:txBody>
          <a:bodyPr/>
          <a:lstStyle/>
          <a:p>
            <a:pPr algn="r"/>
            <a:r>
              <a:rPr lang="ru-RU" dirty="0" smtClean="0"/>
              <a:t>3 группа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7" y="2708920"/>
            <a:ext cx="3312368" cy="1872208"/>
          </a:xfrm>
        </p:spPr>
        <p:txBody>
          <a:bodyPr/>
          <a:lstStyle/>
          <a:p>
            <a:r>
              <a:rPr lang="ru-RU" b="1" dirty="0">
                <a:latin typeface="Arial Black" pitchFamily="34" charset="0"/>
              </a:rPr>
              <a:t>Полгода не заходит солнце, нещадно слепит </a:t>
            </a:r>
            <a:r>
              <a:rPr lang="ru-RU" b="1" dirty="0" smtClean="0">
                <a:latin typeface="Arial Black" pitchFamily="34" charset="0"/>
              </a:rPr>
              <a:t>глаза, отражаясь </a:t>
            </a:r>
            <a:r>
              <a:rPr lang="ru-RU" b="1" dirty="0">
                <a:latin typeface="Arial Black" pitchFamily="34" charset="0"/>
              </a:rPr>
              <a:t>от белого снега и льда</a:t>
            </a:r>
            <a:r>
              <a:rPr lang="ru-RU" b="1" dirty="0" smtClean="0">
                <a:latin typeface="Arial Black" pitchFamily="34" charset="0"/>
              </a:rPr>
              <a:t>.</a:t>
            </a:r>
          </a:p>
          <a:p>
            <a:endParaRPr lang="ru-RU" b="1" dirty="0">
              <a:latin typeface="Arial Black" pitchFamily="34" charset="0"/>
            </a:endParaRPr>
          </a:p>
          <a:p>
            <a:endParaRPr lang="ru-RU" b="1" dirty="0" smtClean="0">
              <a:latin typeface="Arial Black" pitchFamily="34" charset="0"/>
            </a:endParaRPr>
          </a:p>
          <a:p>
            <a:endParaRPr lang="ru-RU" b="1" dirty="0">
              <a:latin typeface="Arial Black" pitchFamily="34" charset="0"/>
            </a:endParaRPr>
          </a:p>
          <a:p>
            <a:endParaRPr lang="ru-RU" b="1" dirty="0" smtClean="0">
              <a:latin typeface="Arial Black" pitchFamily="34" charset="0"/>
            </a:endParaRPr>
          </a:p>
          <a:p>
            <a:endParaRPr lang="ru-RU" b="1" dirty="0">
              <a:latin typeface="Arial Black" pitchFamily="34" charset="0"/>
            </a:endParaRPr>
          </a:p>
          <a:p>
            <a:endParaRPr lang="ru-RU" b="1" dirty="0" smtClean="0">
              <a:latin typeface="Arial Black" pitchFamily="34" charset="0"/>
            </a:endParaRPr>
          </a:p>
          <a:p>
            <a:endParaRPr lang="ru-RU" b="1" dirty="0"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6" name="Picture 2" descr="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1" r="681"/>
          <a:stretch>
            <a:fillRect/>
          </a:stretch>
        </p:blipFill>
        <p:spPr bwMode="auto">
          <a:xfrm>
            <a:off x="4427984" y="1124744"/>
            <a:ext cx="4114800" cy="5526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206"/>
            <a:ext cx="3143250" cy="4762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233936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24" r="6524"/>
          <a:stretch>
            <a:fillRect/>
          </a:stretch>
        </p:blipFill>
        <p:spPr>
          <a:xfrm>
            <a:off x="179512" y="3068960"/>
            <a:ext cx="4114800" cy="31278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7505" y="1010486"/>
            <a:ext cx="4104456" cy="1482410"/>
          </a:xfrm>
        </p:spPr>
        <p:txBody>
          <a:bodyPr/>
          <a:lstStyle/>
          <a:p>
            <a:r>
              <a:rPr lang="ru-RU" b="1" dirty="0">
                <a:latin typeface="Arial Black" pitchFamily="34" charset="0"/>
              </a:rPr>
              <a:t> И полгода ночь с жестокими морозами, ураганами, </a:t>
            </a:r>
          </a:p>
          <a:p>
            <a:pPr marL="0" indent="0">
              <a:buNone/>
            </a:pPr>
            <a:r>
              <a:rPr lang="ru-RU" b="1" dirty="0">
                <a:latin typeface="Arial Black" pitchFamily="34" charset="0"/>
              </a:rPr>
              <a:t>снежными бурями, когда ветер рвёт одежду и сбивает </a:t>
            </a:r>
            <a:r>
              <a:rPr lang="ru-RU" b="1" dirty="0" smtClean="0">
                <a:latin typeface="Arial Black" pitchFamily="34" charset="0"/>
              </a:rPr>
              <a:t>с </a:t>
            </a:r>
            <a:r>
              <a:rPr lang="ru-RU" b="1" dirty="0">
                <a:latin typeface="Arial Black" pitchFamily="34" charset="0"/>
              </a:rPr>
              <a:t>ног.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1198948787__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52736"/>
            <a:ext cx="4680520" cy="4789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88165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5088" t="5981" b="30307"/>
          <a:stretch>
            <a:fillRect/>
          </a:stretch>
        </p:blipFill>
        <p:spPr bwMode="auto">
          <a:xfrm flipH="1">
            <a:off x="1285852" y="2643182"/>
            <a:ext cx="7072362" cy="400052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8" name="TextBox 7"/>
          <p:cNvSpPr txBox="1"/>
          <p:nvPr/>
        </p:nvSpPr>
        <p:spPr>
          <a:xfrm>
            <a:off x="179512" y="1196752"/>
            <a:ext cx="8712968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ru-RU" sz="2000" dirty="0" smtClean="0">
                <a:latin typeface="Calibri" pitchFamily="34" charset="0"/>
              </a:rPr>
              <a:t>Еще в давние времена люди считали, что в южной полярной области лежит большая, никем не изведанная земля. Отважные моряки отправлялись в путь к Южному полюсу. В поисках таинственной земли они открыли немало островов, но увидеть загадочный материк никому не удавалось.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4499992" y="3429000"/>
            <a:ext cx="410445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4355976" y="4221088"/>
            <a:ext cx="410445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6" name="Прямоугольник 15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"...мы знали, на что идем и ни о чем не жалеем!"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52120" y="76470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libri" pitchFamily="34" charset="0"/>
              </a:rPr>
              <a:t>(</a:t>
            </a:r>
            <a:r>
              <a:rPr lang="ru-RU" sz="2000" i="1" dirty="0" smtClean="0">
                <a:latin typeface="Calibri" pitchFamily="34" charset="0"/>
              </a:rPr>
              <a:t>Из дневника Р. Скотта</a:t>
            </a:r>
            <a:r>
              <a:rPr lang="ru-RU" sz="2000" dirty="0" smtClean="0">
                <a:latin typeface="Calibri" pitchFamily="34" charset="0"/>
              </a:rPr>
              <a:t>)</a:t>
            </a:r>
            <a:endParaRPr lang="ru-RU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995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188640"/>
            <a:ext cx="4320479" cy="1152128"/>
          </a:xfrm>
        </p:spPr>
        <p:txBody>
          <a:bodyPr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Растения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052736"/>
            <a:ext cx="6984776" cy="1512168"/>
          </a:xfrm>
        </p:spPr>
        <p:txBody>
          <a:bodyPr/>
          <a:lstStyle/>
          <a:p>
            <a:r>
              <a:rPr lang="ru-RU" dirty="0"/>
              <a:t>Органический мир Антарктиды очень беден. Живые  Организмы представлены мхами, лишайниками, микроскопическими грибами и водорослями.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52351"/>
            <a:ext cx="4317421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28814"/>
            <a:ext cx="428396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1352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2656"/>
            <a:ext cx="8136904" cy="1152128"/>
          </a:xfrm>
        </p:spPr>
        <p:txBody>
          <a:bodyPr/>
          <a:lstStyle/>
          <a:p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Животные  </a:t>
            </a:r>
            <a:r>
              <a:rPr lang="ru-RU" sz="4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нтарктиды</a:t>
            </a:r>
            <a:endParaRPr lang="ru-RU" sz="4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340768"/>
            <a:ext cx="7704856" cy="1584176"/>
          </a:xfrm>
        </p:spPr>
        <p:txBody>
          <a:bodyPr/>
          <a:lstStyle/>
          <a:p>
            <a:r>
              <a:rPr lang="ru-RU" dirty="0"/>
              <a:t>Жизнь большинства животных связана с океаном. В прибрежных водах много планктона, которым питаются рыбы, киты, тюлени.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36912"/>
            <a:ext cx="6912768" cy="3960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19243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юлени антар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0888"/>
            <a:ext cx="4510143" cy="4247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2120" y="620688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10541" cmpd="sng">
                  <a:solidFill>
                    <a:srgbClr val="629DD1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629DD1">
                        <a:tint val="40000"/>
                        <a:satMod val="250000"/>
                      </a:srgbClr>
                    </a:gs>
                    <a:gs pos="9000">
                      <a:srgbClr val="629DD1">
                        <a:tint val="52000"/>
                        <a:satMod val="300000"/>
                      </a:srgbClr>
                    </a:gs>
                    <a:gs pos="50000">
                      <a:srgbClr val="629DD1">
                        <a:shade val="20000"/>
                        <a:satMod val="300000"/>
                      </a:srgbClr>
                    </a:gs>
                    <a:gs pos="79000">
                      <a:srgbClr val="629DD1">
                        <a:tint val="52000"/>
                        <a:satMod val="300000"/>
                      </a:srgbClr>
                    </a:gs>
                    <a:gs pos="100000">
                      <a:srgbClr val="629DD1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Тюлени </a:t>
            </a:r>
          </a:p>
        </p:txBody>
      </p:sp>
      <p:pic>
        <p:nvPicPr>
          <p:cNvPr id="4" name="Picture 3" descr="тюлени антарктид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3" y="188641"/>
            <a:ext cx="4566454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37009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80112" y="6021288"/>
            <a:ext cx="34563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Морской леопард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Picture 2" descr="морской леопар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3375"/>
            <a:ext cx="8135938" cy="540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300363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Морские львы</a:t>
            </a:r>
          </a:p>
        </p:txBody>
      </p:sp>
      <p:pic>
        <p:nvPicPr>
          <p:cNvPr id="3" name="Picture 3" descr="морской ле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12776"/>
            <a:ext cx="5184576" cy="532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морской лев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602" y="116632"/>
            <a:ext cx="45370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881982"/>
            <a:ext cx="3528392" cy="28581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9790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36206" y="5661248"/>
            <a:ext cx="46002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Синий кит - крупнейшее </a:t>
            </a:r>
          </a:p>
          <a:p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животное на планете.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226" y="-171400"/>
            <a:ext cx="47625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Синий кит крупнейшее жив на планет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206" y="1196752"/>
            <a:ext cx="4608513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синий кит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7980"/>
            <a:ext cx="3631124" cy="2910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132563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157192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Из 17 видов пингвинов на большей части Антарктического материка обитают всего лишь 2—3 вида. Наиболее типичными обитателями антарктического побережья являются императорский пингвин и пингвин Адели.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3" name="Picture 3" descr="img-e6bb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812" y="1916832"/>
            <a:ext cx="4175125" cy="313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0728"/>
            <a:ext cx="4787627" cy="34300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6926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10541" cmpd="sng">
                  <a:solidFill>
                    <a:srgbClr val="629DD1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629DD1">
                        <a:tint val="40000"/>
                        <a:satMod val="250000"/>
                      </a:srgbClr>
                    </a:gs>
                    <a:gs pos="9000">
                      <a:srgbClr val="629DD1">
                        <a:tint val="52000"/>
                        <a:satMod val="300000"/>
                      </a:srgbClr>
                    </a:gs>
                    <a:gs pos="50000">
                      <a:srgbClr val="629DD1">
                        <a:shade val="20000"/>
                        <a:satMod val="300000"/>
                      </a:srgbClr>
                    </a:gs>
                    <a:gs pos="79000">
                      <a:srgbClr val="629DD1">
                        <a:tint val="52000"/>
                        <a:satMod val="300000"/>
                      </a:srgbClr>
                    </a:gs>
                    <a:gs pos="100000">
                      <a:srgbClr val="629DD1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Пингвины </a:t>
            </a:r>
          </a:p>
        </p:txBody>
      </p:sp>
    </p:spTree>
    <p:extLst>
      <p:ext uri="{BB962C8B-B14F-4D97-AF65-F5344CB8AC3E}">
        <p14:creationId xmlns="" xmlns:p14="http://schemas.microsoft.com/office/powerpoint/2010/main" val="3150166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80112" y="616530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поморник</a:t>
            </a:r>
          </a:p>
        </p:txBody>
      </p:sp>
      <p:pic>
        <p:nvPicPr>
          <p:cNvPr id="3" name="Picture 2" descr="поморник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10" y="314121"/>
            <a:ext cx="8135938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37966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80112" y="5949280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</a:rPr>
              <a:t>Альбатрос </a:t>
            </a:r>
          </a:p>
        </p:txBody>
      </p:sp>
      <p:pic>
        <p:nvPicPr>
          <p:cNvPr id="3" name="Picture 3" descr="С бурей спорит альбатрос,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194" y="1196752"/>
            <a:ext cx="3789121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2" y="375455"/>
            <a:ext cx="5141214" cy="5679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780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75346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ACCB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Несмотря на суровую погоду</a:t>
            </a:r>
            <a:r>
              <a:rPr lang="ru-RU" sz="24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ACCB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es-MX" sz="24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ACCB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Антарктид</a:t>
            </a:r>
            <a:r>
              <a:rPr lang="ru-RU" sz="24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ACCB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</a:t>
            </a:r>
            <a:r>
              <a:rPr lang="es-MX" sz="24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ACCB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имеет богатую животную жизнь, удивительно хорошо приспособленную к жестким условиям.  </a:t>
            </a:r>
          </a:p>
          <a:p>
            <a:endParaRPr lang="ru-RU" b="1" dirty="0">
              <a:ln w="12700">
                <a:solidFill>
                  <a:prstClr val="black"/>
                </a:solidFill>
                <a:prstDash val="solid"/>
              </a:ln>
              <a:solidFill>
                <a:srgbClr val="ACCB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45" y="2420888"/>
            <a:ext cx="6096000" cy="4067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96049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ятиугольник 4">
            <a:hlinkClick r:id="" action="ppaction://hlinkshowjump?jump=previousslide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764704"/>
            <a:ext cx="55446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Calibri" pitchFamily="34" charset="0"/>
              </a:rPr>
              <a:t>В 1773-1774 годах достичь южного материка пытался английский капитан Джеймс Кук. Он дошел до 71° </a:t>
            </a:r>
            <a:r>
              <a:rPr lang="ru-RU" sz="2000" dirty="0" err="1" smtClean="0">
                <a:latin typeface="Calibri" pitchFamily="34" charset="0"/>
              </a:rPr>
              <a:t>ю.ш</a:t>
            </a:r>
            <a:r>
              <a:rPr lang="ru-RU" sz="2000" dirty="0" smtClean="0">
                <a:latin typeface="Calibri" pitchFamily="34" charset="0"/>
              </a:rPr>
              <a:t>., где столкнулся с непроходимыми льдами. «Земля, находящаяся на юге никогда не будет исследована». Этим высказыванием он отодвинул изучение Антарктиды почти на 50 лет.</a:t>
            </a:r>
            <a:endParaRPr lang="ru-RU" sz="2000" dirty="0"/>
          </a:p>
        </p:txBody>
      </p:sp>
      <p:pic>
        <p:nvPicPr>
          <p:cNvPr id="1029" name="Picture 5" descr="D:\Антарктида\ку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3098871"/>
            <a:ext cx="4536504" cy="3066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http://www.vokrugsveta.ru/img/cmn/2006/12/20/0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068960"/>
            <a:ext cx="3680277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http://img15.nnm.ru/3/e/7/9/5/ee59946d6bd48779e49377d5ac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168" y="188640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Заголовок 23"/>
          <p:cNvSpPr>
            <a:spLocks noGrp="1"/>
          </p:cNvSpPr>
          <p:nvPr>
            <p:ph type="title"/>
          </p:nvPr>
        </p:nvSpPr>
        <p:spPr>
          <a:xfrm>
            <a:off x="179512" y="188640"/>
            <a:ext cx="576064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Джеймс Кук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0591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Антарктида.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Самый холодный материк на планете (зимой - 89</a:t>
            </a:r>
            <a:r>
              <a:rPr lang="en-US" dirty="0" smtClean="0"/>
              <a:t>°</a:t>
            </a:r>
            <a:r>
              <a:rPr lang="ru-RU" dirty="0" smtClean="0"/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Самый высокий материк на Земле (средняя высота 2000 метров)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Наблюдаются самые сильные ветра на Земле (34 метра в секунду).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Страна жестокого солнца (полгода – полярный день, полгода – ночь).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Здесь нет постоянного населения.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66093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78636793"/>
              </p:ext>
            </p:extLst>
          </p:nvPr>
        </p:nvGraphicFramePr>
        <p:xfrm>
          <a:off x="179512" y="188640"/>
          <a:ext cx="8784976" cy="545336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04056"/>
                <a:gridCol w="6912768"/>
                <a:gridCol w="648072"/>
                <a:gridCol w="720080"/>
              </a:tblGrid>
              <a:tr h="439801">
                <a:tc gridSpan="2">
                  <a:txBody>
                    <a:bodyPr/>
                    <a:lstStyle/>
                    <a:p>
                      <a:pPr algn="l"/>
                      <a:r>
                        <a:rPr lang="ru-RU" sz="2000" b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Задание: 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Выбрать правильный ответ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Да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Нет 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088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1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Почти</a:t>
                      </a:r>
                      <a:r>
                        <a:rPr lang="ru-RU" sz="2000" baseline="0" dirty="0" smtClean="0">
                          <a:latin typeface="Calibri" pitchFamily="34" charset="0"/>
                        </a:rPr>
                        <a:t> весь материк расположен в пределах Южного полярного круга.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992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Из всех материков к Антарктиде ближе</a:t>
                      </a:r>
                      <a:r>
                        <a:rPr lang="ru-RU" sz="2000" baseline="0" dirty="0" smtClean="0">
                          <a:latin typeface="Calibri" pitchFamily="34" charset="0"/>
                        </a:rPr>
                        <a:t> всех находится Австралия.</a:t>
                      </a:r>
                      <a:endParaRPr lang="ru-RU" sz="2000" dirty="0" smtClean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088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3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Экспедиции Амундсена и Скотта первыми побывали на Южном полюсе.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5289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Calibri" pitchFamily="34" charset="0"/>
                        </a:rPr>
                        <a:t>От Южной Америки Антарктида отделена проливом Дрейка.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992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5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Название Антарктида» в переводе с греческого языка означает «северный».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992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6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Антарктида омывается</a:t>
                      </a:r>
                      <a:r>
                        <a:rPr lang="ru-RU" sz="2000" baseline="0" dirty="0" smtClean="0">
                          <a:latin typeface="Calibri" pitchFamily="34" charset="0"/>
                        </a:rPr>
                        <a:t> водами двух океанов.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992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7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Антарктида не принадлежит ни одному государству.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992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libri" pitchFamily="34" charset="0"/>
                        </a:rPr>
                        <a:t>8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itchFamily="34" charset="0"/>
                        </a:rPr>
                        <a:t>На территории Антарктиды расположены пять российских станций.</a:t>
                      </a:r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Овал 53"/>
          <p:cNvSpPr/>
          <p:nvPr/>
        </p:nvSpPr>
        <p:spPr>
          <a:xfrm>
            <a:off x="7740352" y="764704"/>
            <a:ext cx="360040" cy="360040"/>
          </a:xfrm>
          <a:prstGeom prst="ellipse">
            <a:avLst/>
          </a:prstGeom>
          <a:ln w="31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8460432" y="764704"/>
            <a:ext cx="360040" cy="360040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7740352" y="1484784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8460432" y="1484784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740352" y="2204864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460432" y="2204864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740352" y="2852936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460432" y="2852936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740352" y="3429000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460432" y="3429000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740352" y="4077072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460432" y="4077072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460432" y="4509120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7740352" y="4509120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7740352" y="5085184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8460432" y="5085184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40" name="Рамка 3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 useBgFill="1">
        <p:nvSpPr>
          <p:cNvPr id="27" name="Скругленный прямоугольник 26"/>
          <p:cNvSpPr/>
          <p:nvPr/>
        </p:nvSpPr>
        <p:spPr>
          <a:xfrm>
            <a:off x="3779912" y="6237312"/>
            <a:ext cx="1512168" cy="36004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alibri" pitchFamily="34" charset="0"/>
              </a:rPr>
              <a:t>Проверка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42" name="Пятиугольник 41">
            <a:hlinkClick r:id="rId3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99592" y="5661248"/>
            <a:ext cx="7344816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</a:rPr>
              <a:t>Проверка. </a:t>
            </a:r>
          </a:p>
          <a:p>
            <a:pPr lvl="1"/>
            <a:r>
              <a:rPr lang="ru-RU" sz="2000" dirty="0" smtClean="0">
                <a:latin typeface="Calibri" pitchFamily="34" charset="0"/>
              </a:rPr>
              <a:t>Щелкнуть по овалу, если ответ правильный – овал изменит цвет.</a:t>
            </a:r>
            <a:endParaRPr lang="ru-RU" sz="2000" dirty="0">
              <a:latin typeface="Calibri" pitchFamily="34" charset="0"/>
            </a:endParaRPr>
          </a:p>
        </p:txBody>
      </p:sp>
      <p:sp useBgFill="1">
        <p:nvSpPr>
          <p:cNvPr id="25" name="Умножение 24">
            <a:hlinkClick r:id="" action="ppaction://hlinkshowjump?jump=endshow"/>
          </p:cNvPr>
          <p:cNvSpPr/>
          <p:nvPr/>
        </p:nvSpPr>
        <p:spPr>
          <a:xfrm>
            <a:off x="0" y="6143625"/>
            <a:ext cx="714375" cy="714375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7251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782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7339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244407" cy="792088"/>
          </a:xfrm>
        </p:spPr>
        <p:txBody>
          <a:bodyPr/>
          <a:lstStyle/>
          <a:p>
            <a:pPr algn="l"/>
            <a:r>
              <a:rPr lang="ru-RU" sz="2400" i="1" dirty="0" smtClean="0">
                <a:latin typeface="Arial Black" pitchFamily="34" charset="0"/>
              </a:rPr>
              <a:t>Домашнее задание:</a:t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>
                <a:latin typeface="Arial Black" pitchFamily="34" charset="0"/>
              </a:rPr>
              <a:t/>
            </a:r>
            <a:br>
              <a:rPr lang="ru-RU" sz="2400" i="1" dirty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/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>1. Параграф  40, вопросы.</a:t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/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>2. Письменно ответить на вопрос: почему Антарктиду называют материком четырех полюсов?</a:t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>
                <a:latin typeface="Arial Black" pitchFamily="34" charset="0"/>
              </a:rPr>
              <a:t/>
            </a:r>
            <a:br>
              <a:rPr lang="ru-RU" sz="2400" i="1" dirty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/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>
                <a:latin typeface="Arial Black" pitchFamily="34" charset="0"/>
              </a:rPr>
              <a:t/>
            </a:r>
            <a:br>
              <a:rPr lang="ru-RU" sz="2400" i="1" dirty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/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>    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51709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5572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shkolazhizni.ru/img/content/i68/68784_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936" y="3429000"/>
            <a:ext cx="4916066" cy="3215331"/>
          </a:xfrm>
          <a:prstGeom prst="rect">
            <a:avLst/>
          </a:prstGeom>
          <a:noFill/>
          <a:effectLst>
            <a:softEdge rad="317500"/>
          </a:effectLst>
        </p:spPr>
      </p:pic>
      <p:sp useBgFill="1"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" action="ppaction://hlinkshowjump?jump=nextslide"/>
          </p:cNvPr>
          <p:cNvSpPr/>
          <p:nvPr/>
        </p:nvSpPr>
        <p:spPr>
          <a:xfrm rot="10800000" flipH="1">
            <a:off x="8460432" y="6237312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509120"/>
            <a:ext cx="3960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libri" pitchFamily="34" charset="0"/>
              </a:rPr>
              <a:t>В 27 января 1820 года  в судовом журнале русской экспедиции была сделана запись о том, что обнаружена новая земля, названная Антарктидой. </a:t>
            </a:r>
            <a:endParaRPr lang="ru-RU" sz="2000" dirty="0">
              <a:latin typeface="Calibri" pitchFamily="34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0" y="548680"/>
          <a:ext cx="540060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292080" y="188640"/>
            <a:ext cx="3635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Calibri" pitchFamily="34" charset="0"/>
              </a:rPr>
              <a:t>В 1819 г. после длительной и тщательной подготовки из Кронштадта отправилась в дальнее плавание южная полярная экспедиция в составе двух военных шлюпов - «Восток» и «Мирный». Первым командовал </a:t>
            </a:r>
          </a:p>
          <a:p>
            <a:pPr algn="r"/>
            <a:r>
              <a:rPr lang="ru-RU" sz="2000" dirty="0" smtClean="0">
                <a:latin typeface="Calibri" pitchFamily="34" charset="0"/>
              </a:rPr>
              <a:t>Ф. Ф. Беллинсгаузен, вторым –М.  П. Лазарев. Экипаж судов состоял из опытных, бывалых моряков.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512" y="188640"/>
            <a:ext cx="4896544" cy="778098"/>
          </a:xfrm>
        </p:spPr>
        <p:txBody>
          <a:bodyPr>
            <a:noAutofit/>
          </a:bodyPr>
          <a:lstStyle/>
          <a:p>
            <a:pPr>
              <a:lnSpc>
                <a:spcPts val="35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Открытие Антарктиды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4709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3524" y="3284984"/>
            <a:ext cx="4476948" cy="2230184"/>
          </a:xfrm>
        </p:spPr>
        <p:txBody>
          <a:bodyPr/>
          <a:lstStyle/>
          <a:p>
            <a:r>
              <a:rPr lang="ru-RU" sz="2000" dirty="0"/>
              <a:t>В 14.12.1911 Южного полюса достигла норвежская экспедиция </a:t>
            </a:r>
            <a:r>
              <a:rPr lang="ru-RU" sz="2000" dirty="0" err="1"/>
              <a:t>Руаля</a:t>
            </a:r>
            <a:r>
              <a:rPr lang="ru-RU" sz="2000" dirty="0"/>
              <a:t> Амундсена, 18.01. 1912 года - английская экспедиция Роберта Скотта.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16401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725214"/>
            <a:ext cx="5145087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924944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44536"/>
            <a:ext cx="30734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4006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ятиугольник 4">
            <a:hlinkClick r:id="rId2" action="ppaction://hlinksldjump"/>
          </p:cNvPr>
          <p:cNvSpPr/>
          <p:nvPr/>
        </p:nvSpPr>
        <p:spPr>
          <a:xfrm rot="10800000">
            <a:off x="7884368" y="623731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" action="ppaction://hlinkshowjump?jump=nextslide"/>
          </p:cNvPr>
          <p:cNvSpPr/>
          <p:nvPr/>
        </p:nvSpPr>
        <p:spPr>
          <a:xfrm rot="10800000" flipH="1">
            <a:off x="8460432" y="6237312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Антарктические научные станции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9468" name="Picture 12" descr="D:\Антарктида\станци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836712"/>
            <a:ext cx="6120680" cy="5256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6444208" y="836712"/>
            <a:ext cx="25202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000" dirty="0" smtClean="0">
                <a:latin typeface="Calibri" pitchFamily="34" charset="0"/>
                <a:cs typeface="Times New Roman" pitchFamily="18" charset="0"/>
              </a:rPr>
              <a:t>С середины XX века началось изучение Антарктиды. На континенте разными странами создаются многочисленные постоянные базы, круглый год ведущие метеорологические, гляциологические и геологические исследования. Всего действует около 45 круглогодичных научных станций. </a:t>
            </a:r>
            <a:endParaRPr lang="ru-RU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801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ятиугольник 3">
            <a:hlinkClick r:id="rId2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764704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Calibri" pitchFamily="34" charset="0"/>
              </a:rPr>
              <a:t>Из-за суровости климата в Антарктиде нет постоянного населения. Однако там расположены научные станции. Временное население Антарктиды колеблется от 4000 человек летом (россиян около 150) до 1000 человек зимой (россиян около 100).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708920"/>
            <a:ext cx="5472608" cy="3477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В соответствии с конвенцией об Антарктике: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Calibri" pitchFamily="34" charset="0"/>
              </a:rPr>
              <a:t> Антарктида не принадлежит ни одному государству.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Calibri" pitchFamily="34" charset="0"/>
              </a:rPr>
              <a:t> Разрешена только научная деятельность.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Calibri" pitchFamily="34" charset="0"/>
              </a:rPr>
              <a:t> Размещение военных объектов, а также заход боевых кораблей и вооружённых судов южнее 60-го градуса южной широты запрещены.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Calibri" pitchFamily="34" charset="0"/>
              </a:rPr>
              <a:t> В 1980-е годы Антарктиду объявили  безъядерной зоной.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Calibri" pitchFamily="34" charset="0"/>
              </a:rPr>
              <a:t> Сейчас участниками договора являются 28 государств  и десятки стран-наблюдателей.</a:t>
            </a:r>
            <a:endParaRPr lang="ru-RU" sz="2000" dirty="0">
              <a:latin typeface="Calibri" pitchFamily="34" charset="0"/>
            </a:endParaRPr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179512" y="2204864"/>
            <a:ext cx="5472608" cy="50405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</a:rPr>
              <a:t>Статус Антарктиды.</a:t>
            </a:r>
            <a:endParaRPr lang="ru-RU" sz="20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Человек в Антарктиде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8057" r="35093"/>
          <a:stretch>
            <a:fillRect/>
          </a:stretch>
        </p:blipFill>
        <p:spPr bwMode="auto">
          <a:xfrm>
            <a:off x="5724128" y="1772816"/>
            <a:ext cx="3168352" cy="4410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428608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1080120"/>
          </a:xfrm>
        </p:spPr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68053"/>
            <a:ext cx="3752873" cy="325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1960" y="1772816"/>
            <a:ext cx="4248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tx2"/>
                </a:solidFill>
              </a:rPr>
              <a:t>1 группа </a:t>
            </a:r>
            <a:r>
              <a:rPr lang="ru-RU" sz="2400" b="1" i="1" dirty="0" smtClean="0">
                <a:solidFill>
                  <a:schemeClr val="tx2"/>
                </a:solidFill>
              </a:rPr>
              <a:t>– географическое положение материка;</a:t>
            </a:r>
          </a:p>
          <a:p>
            <a:endParaRPr lang="ru-RU" sz="2400" b="1" i="1" dirty="0" smtClean="0">
              <a:solidFill>
                <a:schemeClr val="tx2"/>
              </a:solidFill>
            </a:endParaRPr>
          </a:p>
          <a:p>
            <a:r>
              <a:rPr lang="ru-RU" sz="2400" b="1" i="1" u="sng" dirty="0" smtClean="0">
                <a:solidFill>
                  <a:schemeClr val="tx2"/>
                </a:solidFill>
              </a:rPr>
              <a:t>2 группа </a:t>
            </a:r>
            <a:r>
              <a:rPr lang="ru-RU" sz="2400" b="1" i="1" dirty="0" smtClean="0">
                <a:solidFill>
                  <a:schemeClr val="tx2"/>
                </a:solidFill>
              </a:rPr>
              <a:t>– рельеф материка;</a:t>
            </a:r>
          </a:p>
          <a:p>
            <a:endParaRPr lang="ru-RU" sz="2400" b="1" i="1" dirty="0" smtClean="0">
              <a:solidFill>
                <a:schemeClr val="tx2"/>
              </a:solidFill>
            </a:endParaRPr>
          </a:p>
          <a:p>
            <a:r>
              <a:rPr lang="ru-RU" sz="2400" b="1" i="1" u="sng" dirty="0" smtClean="0">
                <a:solidFill>
                  <a:schemeClr val="tx2"/>
                </a:solidFill>
              </a:rPr>
              <a:t>3 группа </a:t>
            </a:r>
            <a:r>
              <a:rPr lang="ru-RU" sz="2400" b="1" i="1" dirty="0" smtClean="0">
                <a:solidFill>
                  <a:schemeClr val="tx2"/>
                </a:solidFill>
              </a:rPr>
              <a:t>– климат материка;</a:t>
            </a:r>
          </a:p>
          <a:p>
            <a:endParaRPr lang="ru-RU" sz="2400" b="1" i="1" dirty="0" smtClean="0">
              <a:solidFill>
                <a:schemeClr val="tx2"/>
              </a:solidFill>
            </a:endParaRPr>
          </a:p>
          <a:p>
            <a:r>
              <a:rPr lang="ru-RU" sz="2400" b="1" i="1" u="sng" dirty="0" smtClean="0">
                <a:solidFill>
                  <a:schemeClr val="tx2"/>
                </a:solidFill>
              </a:rPr>
              <a:t>4 группа </a:t>
            </a:r>
            <a:r>
              <a:rPr lang="ru-RU" sz="2400" b="1" i="1" dirty="0" smtClean="0">
                <a:solidFill>
                  <a:schemeClr val="tx2"/>
                </a:solidFill>
              </a:rPr>
              <a:t>– растительный и животный мир материка;</a:t>
            </a:r>
          </a:p>
          <a:p>
            <a:endParaRPr lang="ru-RU" sz="24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831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>
            <a:hlinkClick r:id="" action="ppaction://hlinkshowjump?jump=firstslide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D:\Антарктида\к.jpg"/>
          <p:cNvPicPr>
            <a:picLocks noChangeAspect="1" noChangeArrowheads="1"/>
          </p:cNvPicPr>
          <p:nvPr/>
        </p:nvPicPr>
        <p:blipFill>
          <a:blip r:embed="rId3" cstate="print"/>
          <a:srcRect l="4545"/>
          <a:stretch>
            <a:fillRect/>
          </a:stretch>
        </p:blipFill>
        <p:spPr bwMode="auto">
          <a:xfrm>
            <a:off x="251520" y="1052736"/>
            <a:ext cx="6416540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 useBgFill="1"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251520" y="6143625"/>
            <a:ext cx="714375" cy="714375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2263905">
            <a:off x="630940" y="538728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Тихий океан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05273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Атлантический океан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531160">
            <a:off x="4866926" y="153787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Индийский  океан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61648" cy="576064"/>
          </a:xfrm>
        </p:spPr>
        <p:txBody>
          <a:bodyPr>
            <a:normAutofit fontScale="90000"/>
          </a:bodyPr>
          <a:lstStyle/>
          <a:p>
            <a:pPr>
              <a:lnSpc>
                <a:spcPts val="3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</a:rPr>
              <a:t>«Географическое положение Антарктиды»</a:t>
            </a:r>
            <a:endParaRPr lang="ru-RU" sz="3600" dirty="0">
              <a:latin typeface="Calibri" pitchFamily="34" charset="0"/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876256" y="2492896"/>
            <a:ext cx="1944216" cy="36004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alibri" pitchFamily="34" charset="0"/>
              </a:rPr>
              <a:t>Океаны</a:t>
            </a:r>
            <a:r>
              <a:rPr lang="ru-RU" dirty="0" smtClean="0"/>
              <a:t> </a:t>
            </a:r>
            <a:endParaRPr lang="ru-RU" dirty="0"/>
          </a:p>
        </p:txBody>
      </p:sp>
      <p:sp useBgFill="1">
        <p:nvSpPr>
          <p:cNvPr id="14" name="Скругленный прямоугольник 13"/>
          <p:cNvSpPr/>
          <p:nvPr/>
        </p:nvSpPr>
        <p:spPr>
          <a:xfrm>
            <a:off x="6876256" y="2996952"/>
            <a:ext cx="1944216" cy="36004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alibri" pitchFamily="34" charset="0"/>
              </a:rPr>
              <a:t>Моря</a:t>
            </a:r>
            <a:r>
              <a:rPr lang="ru-RU" dirty="0" smtClean="0"/>
              <a:t> </a:t>
            </a:r>
            <a:endParaRPr lang="ru-RU" dirty="0"/>
          </a:p>
        </p:txBody>
      </p:sp>
      <p:sp useBgFill="1">
        <p:nvSpPr>
          <p:cNvPr id="15" name="Скругленный прямоугольник 14"/>
          <p:cNvSpPr/>
          <p:nvPr/>
        </p:nvSpPr>
        <p:spPr>
          <a:xfrm>
            <a:off x="6876256" y="3501008"/>
            <a:ext cx="1944216" cy="36004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alibri" pitchFamily="34" charset="0"/>
              </a:rPr>
              <a:t>Полуостров 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9538539">
            <a:off x="1907589" y="1978002"/>
            <a:ext cx="1368152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Море Уэдделла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728868">
            <a:off x="3237020" y="5042507"/>
            <a:ext cx="1008112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Море</a:t>
            </a:r>
          </a:p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 Росса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5936" y="112474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Море</a:t>
            </a:r>
          </a:p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Лазарева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3170423">
            <a:off x="1263703" y="4312391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Море</a:t>
            </a:r>
          </a:p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Амундсена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759065">
            <a:off x="528658" y="3106165"/>
            <a:ext cx="1800200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Море</a:t>
            </a:r>
          </a:p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Беллинсгаузена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507918">
            <a:off x="1300445" y="2917432"/>
            <a:ext cx="185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П-ов </a:t>
            </a:r>
          </a:p>
          <a:p>
            <a:pPr algn="ctr">
              <a:lnSpc>
                <a:spcPts val="1200"/>
              </a:lnSpc>
            </a:pPr>
            <a:r>
              <a:rPr lang="ru-RU" dirty="0" smtClean="0">
                <a:latin typeface="Calibri" pitchFamily="34" charset="0"/>
              </a:rPr>
              <a:t>Антарктический 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32240" y="1052736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</a:rPr>
              <a:t>На контурной карте подписать элементы береговой линии:</a:t>
            </a:r>
            <a:endParaRPr lang="ru-RU" sz="2000" dirty="0">
              <a:latin typeface="Calibri" pitchFamily="34" charset="0"/>
            </a:endParaRPr>
          </a:p>
        </p:txBody>
      </p:sp>
      <p:sp useBgFill="1">
        <p:nvSpPr>
          <p:cNvPr id="25" name="Скругленный прямоугольник 24"/>
          <p:cNvSpPr/>
          <p:nvPr/>
        </p:nvSpPr>
        <p:spPr>
          <a:xfrm>
            <a:off x="6876256" y="4077072"/>
            <a:ext cx="1944216" cy="36004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alibri" pitchFamily="34" charset="0"/>
              </a:rPr>
              <a:t>Пролив  </a:t>
            </a:r>
            <a:endParaRPr lang="ru-RU" sz="2000" dirty="0">
              <a:latin typeface="Calibri" pitchFamily="34" charset="0"/>
            </a:endParaRPr>
          </a:p>
        </p:txBody>
      </p:sp>
      <p:sp useBgFill="1">
        <p:nvSpPr>
          <p:cNvPr id="27" name="Скругленный прямоугольник 26"/>
          <p:cNvSpPr/>
          <p:nvPr/>
        </p:nvSpPr>
        <p:spPr>
          <a:xfrm>
            <a:off x="6876256" y="4581128"/>
            <a:ext cx="1944216" cy="36004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alibri" pitchFamily="34" charset="0"/>
              </a:rPr>
              <a:t>Крайние точки  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7776026">
            <a:off x="-87913" y="1646382"/>
            <a:ext cx="155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пр-в  Дрейка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632" y="1556792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alibri" pitchFamily="34" charset="0"/>
              </a:rPr>
              <a:t>Мыс Сифре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177735" y="188489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92183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8" grpId="0"/>
      <p:bldP spid="29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1092</Words>
  <Application>Microsoft Office PowerPoint</Application>
  <PresentationFormat>Экран (4:3)</PresentationFormat>
  <Paragraphs>144</Paragraphs>
  <Slides>33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Воздушный поток</vt:lpstr>
      <vt:lpstr>   Антарктида- уникальный материк на Земле</vt:lpstr>
      <vt:lpstr>Слайд 2</vt:lpstr>
      <vt:lpstr>Джеймс Кук</vt:lpstr>
      <vt:lpstr>Открытие Антарктиды </vt:lpstr>
      <vt:lpstr>В 14.12.1911 Южного полюса достигла норвежская экспедиция Руаля Амундсена, 18.01. 1912 года - английская экспедиция Роберта Скотта. </vt:lpstr>
      <vt:lpstr>Антарктические научные станции</vt:lpstr>
      <vt:lpstr>Человек в Антарктиде </vt:lpstr>
      <vt:lpstr>Работа в группах</vt:lpstr>
      <vt:lpstr> «Географическое положение Антарктиды»</vt:lpstr>
      <vt:lpstr>1 группа</vt:lpstr>
      <vt:lpstr>Рельеф      </vt:lpstr>
      <vt:lpstr>2 группа</vt:lpstr>
      <vt:lpstr>Слайд 13</vt:lpstr>
      <vt:lpstr>Полезные ископаемые </vt:lpstr>
      <vt:lpstr>Вулканизм  </vt:lpstr>
      <vt:lpstr>Климат </vt:lpstr>
      <vt:lpstr>3 группа</vt:lpstr>
      <vt:lpstr>Слайд 18</vt:lpstr>
      <vt:lpstr>Слайд 19</vt:lpstr>
      <vt:lpstr>Растения </vt:lpstr>
      <vt:lpstr>Животные  Антарктиды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Антарктида.</vt:lpstr>
      <vt:lpstr>Слайд 31</vt:lpstr>
      <vt:lpstr>Слайд 32</vt:lpstr>
      <vt:lpstr>Домашнее задание:   1. Параграф  40, вопросы.  2. Письменно ответить на вопрос: почему Антарктиду называют материком четырех полюсов?        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Антарктида</dc:title>
  <dc:creator>Анастасия</dc:creator>
  <cp:lastModifiedBy>stanovoeschool@mail.ru</cp:lastModifiedBy>
  <cp:revision>34</cp:revision>
  <dcterms:created xsi:type="dcterms:W3CDTF">2011-05-07T11:44:19Z</dcterms:created>
  <dcterms:modified xsi:type="dcterms:W3CDTF">2023-02-17T02:00:23Z</dcterms:modified>
</cp:coreProperties>
</file>