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2" r:id="rId3"/>
    <p:sldId id="263" r:id="rId4"/>
    <p:sldId id="264" r:id="rId5"/>
    <p:sldId id="266" r:id="rId6"/>
    <p:sldId id="265" r:id="rId7"/>
    <p:sldId id="270" r:id="rId8"/>
    <p:sldId id="267" r:id="rId9"/>
    <p:sldId id="268" r:id="rId10"/>
    <p:sldId id="271" r:id="rId11"/>
    <p:sldId id="269" r:id="rId12"/>
    <p:sldId id="273" r:id="rId13"/>
    <p:sldId id="272" r:id="rId14"/>
    <p:sldId id="274" r:id="rId15"/>
    <p:sldId id="275" r:id="rId16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PMingLiU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849" autoAdjust="0"/>
  </p:normalViewPr>
  <p:slideViewPr>
    <p:cSldViewPr>
      <p:cViewPr varScale="1">
        <p:scale>
          <a:sx n="112" d="100"/>
          <a:sy n="112" d="100"/>
        </p:scale>
        <p:origin x="158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/>
                      <a:t>45%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5-6 лет (2019)</c:v>
                </c:pt>
                <c:pt idx="1">
                  <c:v>5-6 лет (2021)</c:v>
                </c:pt>
                <c:pt idx="2">
                  <c:v>6-7 лет (2019)</c:v>
                </c:pt>
                <c:pt idx="3">
                  <c:v>6-7 лет(2021)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0.45</c:v>
                </c:pt>
                <c:pt idx="1">
                  <c:v>0.25</c:v>
                </c:pt>
                <c:pt idx="2">
                  <c:v>0.35</c:v>
                </c:pt>
                <c:pt idx="3">
                  <c:v>0.25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35%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5-6 лет (2019)</c:v>
                </c:pt>
                <c:pt idx="1">
                  <c:v>5-6 лет (2021)</c:v>
                </c:pt>
                <c:pt idx="2">
                  <c:v>6-7 лет (2019)</c:v>
                </c:pt>
                <c:pt idx="3">
                  <c:v>6-7 лет(2021)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0.35</c:v>
                </c:pt>
                <c:pt idx="1">
                  <c:v>0.4</c:v>
                </c:pt>
                <c:pt idx="2">
                  <c:v>0.4</c:v>
                </c:pt>
                <c:pt idx="3">
                  <c:v>0.35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dLbl>
              <c:idx val="3"/>
              <c:layout/>
              <c:tx>
                <c:rich>
                  <a:bodyPr/>
                  <a:lstStyle/>
                  <a:p>
                    <a:r>
                      <a:rPr lang="en-US"/>
                      <a:t>40%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5-6 лет (2019)</c:v>
                </c:pt>
                <c:pt idx="1">
                  <c:v>5-6 лет (2021)</c:v>
                </c:pt>
                <c:pt idx="2">
                  <c:v>6-7 лет (2019)</c:v>
                </c:pt>
                <c:pt idx="3">
                  <c:v>6-7 лет(2021)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0.2</c:v>
                </c:pt>
                <c:pt idx="1">
                  <c:v>0.35</c:v>
                </c:pt>
                <c:pt idx="2">
                  <c:v>0.25</c:v>
                </c:pt>
                <c:pt idx="3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55770880"/>
        <c:axId val="155772056"/>
      </c:barChart>
      <c:catAx>
        <c:axId val="1557708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55772056"/>
        <c:crosses val="autoZero"/>
        <c:auto val="1"/>
        <c:lblAlgn val="ctr"/>
        <c:lblOffset val="100"/>
        <c:noMultiLvlLbl val="0"/>
      </c:catAx>
      <c:valAx>
        <c:axId val="15577205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5577088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7123992834229053"/>
          <c:y val="0.90443288338957628"/>
          <c:w val="0.6088428946381701"/>
          <c:h val="7.1757592800899883E-2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B2C5D84-C175-4F19-B885-5FCE9F8538C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21489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PMingLiU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PMingLiU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PMingLiU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PMingLiU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PMingLiU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E12DA1D-09CD-45C4-8BBE-1697208FB0CB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714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4D3327-C70A-4E7F-924F-32BE5B379C8D}" type="slidenum">
              <a:rPr lang="zh-CN" altLang="en-US"/>
              <a:pPr/>
              <a:t>10</a:t>
            </a:fld>
            <a:endParaRPr lang="en-US" altLang="zh-CN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67689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4D3327-C70A-4E7F-924F-32BE5B379C8D}" type="slidenum">
              <a:rPr lang="zh-CN" altLang="en-US"/>
              <a:pPr/>
              <a:t>11</a:t>
            </a:fld>
            <a:endParaRPr lang="en-US" altLang="zh-CN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9214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4D3327-C70A-4E7F-924F-32BE5B379C8D}" type="slidenum">
              <a:rPr lang="zh-CN" altLang="en-US"/>
              <a:pPr/>
              <a:t>12</a:t>
            </a:fld>
            <a:endParaRPr lang="en-US" altLang="zh-CN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03475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4D3327-C70A-4E7F-924F-32BE5B379C8D}" type="slidenum">
              <a:rPr lang="zh-CN" altLang="en-US"/>
              <a:pPr/>
              <a:t>13</a:t>
            </a:fld>
            <a:endParaRPr lang="en-US" altLang="zh-CN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618100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4D3327-C70A-4E7F-924F-32BE5B379C8D}" type="slidenum">
              <a:rPr lang="zh-CN" altLang="en-US"/>
              <a:pPr/>
              <a:t>14</a:t>
            </a:fld>
            <a:endParaRPr lang="en-US" altLang="zh-CN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2255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4D3327-C70A-4E7F-924F-32BE5B379C8D}" type="slidenum">
              <a:rPr lang="zh-CN" altLang="en-US"/>
              <a:pPr/>
              <a:t>15</a:t>
            </a:fld>
            <a:endParaRPr lang="en-US" altLang="zh-CN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2267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4D3327-C70A-4E7F-924F-32BE5B379C8D}" type="slidenum">
              <a:rPr lang="zh-CN" altLang="en-US"/>
              <a:pPr/>
              <a:t>2</a:t>
            </a:fld>
            <a:endParaRPr lang="en-US" altLang="zh-CN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9797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4D3327-C70A-4E7F-924F-32BE5B379C8D}" type="slidenum">
              <a:rPr lang="zh-CN" altLang="en-US"/>
              <a:pPr/>
              <a:t>3</a:t>
            </a:fld>
            <a:endParaRPr lang="en-US" altLang="zh-CN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77874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4D3327-C70A-4E7F-924F-32BE5B379C8D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6862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4D3327-C70A-4E7F-924F-32BE5B379C8D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20963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4D3327-C70A-4E7F-924F-32BE5B379C8D}" type="slidenum">
              <a:rPr lang="zh-CN" altLang="en-US"/>
              <a:pPr/>
              <a:t>6</a:t>
            </a:fld>
            <a:endParaRPr lang="en-US" altLang="zh-CN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5217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4D3327-C70A-4E7F-924F-32BE5B379C8D}" type="slidenum">
              <a:rPr lang="zh-CN" altLang="en-US"/>
              <a:pPr/>
              <a:t>7</a:t>
            </a:fld>
            <a:endParaRPr lang="en-US" altLang="zh-CN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52911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4D3327-C70A-4E7F-924F-32BE5B379C8D}" type="slidenum">
              <a:rPr lang="zh-CN" altLang="en-US"/>
              <a:pPr/>
              <a:t>8</a:t>
            </a:fld>
            <a:endParaRPr lang="en-US" altLang="zh-CN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31402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B4D3327-C70A-4E7F-924F-32BE5B379C8D}" type="slidenum">
              <a:rPr lang="zh-CN" altLang="en-US"/>
              <a:pPr/>
              <a:t>9</a:t>
            </a:fld>
            <a:endParaRPr lang="en-US" altLang="zh-CN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1407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1643B-E839-4388-A97C-B298054CAEB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508321-E2FD-41A9-B985-84368F802DA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108CD-C709-4E4D-B8FA-01FE26DA41B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0308CB-8FD6-464F-A1B4-2EC1D6DA81D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75CBCA-1062-4A9A-B888-5C6C46E0D7C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F153BF-4E50-466E-B972-A700C630E3E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A90A93-A907-4AB3-8FDC-239C737F0E2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2EF262-390A-44B8-825F-AAFBC7F7B81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6415C-B008-44BB-B508-41939FBD6E9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92F47-7738-435D-9E23-8BD461A28A0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9105C8-2CF2-4B4C-8238-3BCB16C9906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AB5FE90-D4EE-4984-BBE1-03EFB46C412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PMingLiU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PMingLiU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PMingLiU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PMingLiU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PMingLiU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PMingLiU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PMingLiU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PMingLiU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2.jpeg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2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image" Target="../media/image56.jpeg"/><Relationship Id="rId3" Type="http://schemas.openxmlformats.org/officeDocument/2006/relationships/image" Target="../media/image2.jpeg"/><Relationship Id="rId7" Type="http://schemas.openxmlformats.org/officeDocument/2006/relationships/image" Target="../media/image50.jpeg"/><Relationship Id="rId12" Type="http://schemas.openxmlformats.org/officeDocument/2006/relationships/image" Target="../media/image5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11" Type="http://schemas.openxmlformats.org/officeDocument/2006/relationships/image" Target="../media/image54.jpeg"/><Relationship Id="rId5" Type="http://schemas.openxmlformats.org/officeDocument/2006/relationships/image" Target="../media/image48.jpeg"/><Relationship Id="rId10" Type="http://schemas.openxmlformats.org/officeDocument/2006/relationships/image" Target="../media/image53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8" y="214289"/>
            <a:ext cx="7772400" cy="785819"/>
          </a:xfrm>
        </p:spPr>
        <p:txBody>
          <a:bodyPr/>
          <a:lstStyle/>
          <a:p>
            <a:pPr eaLnBrk="1" hangingPunct="1"/>
            <a:r>
              <a:rPr lang="ru-RU" altLang="zh-CN" sz="1800" b="1" dirty="0" smtClean="0">
                <a:solidFill>
                  <a:schemeClr val="tx1"/>
                </a:solidFill>
              </a:rPr>
              <a:t>Всероссийский конкурс по инновационным практикам создания воспитывающей среды в образовательных организациях</a:t>
            </a:r>
            <a:endParaRPr lang="zh-CN" altLang="en-US" sz="1800" b="1" dirty="0">
              <a:solidFill>
                <a:schemeClr val="tx1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1071546"/>
            <a:ext cx="9144000" cy="3643338"/>
          </a:xfrm>
        </p:spPr>
        <p:txBody>
          <a:bodyPr/>
          <a:lstStyle/>
          <a:p>
            <a:endParaRPr lang="ru-RU" sz="1800" b="1" dirty="0" smtClean="0"/>
          </a:p>
          <a:p>
            <a:r>
              <a:rPr lang="ru-RU" sz="2800" b="1" dirty="0" smtClean="0"/>
              <a:t>Дополнительная программа по экологическому воспитанию «Умка»</a:t>
            </a:r>
          </a:p>
          <a:p>
            <a:r>
              <a:rPr lang="ru-RU" sz="1600" b="1" dirty="0" smtClean="0"/>
              <a:t>РОССИЙСКАЯ ФЕДЕРАЦИЯ</a:t>
            </a:r>
          </a:p>
          <a:p>
            <a:r>
              <a:rPr lang="ru-RU" sz="1600" b="1" dirty="0" smtClean="0"/>
              <a:t>КРАСНОЯРСКИЙ КРАЙ </a:t>
            </a:r>
            <a:endParaRPr lang="ru-RU" sz="1600" dirty="0" smtClean="0"/>
          </a:p>
          <a:p>
            <a:r>
              <a:rPr lang="ru-RU" sz="1600" b="1" dirty="0" smtClean="0"/>
              <a:t>МУНИЦИПАЛЬНОЕ БЮДЖЕТНОЕ ДОШКОЛЬНОЕ ОБРАЗОВАТЕЛЬНОЕ  УЧРЕЖДЕНИЕ</a:t>
            </a:r>
          </a:p>
          <a:p>
            <a:r>
              <a:rPr lang="ru-RU" sz="1600" b="1" dirty="0" smtClean="0"/>
              <a:t> </a:t>
            </a:r>
            <a:r>
              <a:rPr lang="ru-RU" sz="1600" b="1" cap="all" dirty="0" smtClean="0"/>
              <a:t>«детский сад № 97 «Светлица»,</a:t>
            </a:r>
          </a:p>
          <a:p>
            <a:r>
              <a:rPr lang="ru-RU" sz="1600" b="1" cap="all" dirty="0" err="1" smtClean="0"/>
              <a:t>мбдоу</a:t>
            </a:r>
            <a:r>
              <a:rPr lang="ru-RU" sz="1600" b="1" cap="all" dirty="0" smtClean="0"/>
              <a:t> «</a:t>
            </a:r>
            <a:r>
              <a:rPr lang="ru-RU" sz="1600" b="1" cap="all" dirty="0" err="1" smtClean="0"/>
              <a:t>дс</a:t>
            </a:r>
            <a:r>
              <a:rPr lang="ru-RU" sz="1600" b="1" cap="all" dirty="0" smtClean="0"/>
              <a:t> № 97 «Светлица»</a:t>
            </a:r>
            <a:endParaRPr lang="ru-RU" sz="1600" dirty="0" smtClean="0"/>
          </a:p>
          <a:p>
            <a:r>
              <a:rPr lang="ru-RU" sz="1600" b="1" dirty="0" smtClean="0"/>
              <a:t>______________________________________________________________________</a:t>
            </a:r>
            <a:endParaRPr lang="ru-RU" sz="1600" dirty="0" smtClean="0"/>
          </a:p>
          <a:p>
            <a:pPr>
              <a:buFont typeface="Wingdings"/>
              <a:buChar char="*"/>
            </a:pPr>
            <a:r>
              <a:rPr lang="ru-RU" sz="1600" i="1" dirty="0" smtClean="0">
                <a:sym typeface="Wingdings"/>
              </a:rPr>
              <a:t>Россия, </a:t>
            </a:r>
            <a:r>
              <a:rPr lang="ru-RU" sz="1600" i="1" dirty="0" smtClean="0"/>
              <a:t>663319, Красноярский край, г. Норильск, ул.  </a:t>
            </a:r>
            <a:r>
              <a:rPr lang="ru-RU" sz="1600" i="1" dirty="0" err="1" smtClean="0"/>
              <a:t>Хантайская</a:t>
            </a:r>
            <a:r>
              <a:rPr lang="ru-RU" sz="1600" i="1" dirty="0" smtClean="0"/>
              <a:t>, </a:t>
            </a:r>
            <a:r>
              <a:rPr lang="ru-RU" sz="1600" i="1" dirty="0" err="1" smtClean="0"/>
              <a:t>д</a:t>
            </a:r>
            <a:r>
              <a:rPr lang="ru-RU" sz="1600" i="1" dirty="0" smtClean="0"/>
              <a:t> .35, </a:t>
            </a:r>
            <a:r>
              <a:rPr lang="ru-RU" sz="1600" i="1" dirty="0" smtClean="0">
                <a:sym typeface="Wingdings"/>
              </a:rPr>
              <a:t></a:t>
            </a:r>
            <a:r>
              <a:rPr lang="ru-RU" sz="1600" i="1" dirty="0" smtClean="0"/>
              <a:t> (3919) 43 20;</a:t>
            </a:r>
          </a:p>
          <a:p>
            <a:pPr algn="l"/>
            <a:r>
              <a:rPr lang="ru-RU" sz="1600" i="1" dirty="0" smtClean="0"/>
              <a:t>   </a:t>
            </a:r>
            <a:r>
              <a:rPr lang="en-US" sz="1600" i="1" dirty="0" smtClean="0"/>
              <a:t>E – mail: </a:t>
            </a:r>
            <a:r>
              <a:rPr lang="en-US" sz="1600" i="1" u="sng" dirty="0" smtClean="0"/>
              <a:t>mdou97@norcom.ru</a:t>
            </a:r>
            <a:endParaRPr lang="ru-RU" sz="1600" u="sng" dirty="0" smtClean="0"/>
          </a:p>
          <a:p>
            <a:pPr algn="l"/>
            <a:r>
              <a:rPr lang="ru-RU" sz="1600" i="1" dirty="0" smtClean="0"/>
              <a:t> 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42844" y="4857760"/>
            <a:ext cx="8786874" cy="128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Контингент обучающихся: дети старшего дошкольного возраста 5-7 лет.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="1" kern="0" dirty="0" smtClean="0">
                <a:latin typeface="+mj-lt"/>
                <a:ea typeface="+mj-ea"/>
                <a:cs typeface="+mj-cs"/>
              </a:rPr>
              <a:t>Общая численность обучающихся: 110 человек.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Руководитель: Колесникова ( Гавриленко) Ольга Викторовна.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b="1" kern="0" dirty="0" smtClean="0">
                <a:latin typeface="+mj-lt"/>
                <a:ea typeface="+mj-ea"/>
                <a:cs typeface="+mj-cs"/>
              </a:rPr>
              <a:t>Контактный телефон: 89069003032; </a:t>
            </a:r>
            <a:r>
              <a:rPr lang="en-US" altLang="zh-CN" b="1" kern="0" dirty="0" smtClean="0">
                <a:latin typeface="+mj-lt"/>
                <a:ea typeface="+mj-ea"/>
                <a:cs typeface="+mj-cs"/>
              </a:rPr>
              <a:t>E-mail: olga_gavrilenko_73@mail.ru</a:t>
            </a:r>
            <a:endParaRPr kumimoji="1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214422"/>
          </a:xfrm>
        </p:spPr>
        <p:txBody>
          <a:bodyPr/>
          <a:lstStyle/>
          <a:p>
            <a:pPr eaLnBrk="1" hangingPunct="1"/>
            <a:r>
              <a:rPr lang="ru-RU" altLang="zh-CN" sz="2400" b="1" dirty="0" smtClean="0">
                <a:solidFill>
                  <a:schemeClr val="tx1"/>
                </a:solidFill>
              </a:rPr>
              <a:t>Событийное и информационное обеспечение, воспитательные мероприятия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214422"/>
            <a:ext cx="8858280" cy="4643470"/>
          </a:xfrm>
        </p:spPr>
        <p:txBody>
          <a:bodyPr/>
          <a:lstStyle/>
          <a:p>
            <a:pPr>
              <a:buNone/>
            </a:pPr>
            <a:r>
              <a:rPr lang="ru-RU" sz="1400" i="1" dirty="0" smtClean="0"/>
              <a:t> 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857364"/>
            <a:ext cx="2286016" cy="4064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1500174"/>
            <a:ext cx="3311828" cy="1865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3714752"/>
            <a:ext cx="3940376" cy="2219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16" y="1928802"/>
            <a:ext cx="2125317" cy="2833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DSCF124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858" y="5013176"/>
            <a:ext cx="1527631" cy="1140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214422"/>
          </a:xfrm>
        </p:spPr>
        <p:txBody>
          <a:bodyPr/>
          <a:lstStyle/>
          <a:p>
            <a:pPr eaLnBrk="1" hangingPunct="1"/>
            <a:r>
              <a:rPr lang="ru-RU" altLang="zh-CN" sz="2400" b="1" dirty="0" smtClean="0">
                <a:solidFill>
                  <a:schemeClr val="tx1"/>
                </a:solidFill>
              </a:rPr>
              <a:t>Творческие работы учащихся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214422"/>
            <a:ext cx="8858280" cy="4643470"/>
          </a:xfrm>
        </p:spPr>
        <p:txBody>
          <a:bodyPr/>
          <a:lstStyle/>
          <a:p>
            <a:pPr>
              <a:buNone/>
            </a:pPr>
            <a:r>
              <a:rPr lang="ru-RU" sz="1400" i="1" dirty="0" smtClean="0"/>
              <a:t> 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10" y="1142984"/>
            <a:ext cx="2143063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0" y="1857364"/>
            <a:ext cx="192878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 descr="сканирование000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29322" y="3857628"/>
            <a:ext cx="2952750" cy="237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F:\умка отчеты\умка\P1030790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0390" y="1052736"/>
            <a:ext cx="1307636" cy="98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умка отчеты\умка\P103087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236" y="4502953"/>
            <a:ext cx="2135221" cy="1601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умка отчеты\умка\P1050151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248" y="2375104"/>
            <a:ext cx="1787691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85728"/>
            <a:ext cx="8229600" cy="1143008"/>
          </a:xfrm>
        </p:spPr>
        <p:txBody>
          <a:bodyPr/>
          <a:lstStyle/>
          <a:p>
            <a:pPr eaLnBrk="1" hangingPunct="1"/>
            <a:r>
              <a:rPr lang="ru-RU" altLang="zh-CN" sz="2400" b="1" dirty="0" smtClean="0">
                <a:solidFill>
                  <a:schemeClr val="tx1"/>
                </a:solidFill>
              </a:rPr>
              <a:t>Взаимодействие коллектива организации с социальными партнерами по вопросам создания воспитывающей культурной среды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214422"/>
            <a:ext cx="8858280" cy="4643470"/>
          </a:xfrm>
        </p:spPr>
        <p:txBody>
          <a:bodyPr/>
          <a:lstStyle/>
          <a:p>
            <a:pPr>
              <a:buNone/>
            </a:pPr>
            <a:r>
              <a:rPr lang="ru-RU" sz="1400" i="1" dirty="0" smtClean="0"/>
              <a:t> </a:t>
            </a:r>
          </a:p>
        </p:txBody>
      </p:sp>
      <p:pic>
        <p:nvPicPr>
          <p:cNvPr id="4" name="Рисунок 3" descr="C:\Users\ДС97\Pictures\2021-09-23\001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214282" y="1571610"/>
            <a:ext cx="1643074" cy="5036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ДС97\Pictures\2021-09-23\002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2000232" y="1571612"/>
            <a:ext cx="1857388" cy="5072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ДС97\Pictures\2021-09-23\003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4071934" y="1571612"/>
            <a:ext cx="1643074" cy="5036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ДС97\Pictures\2021-09-23\004.jpg"/>
          <p:cNvPicPr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5857884" y="1571612"/>
            <a:ext cx="1500198" cy="5000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ДС97\Pictures\2021-09-23\005.jpg"/>
          <p:cNvPicPr/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7429520" y="1571612"/>
            <a:ext cx="1500166" cy="50006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214422"/>
          </a:xfrm>
        </p:spPr>
        <p:txBody>
          <a:bodyPr/>
          <a:lstStyle/>
          <a:p>
            <a:pPr eaLnBrk="1" hangingPunct="1"/>
            <a:r>
              <a:rPr lang="ru-RU" altLang="zh-CN" sz="2400" b="1" dirty="0" smtClean="0">
                <a:solidFill>
                  <a:schemeClr val="tx1"/>
                </a:solidFill>
              </a:rPr>
              <a:t>Взаимодействие с родителями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214422"/>
            <a:ext cx="8858280" cy="4643470"/>
          </a:xfrm>
        </p:spPr>
        <p:txBody>
          <a:bodyPr/>
          <a:lstStyle/>
          <a:p>
            <a:pPr>
              <a:buNone/>
            </a:pPr>
            <a:r>
              <a:rPr lang="ru-RU" sz="1400" i="1" dirty="0" smtClean="0"/>
              <a:t> 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1071546"/>
            <a:ext cx="3714955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1000108"/>
            <a:ext cx="3500462" cy="2625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3929067"/>
            <a:ext cx="3786393" cy="2410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C:\Users\SS\Desktop\Screenshot_20210928-120138_Instagram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72436" y="3805356"/>
            <a:ext cx="1331762" cy="133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умка отчеты\умка\DSC0052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954" y="3796382"/>
            <a:ext cx="1691680" cy="126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" descr="DSC0049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252991"/>
            <a:ext cx="1613070" cy="1209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85728"/>
            <a:ext cx="8229600" cy="1143008"/>
          </a:xfrm>
        </p:spPr>
        <p:txBody>
          <a:bodyPr/>
          <a:lstStyle/>
          <a:p>
            <a:pPr eaLnBrk="1" hangingPunct="1"/>
            <a:r>
              <a:rPr lang="ru-RU" altLang="zh-CN" sz="2400" b="1" dirty="0" smtClean="0">
                <a:solidFill>
                  <a:schemeClr val="tx1"/>
                </a:solidFill>
              </a:rPr>
              <a:t>Эффективность модели воспитывающей культурной среды</a:t>
            </a:r>
            <a:br>
              <a:rPr lang="ru-RU" altLang="zh-CN" sz="2400" b="1" dirty="0" smtClean="0">
                <a:solidFill>
                  <a:schemeClr val="tx1"/>
                </a:solidFill>
              </a:rPr>
            </a:br>
            <a:r>
              <a:rPr lang="ru-RU" altLang="zh-CN" sz="2400" b="1" dirty="0" smtClean="0">
                <a:solidFill>
                  <a:schemeClr val="tx1"/>
                </a:solidFill>
              </a:rPr>
              <a:t>(сравнительный анализ за период 2019-2021г)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214422"/>
            <a:ext cx="8858280" cy="4643470"/>
          </a:xfrm>
        </p:spPr>
        <p:txBody>
          <a:bodyPr/>
          <a:lstStyle/>
          <a:p>
            <a:pPr>
              <a:buNone/>
            </a:pPr>
            <a:r>
              <a:rPr lang="ru-RU" sz="1400" i="1" dirty="0" smtClean="0"/>
              <a:t> 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916399638"/>
              </p:ext>
            </p:extLst>
          </p:nvPr>
        </p:nvGraphicFramePr>
        <p:xfrm>
          <a:off x="1571625" y="1828800"/>
          <a:ext cx="6000750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85728"/>
            <a:ext cx="8229600" cy="1000132"/>
          </a:xfrm>
        </p:spPr>
        <p:txBody>
          <a:bodyPr/>
          <a:lstStyle/>
          <a:p>
            <a:pPr eaLnBrk="1" hangingPunct="1"/>
            <a:r>
              <a:rPr lang="ru-RU" altLang="zh-CN" sz="2400" b="1" dirty="0" smtClean="0">
                <a:solidFill>
                  <a:schemeClr val="tx1"/>
                </a:solidFill>
              </a:rPr>
              <a:t>Кадровое обеспечение организации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214422"/>
            <a:ext cx="8858280" cy="4643470"/>
          </a:xfrm>
        </p:spPr>
        <p:txBody>
          <a:bodyPr/>
          <a:lstStyle/>
          <a:p>
            <a:pPr>
              <a:buNone/>
            </a:pPr>
            <a:r>
              <a:rPr lang="ru-RU" sz="1400" i="1" dirty="0" smtClean="0"/>
              <a:t> </a:t>
            </a:r>
          </a:p>
        </p:txBody>
      </p:sp>
      <p:pic>
        <p:nvPicPr>
          <p:cNvPr id="1027" name="Picture 3" descr="F:\атлас\методические разработки\Награды\241923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4302" y="1036939"/>
            <a:ext cx="1480218" cy="2092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атлас\методические разработки\Награды\20210928_11204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3" t="6678" r="6696" b="6234"/>
          <a:stretch/>
        </p:blipFill>
        <p:spPr bwMode="auto">
          <a:xfrm rot="5400000">
            <a:off x="3698985" y="1339358"/>
            <a:ext cx="1673459" cy="1191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атлас\методические разработки\Награды\00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424495"/>
            <a:ext cx="1110994" cy="1582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:\атлас\методические разработки\Награды\008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2864" y="3284985"/>
            <a:ext cx="1389780" cy="1979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F:\атлас\методические разработки\Награды\00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26704" y="5275262"/>
            <a:ext cx="1112083" cy="1584177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:\атлас\методические разработки\Награды\007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6855" y="3302194"/>
            <a:ext cx="1289355" cy="183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SS\Desktop\20210928_113304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9" t="10299" r="7293" b="7674"/>
          <a:stretch/>
        </p:blipFill>
        <p:spPr bwMode="auto">
          <a:xfrm rot="5400000">
            <a:off x="5573605" y="3578424"/>
            <a:ext cx="2097013" cy="1459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SS\Desktop\20210928_114330.jp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6496772" y="1195899"/>
            <a:ext cx="2081946" cy="1477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SS\Desktop\20210928_114348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" t="7247" r="2500" b="7095"/>
          <a:stretch/>
        </p:blipFill>
        <p:spPr bwMode="auto">
          <a:xfrm rot="10800000">
            <a:off x="6511157" y="5564070"/>
            <a:ext cx="1486386" cy="1006561"/>
          </a:xfrm>
          <a:prstGeom prst="rect">
            <a:avLst/>
          </a:prstGeom>
          <a:noFill/>
          <a:ln w="190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F:\21 конкурс\Отзыв о работе ДС 97.jpe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294" y="2897880"/>
            <a:ext cx="2520842" cy="341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214290"/>
            <a:ext cx="8229600" cy="1071570"/>
          </a:xfrm>
        </p:spPr>
        <p:txBody>
          <a:bodyPr/>
          <a:lstStyle/>
          <a:p>
            <a:pPr eaLnBrk="1" hangingPunct="1"/>
            <a:r>
              <a:rPr lang="ru-RU" altLang="zh-CN" sz="2400" b="1" dirty="0" smtClean="0">
                <a:solidFill>
                  <a:schemeClr val="tx1"/>
                </a:solidFill>
              </a:rPr>
              <a:t>Модель воспитывающей культурной среды по экологическому воспитанию</a:t>
            </a:r>
            <a:br>
              <a:rPr lang="ru-RU" altLang="zh-CN" sz="2400" b="1" dirty="0" smtClean="0">
                <a:solidFill>
                  <a:schemeClr val="tx1"/>
                </a:solidFill>
              </a:rPr>
            </a:br>
            <a:r>
              <a:rPr lang="ru-RU" altLang="zh-CN" sz="2400" b="1" dirty="0" smtClean="0">
                <a:solidFill>
                  <a:schemeClr val="tx1"/>
                </a:solidFill>
              </a:rPr>
              <a:t>«Умка»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3643314"/>
            <a:ext cx="8229600" cy="2482849"/>
          </a:xfrm>
        </p:spPr>
        <p:txBody>
          <a:bodyPr/>
          <a:lstStyle/>
          <a:p>
            <a:endParaRPr lang="ru-RU" sz="1400" dirty="0" smtClean="0"/>
          </a:p>
          <a:p>
            <a:r>
              <a:rPr lang="ru-RU" sz="1400" i="1" dirty="0" smtClean="0"/>
              <a:t> </a:t>
            </a:r>
            <a:endParaRPr lang="ru-RU" sz="1400" dirty="0" smtClean="0"/>
          </a:p>
          <a:p>
            <a:r>
              <a:rPr lang="ru-RU" sz="1400" i="1" dirty="0" smtClean="0"/>
              <a:t> </a:t>
            </a:r>
            <a:endParaRPr lang="ru-RU" sz="1400" dirty="0" smtClean="0"/>
          </a:p>
          <a:p>
            <a:pPr eaLnBrk="1" hangingPunct="1"/>
            <a:endParaRPr lang="zh-CN" altLang="en-US" sz="1400" dirty="0"/>
          </a:p>
        </p:txBody>
      </p:sp>
      <p:sp>
        <p:nvSpPr>
          <p:cNvPr id="4" name="Овал 3"/>
          <p:cNvSpPr/>
          <p:nvPr/>
        </p:nvSpPr>
        <p:spPr bwMode="auto">
          <a:xfrm>
            <a:off x="3357554" y="3071810"/>
            <a:ext cx="2428892" cy="1500198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PMingLiU" pitchFamily="18" charset="-120"/>
              </a:rPr>
              <a:t> Умка</a:t>
            </a:r>
          </a:p>
        </p:txBody>
      </p:sp>
      <p:cxnSp>
        <p:nvCxnSpPr>
          <p:cNvPr id="6" name="Прямая со стрелкой 5"/>
          <p:cNvCxnSpPr/>
          <p:nvPr/>
        </p:nvCxnSpPr>
        <p:spPr bwMode="auto">
          <a:xfrm rot="5400000" flipH="1" flipV="1">
            <a:off x="4322761" y="2678107"/>
            <a:ext cx="500066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Прямая со стрелкой 6"/>
          <p:cNvCxnSpPr/>
          <p:nvPr/>
        </p:nvCxnSpPr>
        <p:spPr bwMode="auto">
          <a:xfrm flipV="1">
            <a:off x="5715008" y="2928934"/>
            <a:ext cx="428628" cy="35719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Прямая со стрелкой 9"/>
          <p:cNvCxnSpPr/>
          <p:nvPr/>
        </p:nvCxnSpPr>
        <p:spPr bwMode="auto">
          <a:xfrm rot="10800000">
            <a:off x="3000364" y="2857496"/>
            <a:ext cx="428628" cy="35719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Овал 12"/>
          <p:cNvSpPr/>
          <p:nvPr/>
        </p:nvSpPr>
        <p:spPr bwMode="auto">
          <a:xfrm>
            <a:off x="3714744" y="1428736"/>
            <a:ext cx="2286016" cy="857256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PMingLiU" pitchFamily="18" charset="-120"/>
              </a:rPr>
              <a:t>педагоги</a:t>
            </a:r>
          </a:p>
        </p:txBody>
      </p:sp>
      <p:sp>
        <p:nvSpPr>
          <p:cNvPr id="14" name="Овал 13"/>
          <p:cNvSpPr/>
          <p:nvPr/>
        </p:nvSpPr>
        <p:spPr bwMode="auto">
          <a:xfrm>
            <a:off x="6286512" y="2357430"/>
            <a:ext cx="2143140" cy="857256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PMingLiU" pitchFamily="18" charset="-120"/>
              </a:rPr>
              <a:t>   дети</a:t>
            </a:r>
          </a:p>
        </p:txBody>
      </p:sp>
      <p:sp>
        <p:nvSpPr>
          <p:cNvPr id="15" name="Овал 14"/>
          <p:cNvSpPr/>
          <p:nvPr/>
        </p:nvSpPr>
        <p:spPr bwMode="auto">
          <a:xfrm>
            <a:off x="214282" y="1857364"/>
            <a:ext cx="2928958" cy="1285884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PMingLiU" pitchFamily="18" charset="-120"/>
              </a:rPr>
              <a:t>ФГБУ «Заповедники Таймыра»</a:t>
            </a:r>
          </a:p>
        </p:txBody>
      </p:sp>
      <p:sp>
        <p:nvSpPr>
          <p:cNvPr id="16" name="Овал 15"/>
          <p:cNvSpPr/>
          <p:nvPr/>
        </p:nvSpPr>
        <p:spPr bwMode="auto">
          <a:xfrm>
            <a:off x="6500826" y="4286256"/>
            <a:ext cx="2428892" cy="857256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PMingLiU" pitchFamily="18" charset="-120"/>
              </a:rPr>
              <a:t>родители</a:t>
            </a:r>
          </a:p>
        </p:txBody>
      </p:sp>
      <p:cxnSp>
        <p:nvCxnSpPr>
          <p:cNvPr id="17" name="Прямая со стрелкой 16"/>
          <p:cNvCxnSpPr/>
          <p:nvPr/>
        </p:nvCxnSpPr>
        <p:spPr bwMode="auto">
          <a:xfrm>
            <a:off x="5857884" y="4143380"/>
            <a:ext cx="500066" cy="28575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Овал 19"/>
          <p:cNvSpPr/>
          <p:nvPr/>
        </p:nvSpPr>
        <p:spPr bwMode="auto">
          <a:xfrm>
            <a:off x="0" y="4143380"/>
            <a:ext cx="3286148" cy="171451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PMingLiU" pitchFamily="18" charset="-120"/>
              </a:rPr>
              <a:t>МУ «Норильская художественная галерея»</a:t>
            </a:r>
          </a:p>
        </p:txBody>
      </p:sp>
      <p:cxnSp>
        <p:nvCxnSpPr>
          <p:cNvPr id="23" name="Прямая со стрелкой 22"/>
          <p:cNvCxnSpPr/>
          <p:nvPr/>
        </p:nvCxnSpPr>
        <p:spPr bwMode="auto">
          <a:xfrm rot="5400000" flipH="1" flipV="1">
            <a:off x="4393405" y="4964917"/>
            <a:ext cx="500066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Прямая со стрелкой 23"/>
          <p:cNvCxnSpPr/>
          <p:nvPr/>
        </p:nvCxnSpPr>
        <p:spPr bwMode="auto">
          <a:xfrm flipV="1">
            <a:off x="3000364" y="4071942"/>
            <a:ext cx="428628" cy="35719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" name="Овал 27"/>
          <p:cNvSpPr/>
          <p:nvPr/>
        </p:nvSpPr>
        <p:spPr bwMode="auto">
          <a:xfrm>
            <a:off x="3857620" y="5357826"/>
            <a:ext cx="3143272" cy="1285884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PMingLiU" pitchFamily="18" charset="-120"/>
              </a:rPr>
              <a:t>Центральная</a:t>
            </a:r>
            <a:r>
              <a:rPr kumimoji="1" lang="ru-RU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PMingLiU" pitchFamily="18" charset="-120"/>
              </a:rPr>
              <a:t> детская библиотека</a:t>
            </a:r>
            <a:endParaRPr kumimoji="1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PMingLiU" pitchFamily="18" charset="-12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 bwMode="auto">
          <a:xfrm rot="10800000" flipV="1">
            <a:off x="3143240" y="2000240"/>
            <a:ext cx="371484" cy="12858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Прямая со стрелкой 33"/>
          <p:cNvCxnSpPr/>
          <p:nvPr/>
        </p:nvCxnSpPr>
        <p:spPr bwMode="auto">
          <a:xfrm rot="10800000">
            <a:off x="6357950" y="1914508"/>
            <a:ext cx="285752" cy="22860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6" name="Прямая со стрелкой 35"/>
          <p:cNvCxnSpPr/>
          <p:nvPr/>
        </p:nvCxnSpPr>
        <p:spPr bwMode="auto">
          <a:xfrm rot="5400000">
            <a:off x="7108049" y="3679033"/>
            <a:ext cx="428628" cy="7143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Прямая со стрелкой 38"/>
          <p:cNvCxnSpPr/>
          <p:nvPr/>
        </p:nvCxnSpPr>
        <p:spPr bwMode="auto">
          <a:xfrm rot="5400000">
            <a:off x="1072332" y="3571082"/>
            <a:ext cx="428628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Прямая со стрелкой 41"/>
          <p:cNvCxnSpPr/>
          <p:nvPr/>
        </p:nvCxnSpPr>
        <p:spPr bwMode="auto">
          <a:xfrm rot="10800000">
            <a:off x="2928926" y="5786454"/>
            <a:ext cx="642942" cy="14287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Прямая со стрелкой 45"/>
          <p:cNvCxnSpPr/>
          <p:nvPr/>
        </p:nvCxnSpPr>
        <p:spPr bwMode="auto">
          <a:xfrm rot="10800000" flipV="1">
            <a:off x="7286644" y="5357826"/>
            <a:ext cx="357190" cy="27145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357298"/>
          </a:xfrm>
        </p:spPr>
        <p:txBody>
          <a:bodyPr/>
          <a:lstStyle/>
          <a:p>
            <a:pPr eaLnBrk="1" hangingPunct="1"/>
            <a:r>
              <a:rPr lang="ru-RU" altLang="zh-CN" sz="2000" b="1" dirty="0" smtClean="0">
                <a:solidFill>
                  <a:schemeClr val="tx1"/>
                </a:solidFill>
              </a:rPr>
              <a:t>Принципы формирования воспитывающей культурной среды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214422"/>
            <a:ext cx="8858280" cy="464347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000" dirty="0" smtClean="0"/>
              <a:t>Всестороннее развитие каждого ребенка, в том числе развитие социальных, нравственных, эстетических, интеллектуальных, физических качеств, инициативности, самостоятельности и ответственности ребенка.</a:t>
            </a:r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Принцип возрастного соответствия: в каждой возрастной группе темы повторяются, однако содержание и объем познавательного материала и сложность изменяется в соответствии с возрастными и индивидуальными особенностями.</a:t>
            </a:r>
          </a:p>
          <a:p>
            <a:pPr>
              <a:buNone/>
            </a:pPr>
            <a:endParaRPr lang="ru-RU" sz="2000" dirty="0" smtClean="0"/>
          </a:p>
          <a:p>
            <a:pPr>
              <a:buFont typeface="Wingdings" pitchFamily="2" charset="2"/>
              <a:buChar char="v"/>
            </a:pPr>
            <a:r>
              <a:rPr lang="ru-RU" sz="2000" dirty="0" smtClean="0"/>
              <a:t>Принцип адекватности предполагает не только работу над созданием мотивирующей интерактивной развивающей среды, но внедрение в образовательный процесс  не фронтальных форматах проведения занятий с детьми.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071546"/>
          </a:xfrm>
        </p:spPr>
        <p:txBody>
          <a:bodyPr/>
          <a:lstStyle/>
          <a:p>
            <a:pPr eaLnBrk="1" hangingPunct="1"/>
            <a:r>
              <a:rPr lang="ru-RU" altLang="zh-CN" sz="2400" b="1" dirty="0" smtClean="0">
                <a:solidFill>
                  <a:schemeClr val="tx1"/>
                </a:solidFill>
              </a:rPr>
              <a:t>Функционирование модели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214422"/>
            <a:ext cx="8858280" cy="4643470"/>
          </a:xfrm>
        </p:spPr>
        <p:txBody>
          <a:bodyPr/>
          <a:lstStyle/>
          <a:p>
            <a:pPr>
              <a:buNone/>
            </a:pPr>
            <a:r>
              <a:rPr lang="ru-RU" sz="1400" i="1" dirty="0" smtClean="0"/>
              <a:t> </a:t>
            </a:r>
            <a:r>
              <a:rPr lang="ru-RU" sz="2400" b="1" dirty="0" smtClean="0"/>
              <a:t>Направление:  </a:t>
            </a:r>
            <a:r>
              <a:rPr lang="ru-RU" sz="2400" i="1" dirty="0" smtClean="0"/>
              <a:t>экологическое воспитание</a:t>
            </a:r>
          </a:p>
          <a:p>
            <a:pPr>
              <a:buNone/>
            </a:pPr>
            <a:endParaRPr lang="ru-RU" sz="2400" b="1" dirty="0" smtClean="0"/>
          </a:p>
          <a:p>
            <a:pPr>
              <a:buNone/>
            </a:pPr>
            <a:r>
              <a:rPr lang="ru-RU" sz="2400" b="1" dirty="0" smtClean="0"/>
              <a:t> Этапы:  </a:t>
            </a:r>
            <a:r>
              <a:rPr lang="ru-RU" sz="2400" i="1" dirty="0" smtClean="0"/>
              <a:t>диагностический этап</a:t>
            </a:r>
          </a:p>
          <a:p>
            <a:pPr>
              <a:buNone/>
            </a:pPr>
            <a:r>
              <a:rPr lang="ru-RU" sz="2400" b="1" dirty="0" smtClean="0"/>
              <a:t>                </a:t>
            </a:r>
            <a:r>
              <a:rPr lang="ru-RU" sz="2400" i="1" dirty="0" smtClean="0"/>
              <a:t>этап реализации</a:t>
            </a:r>
          </a:p>
          <a:p>
            <a:pPr>
              <a:buNone/>
            </a:pPr>
            <a:r>
              <a:rPr lang="ru-RU" sz="2400" b="1" dirty="0" smtClean="0"/>
              <a:t>                </a:t>
            </a:r>
            <a:r>
              <a:rPr lang="ru-RU" sz="2400" i="1" dirty="0" smtClean="0"/>
              <a:t>рефлексивный этап</a:t>
            </a:r>
          </a:p>
          <a:p>
            <a:pPr>
              <a:buNone/>
            </a:pPr>
            <a:r>
              <a:rPr lang="ru-RU" sz="2400" b="1" dirty="0" smtClean="0"/>
              <a:t> </a:t>
            </a:r>
          </a:p>
          <a:p>
            <a:pPr>
              <a:buNone/>
            </a:pPr>
            <a:r>
              <a:rPr lang="ru-RU" sz="2400" b="1" dirty="0" smtClean="0"/>
              <a:t>Возрастные категории:  </a:t>
            </a:r>
            <a:r>
              <a:rPr lang="ru-RU" sz="2400" i="1" dirty="0" smtClean="0"/>
              <a:t>дети старшего дошкольного возраста 5-7 лет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pPr eaLnBrk="1" hangingPunct="1"/>
            <a:r>
              <a:rPr lang="ru-RU" altLang="zh-CN" sz="2400" b="1" dirty="0" smtClean="0">
                <a:solidFill>
                  <a:schemeClr val="tx1"/>
                </a:solidFill>
              </a:rPr>
              <a:t>Предметно – пространственная среда</a:t>
            </a:r>
            <a:br>
              <a:rPr lang="ru-RU" altLang="zh-CN" sz="2400" b="1" dirty="0" smtClean="0">
                <a:solidFill>
                  <a:schemeClr val="tx1"/>
                </a:solidFill>
              </a:rPr>
            </a:br>
            <a:r>
              <a:rPr lang="ru-RU" altLang="zh-CN" sz="2400" b="1" dirty="0" smtClean="0">
                <a:solidFill>
                  <a:schemeClr val="tx1"/>
                </a:solidFill>
              </a:rPr>
              <a:t>Экологическое пространство «Школа Умки»</a:t>
            </a:r>
            <a:br>
              <a:rPr lang="ru-RU" altLang="zh-CN" sz="2400" b="1" dirty="0" smtClean="0">
                <a:solidFill>
                  <a:schemeClr val="tx1"/>
                </a:solidFill>
              </a:rPr>
            </a:b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5750" y="1214438"/>
            <a:ext cx="8858250" cy="4643437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/>
              <a:t> Макет тундры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1736" y="2143116"/>
            <a:ext cx="2997072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143116"/>
            <a:ext cx="2678897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132" y="2143116"/>
            <a:ext cx="357186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214422"/>
          </a:xfrm>
        </p:spPr>
        <p:txBody>
          <a:bodyPr/>
          <a:lstStyle/>
          <a:p>
            <a:pPr eaLnBrk="1" hangingPunct="1"/>
            <a:r>
              <a:rPr lang="ru-RU" altLang="zh-CN" sz="2400" b="1" dirty="0" smtClean="0">
                <a:solidFill>
                  <a:schemeClr val="tx1"/>
                </a:solidFill>
              </a:rPr>
              <a:t>Выставочное пространство «Школы Умка»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214422"/>
            <a:ext cx="8858280" cy="4643470"/>
          </a:xfrm>
        </p:spPr>
        <p:txBody>
          <a:bodyPr/>
          <a:lstStyle/>
          <a:p>
            <a:pPr>
              <a:buNone/>
            </a:pPr>
            <a:r>
              <a:rPr lang="ru-RU" sz="1400" i="1" dirty="0" smtClean="0"/>
              <a:t> </a:t>
            </a: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48190" y="-11430102"/>
            <a:ext cx="4064119" cy="228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663" y="1099704"/>
            <a:ext cx="8100393" cy="4872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214422"/>
          </a:xfrm>
        </p:spPr>
        <p:txBody>
          <a:bodyPr/>
          <a:lstStyle/>
          <a:p>
            <a:pPr eaLnBrk="1" hangingPunct="1"/>
            <a:r>
              <a:rPr lang="ru-RU" altLang="zh-CN" sz="2400" b="1" dirty="0" smtClean="0">
                <a:solidFill>
                  <a:schemeClr val="tx1"/>
                </a:solidFill>
              </a:rPr>
              <a:t>Выставочное пространство «Школы Умка»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214422"/>
            <a:ext cx="8858280" cy="4643470"/>
          </a:xfrm>
        </p:spPr>
        <p:txBody>
          <a:bodyPr/>
          <a:lstStyle/>
          <a:p>
            <a:pPr>
              <a:buNone/>
            </a:pPr>
            <a:r>
              <a:rPr lang="ru-RU" sz="1400" i="1" dirty="0" smtClean="0"/>
              <a:t> 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282" y="1214422"/>
            <a:ext cx="2989291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8931102" y="-11644418"/>
            <a:ext cx="5358139" cy="3571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1261" y="1214422"/>
            <a:ext cx="2434875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C:\Users\Ольга\Desktop\Новая папка\20210927_13134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400000">
            <a:off x="3157690" y="1591836"/>
            <a:ext cx="3019311" cy="2264483"/>
          </a:xfrm>
          <a:prstGeom prst="rect">
            <a:avLst/>
          </a:prstGeom>
          <a:noFill/>
        </p:spPr>
      </p:pic>
      <p:pic>
        <p:nvPicPr>
          <p:cNvPr id="1027" name="Picture 3" descr="C:\Users\Ольга\Desktop\Новая папка\20210927_131353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800000">
            <a:off x="214281" y="3786190"/>
            <a:ext cx="2762269" cy="2071702"/>
          </a:xfrm>
          <a:prstGeom prst="rect">
            <a:avLst/>
          </a:prstGeom>
          <a:noFill/>
        </p:spPr>
      </p:pic>
      <p:pic>
        <p:nvPicPr>
          <p:cNvPr id="2" name="Picture 2" descr="F:\умка отчеты\умка\P1030855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927" y="4509120"/>
            <a:ext cx="2212836" cy="1659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071546"/>
          </a:xfrm>
        </p:spPr>
        <p:txBody>
          <a:bodyPr/>
          <a:lstStyle/>
          <a:p>
            <a:pPr eaLnBrk="1" hangingPunct="1"/>
            <a:r>
              <a:rPr lang="ru-RU" altLang="zh-CN" sz="2400" b="1" dirty="0" smtClean="0">
                <a:solidFill>
                  <a:schemeClr val="tx1"/>
                </a:solidFill>
              </a:rPr>
              <a:t>Событийное и информационное обеспечение, воспитательные мероприятия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214422"/>
            <a:ext cx="8858280" cy="4643470"/>
          </a:xfrm>
        </p:spPr>
        <p:txBody>
          <a:bodyPr/>
          <a:lstStyle/>
          <a:p>
            <a:pPr>
              <a:buNone/>
            </a:pPr>
            <a:r>
              <a:rPr lang="ru-RU" sz="1400" i="1" dirty="0" smtClean="0"/>
              <a:t> 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74053" y="1237438"/>
            <a:ext cx="3810115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 descr="C:\Users\Ольга\Desktop\Новая папка\20201126_11460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6224003" y="1276931"/>
            <a:ext cx="2571769" cy="1875247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9698" y="3714752"/>
            <a:ext cx="1949037" cy="259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image1.jpe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280947" y="3667951"/>
            <a:ext cx="1785950" cy="2714644"/>
          </a:xfrm>
          <a:prstGeom prst="rect">
            <a:avLst/>
          </a:prstGeom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367" y="3688248"/>
            <a:ext cx="1319713" cy="2786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 descr="C:\Users\Ольга\Desktop\Screenshot_20210927-214249_Samsung Internet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7358" y="3665572"/>
            <a:ext cx="1319723" cy="2786082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214422"/>
          </a:xfrm>
        </p:spPr>
        <p:txBody>
          <a:bodyPr/>
          <a:lstStyle/>
          <a:p>
            <a:pPr eaLnBrk="1" hangingPunct="1"/>
            <a:r>
              <a:rPr lang="ru-RU" altLang="zh-CN" sz="2400" b="1" dirty="0" smtClean="0">
                <a:solidFill>
                  <a:schemeClr val="tx1"/>
                </a:solidFill>
              </a:rPr>
              <a:t>Событийное и информационное обеспечение, воспитательные мероприятия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214422"/>
            <a:ext cx="8858280" cy="4643470"/>
          </a:xfrm>
        </p:spPr>
        <p:txBody>
          <a:bodyPr/>
          <a:lstStyle/>
          <a:p>
            <a:pPr>
              <a:buNone/>
            </a:pPr>
            <a:r>
              <a:rPr lang="ru-RU" sz="1400" i="1" dirty="0" smtClean="0"/>
              <a:t> 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357298"/>
            <a:ext cx="2571768" cy="457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3714752"/>
            <a:ext cx="2714680" cy="203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1857364"/>
            <a:ext cx="2928958" cy="164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71802" y="1500174"/>
            <a:ext cx="279701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40" y="3714752"/>
            <a:ext cx="1643074" cy="2619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預設簡報設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預設簡報設計">
      <a:majorFont>
        <a:latin typeface="Arial"/>
        <a:ea typeface="PMingLiU"/>
        <a:cs typeface=""/>
      </a:majorFont>
      <a:minorFont>
        <a:latin typeface="Arial"/>
        <a:ea typeface="PMingLiU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PMingLiU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PMingLiU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732</TotalTime>
  <Words>256</Words>
  <Application>Microsoft Office PowerPoint</Application>
  <PresentationFormat>Экран (4:3)</PresentationFormat>
  <Paragraphs>80</Paragraphs>
  <Slides>15</Slides>
  <Notes>15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PMingLiU</vt:lpstr>
      <vt:lpstr>Wingdings</vt:lpstr>
      <vt:lpstr>預設簡報設計</vt:lpstr>
      <vt:lpstr>Всероссийский конкурс по инновационным практикам создания воспитывающей среды в образовательных организациях</vt:lpstr>
      <vt:lpstr>Модель воспитывающей культурной среды по экологическому воспитанию «Умка»</vt:lpstr>
      <vt:lpstr>Принципы формирования воспитывающей культурной среды</vt:lpstr>
      <vt:lpstr>Функционирование модели</vt:lpstr>
      <vt:lpstr>Предметно – пространственная среда Экологическое пространство «Школа Умки» </vt:lpstr>
      <vt:lpstr>Выставочное пространство «Школы Умка»</vt:lpstr>
      <vt:lpstr>Выставочное пространство «Школы Умка»</vt:lpstr>
      <vt:lpstr>Событийное и информационное обеспечение, воспитательные мероприятия</vt:lpstr>
      <vt:lpstr>Событийное и информационное обеспечение, воспитательные мероприятия</vt:lpstr>
      <vt:lpstr>Событийное и информационное обеспечение, воспитательные мероприятия</vt:lpstr>
      <vt:lpstr>Творческие работы учащихся</vt:lpstr>
      <vt:lpstr>Взаимодействие коллектива организации с социальными партнерами по вопросам создания воспитывающей культурной среды</vt:lpstr>
      <vt:lpstr>Взаимодействие с родителями</vt:lpstr>
      <vt:lpstr>Эффективность модели воспитывающей культурной среды (сравнительный анализ за период 2019-2021г)</vt:lpstr>
      <vt:lpstr>Кадровое обеспечение организации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Ольга</dc:creator>
  <cp:lastModifiedBy>ДС97</cp:lastModifiedBy>
  <cp:revision>36</cp:revision>
  <dcterms:created xsi:type="dcterms:W3CDTF">2009-03-18T07:13:54Z</dcterms:created>
  <dcterms:modified xsi:type="dcterms:W3CDTF">2021-09-28T07:24:03Z</dcterms:modified>
</cp:coreProperties>
</file>