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56" r:id="rId4"/>
    <p:sldId id="279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914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gif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14414" y="714356"/>
          <a:ext cx="6405586" cy="5464258"/>
        </p:xfrm>
        <a:graphic>
          <a:graphicData uri="http://schemas.openxmlformats.org/drawingml/2006/table">
            <a:tbl>
              <a:tblPr/>
              <a:tblGrid>
                <a:gridCol w="6405586"/>
              </a:tblGrid>
              <a:tr h="54642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+mn-lt"/>
                          <a:ea typeface="Calibri"/>
                          <a:cs typeface="Times New Roman"/>
                        </a:rPr>
                        <a:t>1.Какие вы знаете царства природы?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+mn-lt"/>
                          <a:ea typeface="Calibri"/>
                          <a:cs typeface="Times New Roman"/>
                        </a:rPr>
                        <a:t>2. Какие из них мы уже изучили?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+mn-lt"/>
                          <a:ea typeface="Calibri"/>
                          <a:cs typeface="Times New Roman"/>
                        </a:rPr>
                        <a:t>3. </a:t>
                      </a:r>
                      <a:r>
                        <a:rPr lang="ru-RU" sz="2400" dirty="0">
                          <a:latin typeface="+mn-lt"/>
                          <a:ea typeface="Calibri"/>
                          <a:cs typeface="Times New Roman"/>
                        </a:rPr>
                        <a:t>На основании каких признаков организмы подразделяют на царства?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+mn-lt"/>
                          <a:ea typeface="Calibri"/>
                          <a:cs typeface="Times New Roman"/>
                        </a:rPr>
                        <a:t>4.Почему </a:t>
                      </a:r>
                      <a:r>
                        <a:rPr lang="ru-RU" sz="2400" dirty="0">
                          <a:latin typeface="+mn-lt"/>
                          <a:ea typeface="Calibri"/>
                          <a:cs typeface="Times New Roman"/>
                        </a:rPr>
                        <a:t>Грибы и Бактерии нельзя объединить в одно царство</a:t>
                      </a:r>
                      <a:r>
                        <a:rPr lang="ru-RU" sz="2400" dirty="0" smtClean="0">
                          <a:latin typeface="+mn-lt"/>
                          <a:ea typeface="Calibri"/>
                          <a:cs typeface="Times New Roman"/>
                        </a:rPr>
                        <a:t>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+mn-lt"/>
                          <a:ea typeface="Calibri"/>
                          <a:cs typeface="Times New Roman"/>
                        </a:rPr>
                        <a:t>5.Какое царство мы закончили изучать?  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643050"/>
          <a:ext cx="8215370" cy="5853176"/>
        </p:xfrm>
        <a:graphic>
          <a:graphicData uri="http://schemas.openxmlformats.org/drawingml/2006/table">
            <a:tbl>
              <a:tblPr/>
              <a:tblGrid>
                <a:gridCol w="8215370"/>
              </a:tblGrid>
              <a:tr h="40719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1.Сформулируйте и представьте свое мнение в сжатой форме, обосновывая и доказывая собственную точку зрения по проблеме «Значение грибов в жизни человека и природы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Сформулируйте и представьте свое мнение в сжатой форме, обосновывая и доказывая собственную точку зрения по проблеме «Грибы и пищевая промышленность связаны между собой»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3.Сформулируйте и представьте свое мнение в сжатой форме, обосновывая и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доказывая свою точку зрения по проблеме « Грибы- двойники».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Сформулируйте и представьте свое мнение в сжатой форме, обосновывая и доказывая собственную точку зрения по проблеме «Самый ценный гриб- мухомор, а может-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пеницилл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»?».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Сформулируйте и представьте свое мнение в сжатой форме, обосновывая и доказывая собственную точку зрения по проблеме «Симбиоз гриба и дерева- это одно и то же, что паразитизм».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428750" cy="1085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65448"/>
            <a:ext cx="1428750" cy="1066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1731"/>
            <a:ext cx="933450" cy="9334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328" y="332656"/>
            <a:ext cx="1604032" cy="1614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>Работа в парах</a:t>
            </a:r>
            <a:endParaRPr lang="ru-RU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2071678"/>
            <a:ext cx="62961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1 вариант-тест – 5 вопросов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2 вариант- тест-5 вопросов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Взаимопроверка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2000240"/>
            <a:ext cx="156805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B0F0"/>
                </a:solidFill>
              </a:rPr>
              <a:t>1 вариант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1-а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2-в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3-б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4-в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5-б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2285992"/>
            <a:ext cx="156805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B0F0"/>
                </a:solidFill>
              </a:rPr>
              <a:t>2 вариант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1-б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2-в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3-б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4-а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5-б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5000636"/>
            <a:ext cx="4099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Критерии оценивания: нет ошибок- </a:t>
            </a:r>
            <a:r>
              <a:rPr lang="ru-RU" b="1" dirty="0" smtClean="0">
                <a:solidFill>
                  <a:srgbClr val="FF0000"/>
                </a:solidFill>
              </a:rPr>
              <a:t>«5»</a:t>
            </a:r>
          </a:p>
          <a:p>
            <a:pPr algn="r"/>
            <a:r>
              <a:rPr lang="ru-RU" dirty="0" smtClean="0"/>
              <a:t>                                         1 ошибка- </a:t>
            </a:r>
            <a:r>
              <a:rPr lang="ru-RU" b="1" dirty="0" smtClean="0">
                <a:solidFill>
                  <a:srgbClr val="00B050"/>
                </a:solidFill>
              </a:rPr>
              <a:t>«4»</a:t>
            </a:r>
          </a:p>
          <a:p>
            <a:pPr algn="r"/>
            <a:r>
              <a:rPr lang="ru-RU" dirty="0" smtClean="0"/>
              <a:t>                                          2 ошибки- </a:t>
            </a:r>
            <a:r>
              <a:rPr lang="ru-RU" b="1" dirty="0" smtClean="0">
                <a:solidFill>
                  <a:srgbClr val="0070C0"/>
                </a:solidFill>
              </a:rPr>
              <a:t>«3»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Внимание! </a:t>
            </a:r>
            <a:br>
              <a:rPr lang="ru-RU" sz="2800" b="1" dirty="0" smtClean="0">
                <a:solidFill>
                  <a:srgbClr val="FF000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Экологическая ситуационная  задача!</a:t>
            </a:r>
            <a:br>
              <a:rPr lang="ru-RU" sz="2800" b="1" dirty="0" smtClean="0">
                <a:solidFill>
                  <a:srgbClr val="FF0000"/>
                </a:solidFill>
                <a:latin typeface="+mn-lt"/>
              </a:rPr>
            </a:br>
            <a:endParaRPr lang="ru-RU" sz="28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Picture 7" descr="MCj0429827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928687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1142984"/>
          <a:ext cx="6262710" cy="3759200"/>
        </p:xfrm>
        <a:graphic>
          <a:graphicData uri="http://schemas.openxmlformats.org/drawingml/2006/table">
            <a:tbl>
              <a:tblPr/>
              <a:tblGrid>
                <a:gridCol w="6262710"/>
              </a:tblGrid>
              <a:tr h="26014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1.Шампиньоны и </a:t>
                      </a:r>
                      <a:r>
                        <a:rPr lang="ru-RU" sz="2000" dirty="0" err="1">
                          <a:latin typeface="+mn-lt"/>
                          <a:ea typeface="Calibri"/>
                          <a:cs typeface="Times New Roman"/>
                        </a:rPr>
                        <a:t>вешенки</a:t>
                      </a: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 научились выращивать на соломе, на навозе, на обрезках стволов (чурбаках) спиленных лиственных деревьев. Почему нельзя выращивать белые грибы или подосиновики таким же способом? </a:t>
                      </a:r>
                      <a:endParaRPr lang="ru-RU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2.Спора в жизни грибов и бактерий играет одинаковую роль? Почему?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3.Замечено, что в засушливое лето грибы растут ближе к стволу деревьев,</a:t>
                      </a:r>
                      <a:r>
                        <a:rPr lang="ru-RU" sz="2000" baseline="0" dirty="0" smtClean="0">
                          <a:latin typeface="+mn-lt"/>
                          <a:ea typeface="Calibri"/>
                          <a:cs typeface="Times New Roman"/>
                        </a:rPr>
                        <a:t> а в дождливое- на некотором расстоянии от него. Почему?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Мини- проекты учащихся</a:t>
            </a:r>
            <a:endParaRPr lang="ru-RU" sz="32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357298"/>
          <a:ext cx="7048528" cy="3929090"/>
        </p:xfrm>
        <a:graphic>
          <a:graphicData uri="http://schemas.openxmlformats.org/drawingml/2006/table">
            <a:tbl>
              <a:tblPr/>
              <a:tblGrid>
                <a:gridCol w="7048528"/>
              </a:tblGrid>
              <a:tr h="39290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1.Творческий проект « Как я смастерил модель  шляпочного гриба»( Рябинин Максим)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2.Информационный «Памятка «встреча с ядовитыми грибами» (</a:t>
                      </a:r>
                      <a:r>
                        <a:rPr lang="ru-RU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Щипачкин</a:t>
                      </a: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Дима)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3.Практико-исследовательский «Как вырастить зеленую плесень»( </a:t>
                      </a:r>
                      <a:r>
                        <a:rPr lang="ru-RU" sz="2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Щипачкина</a:t>
                      </a: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Аня и Шевелева Милана)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4.Информационный «Правда ли гриб лечит людей</a:t>
                      </a: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?»( </a:t>
                      </a:r>
                      <a:r>
                        <a:rPr lang="ru-RU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Кулыгина</a:t>
                      </a: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Ксения)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Рефлексия </a:t>
            </a: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357298"/>
          <a:ext cx="8215370" cy="4572032"/>
        </p:xfrm>
        <a:graphic>
          <a:graphicData uri="http://schemas.openxmlformats.org/drawingml/2006/table">
            <a:tbl>
              <a:tblPr/>
              <a:tblGrid>
                <a:gridCol w="8215370"/>
              </a:tblGrid>
              <a:tr h="4572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u="sng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синтез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1Назови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одним словом ( Подберезовик, лисичка, сыроежка, дрожжи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2. Какому объекту соответствует  эти характеристики( имеют мицелий, плодовое тело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u="sng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сравнение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Что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общего между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мукором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пенициллом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чем </a:t>
                      </a:r>
                      <a:r>
                        <a:rPr lang="ru-RU" sz="1400" smtClean="0">
                          <a:latin typeface="Times New Roman"/>
                          <a:ea typeface="Calibri"/>
                          <a:cs typeface="Times New Roman"/>
                        </a:rPr>
                        <a:t>различие 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между ними?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u="sng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1600" b="1" u="sng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установление причинно- следственной связи: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u="sng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Вставь пропущенное слово: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 Грибы выделены в отдельное…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u="sng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Продолжи </a:t>
                      </a:r>
                      <a:r>
                        <a:rPr lang="ru-RU" sz="1800" b="1" u="sng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ряд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Подберезовик,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масленок…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             2. Сыроежка, лисичка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, мухомор…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Соотнеси и впиши:</a:t>
            </a:r>
            <a:r>
              <a:rPr lang="ru-RU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3388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для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Грибы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Растения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Животные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питания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Фотосинтез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Поглощают готовые органические вещества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Неподвижны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Неподвижны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Подвижны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поступления веществ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Всасывание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Заглатывание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https://image.jimcdn.com/app/cms/image/transf/dimension=460x10000:format=gif/path/s540cdb591702c176/image/ib4bd99d84a397f28/version/1402299372/%D0%B0%D0%BD%D0%B8%D0%BC%D0%B0%D1%86%D0%B8%D1%8F-%D0%B3%D1%80%D0%B8%D0%B1%D1%8B-%D0%BB%D0%B5%D1%8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857760"/>
            <a:ext cx="2286016" cy="1714513"/>
          </a:xfrm>
          <a:prstGeom prst="rect">
            <a:avLst/>
          </a:prstGeom>
          <a:noFill/>
        </p:spPr>
      </p:pic>
      <p:pic>
        <p:nvPicPr>
          <p:cNvPr id="6148" name="Picture 4" descr="http://img-fotki.yandex.ru/get/6309/127495935.44/0_68146_8addcf9b_X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857760"/>
            <a:ext cx="207170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500174"/>
          <a:ext cx="6096000" cy="2777744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20339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1.Написать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маленький рассказ по теме «Грибы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»,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используя слова и понятия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Царство , мицелий, микориза, шляпочные грибы, трутовик, еловый лес, березовая роща,</a:t>
                      </a:r>
                      <a:r>
                        <a:rPr lang="ru-RU" sz="18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мухомор, опята, каникулы, деревня.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2.Подумайте и дайте</a:t>
                      </a:r>
                      <a:r>
                        <a:rPr lang="ru-RU" sz="18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ответ на вопрос «Почему нельзя есть заплесневевшие продукты, но можно делать уколы пенициллина при некоторых заболеваниях?»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122" name="Picture 2" descr="http://vgif.ru/gifs/130/vgif-ru-1008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929066"/>
            <a:ext cx="2214577" cy="2214577"/>
          </a:xfrm>
          <a:prstGeom prst="rect">
            <a:avLst/>
          </a:prstGeom>
          <a:noFill/>
        </p:spPr>
      </p:pic>
      <p:pic>
        <p:nvPicPr>
          <p:cNvPr id="5126" name="Picture 6" descr="Анимация грибы под дождем - Дожд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286256"/>
            <a:ext cx="3000396" cy="2253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+mn-lt"/>
              </a:rPr>
              <a:t/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/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/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Ваше настроение!</a:t>
            </a:r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Выбери  изображение смайлика, которое соответствует вашему настроению. Отметьте  плюсиком против смайлика</a:t>
            </a:r>
            <a:endParaRPr lang="ru-RU" sz="3200" dirty="0">
              <a:latin typeface="+mn-lt"/>
            </a:endParaRPr>
          </a:p>
        </p:txBody>
      </p:sp>
      <p:pic>
        <p:nvPicPr>
          <p:cNvPr id="3" name="Рисунок 2" descr="https://appworld.blackberry.com/webstore/servedimages/134254.png/?t=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786190"/>
            <a:ext cx="7905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demiart.ru/forum/uploads/post-67507-12017812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450" y="2838450"/>
            <a:ext cx="1181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linkpix.de/data/media/12/4reuchDEpic_059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3786190"/>
            <a:ext cx="824279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latin typeface="+mn-lt"/>
              </a:rPr>
              <a:t/>
            </a:r>
            <a:br>
              <a:rPr lang="ru-RU" sz="8000" dirty="0" smtClean="0">
                <a:latin typeface="+mn-lt"/>
              </a:rPr>
            </a:br>
            <a:r>
              <a:rPr lang="ru-RU" sz="8000" dirty="0" smtClean="0">
                <a:latin typeface="+mn-lt"/>
              </a:rPr>
              <a:t/>
            </a:r>
            <a:br>
              <a:rPr lang="ru-RU" sz="8000" dirty="0" smtClean="0">
                <a:latin typeface="+mn-lt"/>
              </a:rPr>
            </a:br>
            <a:r>
              <a:rPr lang="ru-RU" sz="8000" dirty="0" smtClean="0">
                <a:latin typeface="+mn-lt"/>
              </a:rPr>
              <a:t/>
            </a:r>
            <a:br>
              <a:rPr lang="ru-RU" sz="8000" dirty="0" smtClean="0">
                <a:latin typeface="+mn-lt"/>
              </a:rPr>
            </a:br>
            <a:r>
              <a:rPr lang="ru-RU" sz="8000" dirty="0" smtClean="0">
                <a:solidFill>
                  <a:srgbClr val="FF0000"/>
                </a:solidFill>
                <a:latin typeface="+mn-lt"/>
              </a:rPr>
              <a:t>Спасибо за урок!!!</a:t>
            </a:r>
            <a:endParaRPr lang="ru-RU" sz="8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332656"/>
            <a:ext cx="7128792" cy="5040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 smtClean="0"/>
          </a:p>
          <a:p>
            <a:endParaRPr lang="ru-RU" sz="24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857364"/>
            <a:ext cx="4572000" cy="1388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a typeface="Calibri"/>
                <a:cs typeface="Times New Roman"/>
              </a:rPr>
              <a:t>Вы можете предположить,  о чем пойдет речь сегодня на уроке?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Как вы думаете, каковы задачи сегодняшнего урока?</a:t>
            </a:r>
            <a:endParaRPr lang="ru-RU" sz="2400" dirty="0"/>
          </a:p>
        </p:txBody>
      </p:sp>
      <p:pic>
        <p:nvPicPr>
          <p:cNvPr id="8" name="Picture 4" descr="MCj042982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1362075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539" y="3521333"/>
            <a:ext cx="2165226" cy="21652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015" y="836712"/>
            <a:ext cx="1428750" cy="1085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198" y="3909043"/>
            <a:ext cx="2151341" cy="28684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35" y="2551656"/>
            <a:ext cx="1599859" cy="1599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221088"/>
            <a:ext cx="3960440" cy="15121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48680"/>
            <a:ext cx="6408712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Урок- обобщение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solidFill>
                  <a:srgbClr val="C00000"/>
                </a:solidFill>
                <a:ea typeface="+mj-ea"/>
                <a:cs typeface="+mj-cs"/>
              </a:rPr>
              <a:t>Царство Грибы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28" name="Picture 4" descr="http://gifsla.ru/images/2/priroda1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000504"/>
            <a:ext cx="2600325" cy="2381250"/>
          </a:xfrm>
          <a:prstGeom prst="rect">
            <a:avLst/>
          </a:prstGeom>
          <a:noFill/>
        </p:spPr>
      </p:pic>
      <p:pic>
        <p:nvPicPr>
          <p:cNvPr id="1030" name="Picture 6" descr="http://vamotkrytka.ru/_ph/16/1/102809394.jpg?145853399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85860"/>
            <a:ext cx="1076325" cy="1428750"/>
          </a:xfrm>
          <a:prstGeom prst="rect">
            <a:avLst/>
          </a:prstGeom>
          <a:noFill/>
        </p:spPr>
      </p:pic>
      <p:pic>
        <p:nvPicPr>
          <p:cNvPr id="1032" name="Picture 8" descr="http://file.mobilmusic.ru/91/08/df/70897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214554"/>
            <a:ext cx="1767385" cy="1976431"/>
          </a:xfrm>
          <a:prstGeom prst="rect">
            <a:avLst/>
          </a:prstGeom>
          <a:noFill/>
        </p:spPr>
      </p:pic>
      <p:pic>
        <p:nvPicPr>
          <p:cNvPr id="1034" name="Picture 10" descr="http://file.mobilmusic.ru/97/8c/ca/112512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642918"/>
            <a:ext cx="2762248" cy="414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Admin\Рабочий стол\i-263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5240"/>
            <a:ext cx="8715436" cy="5519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Мини- размышление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815736"/>
              </p:ext>
            </p:extLst>
          </p:nvPr>
        </p:nvGraphicFramePr>
        <p:xfrm>
          <a:off x="642910" y="1500174"/>
          <a:ext cx="7858180" cy="4808297"/>
        </p:xfrm>
        <a:graphic>
          <a:graphicData uri="http://schemas.openxmlformats.org/drawingml/2006/table">
            <a:tbl>
              <a:tblPr/>
              <a:tblGrid>
                <a:gridCol w="7858180"/>
              </a:tblGrid>
              <a:tr h="48082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                        </a:t>
                      </a: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ГРУППА 1.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 Объекты : подосиновик, белый гриб, вибрионы, сыроежка, лисичка.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ГРУППА 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Объекты  : подосиновик, мухомор,  волнушки, рыжик,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подберезовик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Группа3.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Объекты: бледная поганка,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сатанинский гриб, трутовик,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мухомор, белый гриб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Группа 4.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Объекты: спорынья, лисичка, опенок,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белый гриб, сыроежка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latin typeface="+mn-lt"/>
                          <a:ea typeface="Calibri"/>
                          <a:cs typeface="Times New Roman"/>
                        </a:rPr>
                        <a:t>Группа5.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Объекты: белый гриб, масленок,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подберезовик,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подосиновик,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                         сыроежка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u="none" dirty="0" smtClean="0">
                          <a:latin typeface="+mn-lt"/>
                          <a:ea typeface="Calibri"/>
                          <a:cs typeface="Times New Roman"/>
                        </a:rPr>
                        <a:t>                       </a:t>
                      </a:r>
                      <a:r>
                        <a:rPr lang="ru-RU" sz="2800" b="1" u="none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Кто </a:t>
                      </a:r>
                      <a:r>
                        <a:rPr lang="ru-RU" sz="2800" b="1" u="none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группах организмов лишний?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" name="Picture 5" descr="MCj0428113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1243013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748" y="2067744"/>
            <a:ext cx="1150640" cy="1410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856" y="4221088"/>
            <a:ext cx="1296144" cy="9721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120" y="250168"/>
            <a:ext cx="1197006" cy="1596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+mn-lt"/>
              </a:rPr>
              <a:t>Проблема???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548472"/>
              </p:ext>
            </p:extLst>
          </p:nvPr>
        </p:nvGraphicFramePr>
        <p:xfrm>
          <a:off x="428596" y="1428736"/>
          <a:ext cx="8286808" cy="4643470"/>
        </p:xfrm>
        <a:graphic>
          <a:graphicData uri="http://schemas.openxmlformats.org/drawingml/2006/table">
            <a:tbl>
              <a:tblPr/>
              <a:tblGrid>
                <a:gridCol w="8286808"/>
              </a:tblGrid>
              <a:tr h="46434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u="sng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группа: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Существует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мнение, что грибы – это растения и их не нужно выделять в особое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царство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.  Согласны ли вы с этим? Приведите два аргумента в защиту своего мнения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группа :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Представьте себе, что вы встретили ученого, изучающего грибы(миколога).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 чем бы вы его расспросили, чтобы побольше узнать о грибах. Составьте и запишите 2-3 вопроса, которые вы могли ему задать.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группа: 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Существует мнение, что подосиновики паразитируют на деревьях. Согласны ли вы с этим? Приведите 2 аргумента в защиту своего мнения.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группа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: Представьте себе, что вы в лесу встретили грибника, собирающего грибы. о чем бы вы его расспросили, чтобы побольше узнать о грибах? Составьте 2 вопроса, которые бы вы ему задали.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u="sng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группа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: Существует мнение, что гриб- трутовик живет в симбиозе с деревьями. Согласны ли вы с этим? Приведите 2 аргумента  в защиту своего мнения.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797152"/>
            <a:ext cx="1285875" cy="1714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725144"/>
            <a:ext cx="1222648" cy="1498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+mn-lt"/>
              </a:rPr>
              <a:t>Разминка для знатоков биологии…</a:t>
            </a:r>
            <a:endParaRPr lang="ru-RU" sz="32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44225"/>
              </p:ext>
            </p:extLst>
          </p:nvPr>
        </p:nvGraphicFramePr>
        <p:xfrm>
          <a:off x="500034" y="1428736"/>
          <a:ext cx="7929618" cy="3643338"/>
        </p:xfrm>
        <a:graphic>
          <a:graphicData uri="http://schemas.openxmlformats.org/drawingml/2006/table">
            <a:tbl>
              <a:tblPr/>
              <a:tblGrid>
                <a:gridCol w="7929618"/>
              </a:tblGrid>
              <a:tr h="36433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Закончи предложения…</a:t>
                      </a:r>
                      <a:endParaRPr lang="ru-RU" sz="2000" dirty="0" smtClean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1.Наука, изучающая грибное царство…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2.Грибы делятся на группы:……….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3.Взаимовыгодное существование организмов…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 4.Симбиоз гриба и корня дерева…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5.Организмы, питающиеся органическими веществами живых организмов...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221088"/>
            <a:ext cx="20859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  <a:latin typeface="+mn-lt"/>
              </a:rPr>
              <a:t>Физминутка</a:t>
            </a:r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> «Собери грибы»</a:t>
            </a:r>
            <a:endParaRPr lang="ru-RU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571612"/>
            <a:ext cx="6786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Давайте мы с вами заглянем в лес и </a:t>
            </a:r>
            <a:r>
              <a:rPr lang="ru-RU" sz="3600" dirty="0" err="1" smtClean="0">
                <a:solidFill>
                  <a:srgbClr val="002060"/>
                </a:solidFill>
              </a:rPr>
              <a:t>пособираем</a:t>
            </a:r>
            <a:r>
              <a:rPr lang="ru-RU" sz="3600" dirty="0" smtClean="0">
                <a:solidFill>
                  <a:srgbClr val="002060"/>
                </a:solidFill>
              </a:rPr>
              <a:t> грибочки. Если гриб полезный или съедобный, то мы за ним наклоняемся, если нет- мотаем головой.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356992"/>
            <a:ext cx="3405758" cy="3405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Работа в системе ПОПС</a:t>
            </a: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85926"/>
            <a:ext cx="744152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П</a:t>
            </a:r>
            <a:r>
              <a:rPr lang="ru-RU" sz="4000" dirty="0" smtClean="0"/>
              <a:t>- позиция( Я считаю, что…)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- обоснование (Потому , что…)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П</a:t>
            </a:r>
            <a:r>
              <a:rPr lang="ru-RU" sz="4000" dirty="0" smtClean="0"/>
              <a:t>- Пример(Например,..)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/>
              <a:t>-Следствие, вывод( Поэтому…)</a:t>
            </a:r>
            <a:endParaRPr lang="ru-RU" sz="4000" dirty="0"/>
          </a:p>
        </p:txBody>
      </p:sp>
      <p:pic>
        <p:nvPicPr>
          <p:cNvPr id="4" name="Picture 5" descr="MCj0428113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7453"/>
            <a:ext cx="1243013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896</Words>
  <Application>Microsoft Office PowerPoint</Application>
  <PresentationFormat>Экран (4:3)</PresentationFormat>
  <Paragraphs>105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Мини- размышление</vt:lpstr>
      <vt:lpstr>Проблема???</vt:lpstr>
      <vt:lpstr>Разминка для знатоков биологии…</vt:lpstr>
      <vt:lpstr>Физминутка «Собери грибы»</vt:lpstr>
      <vt:lpstr>Работа в системе ПОПС</vt:lpstr>
      <vt:lpstr>Презентация PowerPoint</vt:lpstr>
      <vt:lpstr>Работа в парах</vt:lpstr>
      <vt:lpstr>Взаимопроверка</vt:lpstr>
      <vt:lpstr>Внимание!  Экологическая ситуационная  задача! </vt:lpstr>
      <vt:lpstr>Мини- проекты учащихся</vt:lpstr>
      <vt:lpstr>Рефлексия </vt:lpstr>
      <vt:lpstr>Соотнеси и впиши: </vt:lpstr>
      <vt:lpstr>Домашнее задание</vt:lpstr>
      <vt:lpstr>   Ваше настроение! Выбери  изображение смайлика, которое соответствует вашему настроению. Отметьте  плюсиком против смайлика</vt:lpstr>
      <vt:lpstr>   Спасибо за урок!!!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st1-7</cp:lastModifiedBy>
  <cp:revision>114</cp:revision>
  <dcterms:created xsi:type="dcterms:W3CDTF">2013-07-29T17:42:42Z</dcterms:created>
  <dcterms:modified xsi:type="dcterms:W3CDTF">2016-04-22T06:43:43Z</dcterms:modified>
</cp:coreProperties>
</file>