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8" r:id="rId3"/>
    <p:sldId id="261" r:id="rId4"/>
    <p:sldId id="263" r:id="rId5"/>
    <p:sldId id="264" r:id="rId6"/>
    <p:sldId id="260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8" r:id="rId39"/>
    <p:sldId id="29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F67F8-4A66-4BC2-99DE-8E24C1619F72}" type="datetimeFigureOut">
              <a:rPr lang="ru-RU" smtClean="0"/>
              <a:pPr/>
              <a:t>24.06.2016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637B3-CD98-4E2D-8B40-25BFEF1979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8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9BB1A-F2CA-4B0F-8611-3A919FFD2492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20F9E-FFE1-4129-B43F-E58E8AD11DF9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FE287-5511-4260-B72D-7231B70420F0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3881A-1789-490C-8105-185A2916167C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BA5D9-E2C7-49D9-908C-D4FDC95C76D0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3D04-620E-4CF5-9553-6FD79CD05729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185BB-10DE-468E-B7AB-1C74094FB2CD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05D60-CCF1-4E49-B8F4-BB801C10D37F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F5BE0-9C46-4BB6-A04F-446D32F64D9E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08456-A65F-4870-80AE-088465C46568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382BD-DD4E-4431-BA75-296DFD268A0C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D82C-B576-40B9-B45B-DDBC513D16B1}" type="datetime1">
              <a:rPr lang="ru-RU" smtClean="0"/>
              <a:pPr/>
              <a:t>24.06.2016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A9B59-0CC7-4332-B7E0-4A4B3D48E1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00.infourok.ru/images/doc/245/250100/3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835824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Arial Black" pitchFamily="34" charset="0"/>
              </a:rPr>
              <a:t>«Сошлась Россия за спиной, держали фронт девчонки» (Т. </a:t>
            </a:r>
            <a:r>
              <a:rPr lang="ru-RU" sz="2800" b="1" i="1" dirty="0" err="1">
                <a:solidFill>
                  <a:srgbClr val="C00000"/>
                </a:solidFill>
                <a:latin typeface="Arial Black" pitchFamily="34" charset="0"/>
              </a:rPr>
              <a:t>Цисарук</a:t>
            </a:r>
            <a:r>
              <a:rPr lang="ru-RU" sz="2800" b="1" i="1" dirty="0" smtClean="0">
                <a:solidFill>
                  <a:srgbClr val="C00000"/>
                </a:solidFill>
                <a:latin typeface="Arial Black" pitchFamily="34" charset="0"/>
              </a:rPr>
              <a:t>)</a:t>
            </a:r>
          </a:p>
          <a:p>
            <a:pPr algn="ctr"/>
            <a:endParaRPr lang="ru-RU" sz="1200" dirty="0">
              <a:latin typeface="Arial Black" pitchFamily="34" charset="0"/>
            </a:endParaRPr>
          </a:p>
          <a:p>
            <a:pPr algn="ctr"/>
            <a:r>
              <a:rPr lang="ru-RU" sz="2800" b="1" dirty="0">
                <a:latin typeface="Arial Black" pitchFamily="34" charset="0"/>
              </a:rPr>
              <a:t>Урок по повести Б.Л. Васильева </a:t>
            </a:r>
            <a:endParaRPr lang="ru-RU" sz="2800" b="1" dirty="0" smtClean="0"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latin typeface="Arial Black" pitchFamily="34" charset="0"/>
              </a:rPr>
              <a:t>«</a:t>
            </a:r>
            <a:r>
              <a:rPr lang="ru-RU" sz="2800" b="1" dirty="0">
                <a:latin typeface="Arial Black" pitchFamily="34" charset="0"/>
              </a:rPr>
              <a:t>А зори здесь тихие» </a:t>
            </a:r>
            <a:endParaRPr lang="ru-RU" sz="2800" b="1" dirty="0" smtClean="0"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latin typeface="Arial Black" pitchFamily="34" charset="0"/>
              </a:rPr>
              <a:t>и </a:t>
            </a:r>
            <a:r>
              <a:rPr lang="ru-RU" sz="2800" b="1" dirty="0">
                <a:latin typeface="Arial Black" pitchFamily="34" charset="0"/>
              </a:rPr>
              <a:t>экранизациям произведения </a:t>
            </a:r>
            <a:endParaRPr lang="ru-RU" sz="2800" b="1" dirty="0" smtClean="0"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latin typeface="Arial Black" pitchFamily="34" charset="0"/>
              </a:rPr>
              <a:t>С</a:t>
            </a:r>
            <a:r>
              <a:rPr lang="ru-RU" sz="2800" b="1" dirty="0">
                <a:latin typeface="Arial Black" pitchFamily="34" charset="0"/>
              </a:rPr>
              <a:t>. </a:t>
            </a:r>
            <a:r>
              <a:rPr lang="ru-RU" sz="2800" b="1" dirty="0" err="1">
                <a:latin typeface="Arial Black" pitchFamily="34" charset="0"/>
              </a:rPr>
              <a:t>Ростоцкого</a:t>
            </a:r>
            <a:r>
              <a:rPr lang="ru-RU" sz="2800" b="1" dirty="0">
                <a:latin typeface="Arial Black" pitchFamily="34" charset="0"/>
              </a:rPr>
              <a:t> и Р. </a:t>
            </a:r>
            <a:r>
              <a:rPr lang="ru-RU" sz="2800" b="1" dirty="0" err="1">
                <a:latin typeface="Arial Black" pitchFamily="34" charset="0"/>
              </a:rPr>
              <a:t>Давлетьярова</a:t>
            </a:r>
            <a:r>
              <a:rPr lang="ru-RU" sz="2800" b="1" dirty="0">
                <a:latin typeface="Arial Black" pitchFamily="34" charset="0"/>
              </a:rPr>
              <a:t> </a:t>
            </a:r>
            <a:endParaRPr lang="ru-RU" sz="2800" b="1" dirty="0" smtClean="0"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latin typeface="Arial Black" pitchFamily="34" charset="0"/>
              </a:rPr>
              <a:t>в </a:t>
            </a:r>
            <a:r>
              <a:rPr lang="ru-RU" sz="2800" b="1" dirty="0">
                <a:latin typeface="Arial Black" pitchFamily="34" charset="0"/>
              </a:rPr>
              <a:t>10-11 </a:t>
            </a:r>
            <a:r>
              <a:rPr lang="ru-RU" sz="2800" b="1" dirty="0" smtClean="0">
                <a:latin typeface="Arial Black" pitchFamily="34" charset="0"/>
              </a:rPr>
              <a:t>классах</a:t>
            </a:r>
          </a:p>
          <a:p>
            <a:pPr algn="ctr"/>
            <a:endParaRPr lang="ru-RU" sz="1200" b="1" dirty="0">
              <a:latin typeface="Arial Black" pitchFamily="34" charset="0"/>
            </a:endParaRP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Arial Black" pitchFamily="34" charset="0"/>
              </a:rPr>
              <a:t>Шматкова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Н.П., учитель русского языка и литературы,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Фоминова Е.В., учитель информатики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МБОУ СОШ №23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МО </a:t>
            </a:r>
            <a:r>
              <a:rPr lang="ru-RU" sz="2400" b="1" dirty="0" err="1" smtClean="0">
                <a:solidFill>
                  <a:srgbClr val="002060"/>
                </a:solidFill>
                <a:latin typeface="Arial Black" pitchFamily="34" charset="0"/>
              </a:rPr>
              <a:t>Усть-Лабинский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район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Краснодарского края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72298" y="5168114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6146" name="Picture 2" descr="http://cdn.fishki.net/upload/post/201505/08/1526508/0_12014c_2667eb8a_or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571481"/>
            <a:ext cx="3319977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http://mtdata.ru/u26/photoC742/20221744957-0/origina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6248" y="357166"/>
            <a:ext cx="4071966" cy="4711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596" y="3571876"/>
            <a:ext cx="37862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В 1972 году режиссёр Станислав </a:t>
            </a:r>
            <a:r>
              <a:rPr lang="ru-RU" sz="2000" dirty="0" err="1" smtClean="0">
                <a:latin typeface="Arial Black" pitchFamily="34" charset="0"/>
              </a:rPr>
              <a:t>Ростоцкий</a:t>
            </a:r>
            <a:r>
              <a:rPr lang="ru-RU" sz="2000" dirty="0" smtClean="0">
                <a:latin typeface="Arial Black" pitchFamily="34" charset="0"/>
              </a:rPr>
              <a:t> снял киноверсию повести «А зори здесь тихие». 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6156" name="Picture 12" descr="http://www.kinomania.ru/images/frames/14891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8" y="5214950"/>
            <a:ext cx="2643174" cy="1321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z="1600" b="1" smtClean="0">
                <a:solidFill>
                  <a:srgbClr val="FF0000"/>
                </a:solidFill>
              </a:rPr>
              <a:pPr/>
              <a:t>10</a:t>
            </a:fld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2" name="Picture 2" descr="http://paraparabellum.ru/wp-content/uploads/2012/05/zori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85786" y="5214950"/>
            <a:ext cx="3252742" cy="1346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11</a:t>
            </a:fld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muzkarta.info/f/i/38453665384566d568558458625f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428604"/>
            <a:ext cx="3643338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://b1.culture.ru/c/29896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3643314"/>
            <a:ext cx="4000458" cy="266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http://www.kazinik.ruww.classic-online.ru/uploads/000_person_photo/6900/688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09" y="428604"/>
            <a:ext cx="3905277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0034" y="5000636"/>
            <a:ext cx="4000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В 1973 году композитор Кирилл Молчанов написал оперу «А зори здесь тихие».  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168114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12</a:t>
            </a:fld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http://ukrkino.ru/wp-content/uploads/2015/03/zori-tihie-china-poster-700x3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653" y="500042"/>
            <a:ext cx="7946253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http://www.serialsinfo.ru/content/reshiser/reshiser56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85364" y="4429132"/>
            <a:ext cx="1553777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3108" y="4643446"/>
            <a:ext cx="4500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2005-2006 годы.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В Китае на телеэкраны страны вышел 19-серийный фильм режиссёра Мао </a:t>
            </a:r>
            <a:r>
              <a:rPr lang="ru-RU" sz="2000" dirty="0" err="1" smtClean="0">
                <a:latin typeface="Arial Black" pitchFamily="34" charset="0"/>
              </a:rPr>
              <a:t>Вэйнина</a:t>
            </a:r>
            <a:r>
              <a:rPr lang="ru-RU" sz="2000" dirty="0" smtClean="0">
                <a:latin typeface="Arial Black" pitchFamily="34" charset="0"/>
              </a:rPr>
              <a:t>  «А зори здесь тихие» с русскими актёрами. 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000636"/>
            <a:ext cx="2277020" cy="185736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13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www.gazeta.ru/imgs/production/3e/e2/3fe80814c36dfbc1da0719ef1792/media_pi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6040" y="357166"/>
            <a:ext cx="8102908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5072074"/>
            <a:ext cx="64294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В 2015 году к 70-летию Великой Победы режиссёр </a:t>
            </a:r>
            <a:r>
              <a:rPr lang="ru-RU" sz="2000" dirty="0" err="1" smtClean="0">
                <a:latin typeface="Arial Black" pitchFamily="34" charset="0"/>
              </a:rPr>
              <a:t>Ренат</a:t>
            </a:r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err="1" smtClean="0">
                <a:latin typeface="Arial Black" pitchFamily="34" charset="0"/>
              </a:rPr>
              <a:t>Давлетьяров</a:t>
            </a:r>
            <a:r>
              <a:rPr lang="ru-RU" sz="2000" dirty="0" smtClean="0">
                <a:latin typeface="Arial Black" pitchFamily="34" charset="0"/>
              </a:rPr>
              <a:t> снял новую экранизацию повести Б.Л. Васильева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 «А зори здесь тихие». 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C00000"/>
                </a:solidFill>
              </a:rPr>
              <a:pPr/>
              <a:t>14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85728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История создания фильма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«А зори здесь тихие» 1972 года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052" name="Picture 4" descr="https://img-fotki.yandex.ru/get/16153/161887320.28/0_1826f1_bf119a6d_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9332" y="1285860"/>
            <a:ext cx="3556569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857752" y="5500702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Станислав Иосифович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Ростоцкий</a:t>
            </a:r>
            <a:endParaRPr lang="ru-RU" sz="20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(1922 – 2001)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056" name="Picture 8" descr="http://ufonet.ru/wp-includes/js/tinymce/uploads/images/new/a-zori-zdes-tihie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285860"/>
            <a:ext cx="4036952" cy="28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0034" y="4214818"/>
            <a:ext cx="4214842" cy="237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«…Подвиг женщин на этой войне, на мой взгляд, был более весомым, чем подвиг мужчин».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(С. </a:t>
            </a:r>
            <a:r>
              <a:rPr lang="ru-RU" sz="2400" dirty="0" err="1" smtClean="0">
                <a:latin typeface="Arial Black" pitchFamily="34" charset="0"/>
              </a:rPr>
              <a:t>Ростоцкий</a:t>
            </a:r>
            <a:r>
              <a:rPr lang="ru-RU" sz="2400" dirty="0" smtClean="0">
                <a:latin typeface="Arial Black" pitchFamily="34" charset="0"/>
              </a:rPr>
              <a:t>)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15</a:t>
            </a:fld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36866" name="Picture 2" descr="http://www.alexs.gorod.tomsk.ru/posts-files/73/481/i/4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285728"/>
            <a:ext cx="2428892" cy="3499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34" y="3929066"/>
            <a:ext cx="3571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С. </a:t>
            </a:r>
            <a:r>
              <a:rPr lang="ru-RU" sz="2000" dirty="0" err="1" smtClean="0">
                <a:latin typeface="Arial Black" pitchFamily="34" charset="0"/>
              </a:rPr>
              <a:t>Ростоцкий</a:t>
            </a:r>
            <a:r>
              <a:rPr lang="ru-RU" sz="2000" dirty="0" smtClean="0">
                <a:latin typeface="Arial Black" pitchFamily="34" charset="0"/>
              </a:rPr>
              <a:t> – участник Великой Отечественной войны, потерявший в 1944 году на фронте ногу. Демобилизован из армии как инвалид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2-й группы.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6868" name="Picture 4" descr="http://kinopsk.ru/image.jpg?person=/l9XnfQYFZGBYWGWelXPuQIgk8q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285728"/>
            <a:ext cx="2928958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16" y="1785926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143372" y="4500570"/>
            <a:ext cx="4357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После демобилизации учился во Всероссийском  государственном институте кинематографии на факультете кинорежиссуры.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517772"/>
            <a:ext cx="1643042" cy="134022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956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16</a:t>
            </a:fld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funik.ru/uploads/images/01_2015/30/21_8fa2c640d3d4bbdf93b83097d838f72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142983"/>
            <a:ext cx="3643338" cy="2398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14348" y="357166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Фильм С. </a:t>
            </a:r>
            <a:r>
              <a:rPr lang="ru-RU" dirty="0" err="1" smtClean="0">
                <a:latin typeface="Arial Black" pitchFamily="34" charset="0"/>
              </a:rPr>
              <a:t>Ростоцкого</a:t>
            </a:r>
            <a:r>
              <a:rPr lang="ru-RU" dirty="0" smtClean="0">
                <a:latin typeface="Arial Black" pitchFamily="34" charset="0"/>
              </a:rPr>
              <a:t> «А зори здесь тихие» был снят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на киностудии имени М. Горького в 1972 году.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5844" name="Picture 4" descr="http://samara.sovsport.ru/s/blog/f/67969.jpg?t=1430766263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4714876" y="1142984"/>
            <a:ext cx="3265737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Picture 6" descr="http://media.filmz.ru/articles/images/76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10" y="3643314"/>
            <a:ext cx="3643338" cy="1821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8" name="Picture 8" descr="http://b1.filmpro.ru/c/33152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00562" y="3857628"/>
            <a:ext cx="3790183" cy="2635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168114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17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4818" name="Picture 2" descr="http://rrnews.ru/sites/default/files/news/07-2014/a-zori-zdes-tihi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285728"/>
            <a:ext cx="6429420" cy="4822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28794" y="5143512"/>
            <a:ext cx="6357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Исполнители главных ролей в фильме: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Ольга Остроумова, Ирина Шевчук, Елена </a:t>
            </a:r>
            <a:r>
              <a:rPr lang="ru-RU" sz="2000" dirty="0" err="1" smtClean="0">
                <a:latin typeface="Arial Black" pitchFamily="34" charset="0"/>
              </a:rPr>
              <a:t>Драпеко</a:t>
            </a:r>
            <a:r>
              <a:rPr lang="ru-RU" sz="2000" dirty="0" smtClean="0">
                <a:latin typeface="Arial Black" pitchFamily="34" charset="0"/>
              </a:rPr>
              <a:t>, Ирина Долганова, Екатерина Маркова, Андрей Мартынов. </a:t>
            </a:r>
            <a:endParaRPr lang="ru-RU" sz="2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168114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18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://img-fotki.yandex.ru/get/5635/18771686.16/0_783e5_58c0784c_L.jp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5" y="500008"/>
            <a:ext cx="3357586" cy="44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http://g03.a.alicdn.com/kf/HTB1h5rjIFXXXXXOXFXXq6xXFXXX7/3x5FT-Red-Carpet-font-b-Stage-b-font-font-b-Steps-b-font-Ceremony-Spots-Light.jpg"/>
          <p:cNvPicPr>
            <a:picLocks noChangeAspect="1" noChangeArrowheads="1"/>
          </p:cNvPicPr>
          <p:nvPr/>
        </p:nvPicPr>
        <p:blipFill>
          <a:blip r:embed="rId5">
            <a:lum bright="61000"/>
          </a:blip>
          <a:srcRect/>
          <a:stretch>
            <a:fillRect/>
          </a:stretch>
        </p:blipFill>
        <p:spPr bwMode="auto">
          <a:xfrm>
            <a:off x="4357686" y="500042"/>
            <a:ext cx="4214842" cy="60007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571480"/>
            <a:ext cx="4214842" cy="5812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latin typeface="Arial Black" pitchFamily="34" charset="0"/>
              </a:rPr>
              <a:t>Кинонаграды</a:t>
            </a:r>
            <a:r>
              <a:rPr lang="ru-RU" dirty="0" smtClean="0">
                <a:latin typeface="Arial Black" pitchFamily="34" charset="0"/>
              </a:rPr>
              <a:t> фильма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«А зори здесь тихие» Станислава </a:t>
            </a:r>
            <a:r>
              <a:rPr lang="ru-RU" dirty="0" err="1" smtClean="0">
                <a:latin typeface="Arial Black" pitchFamily="34" charset="0"/>
              </a:rPr>
              <a:t>Ростоцкого</a:t>
            </a:r>
            <a:r>
              <a:rPr lang="ru-RU" dirty="0" smtClean="0">
                <a:latin typeface="Arial Black" pitchFamily="34" charset="0"/>
              </a:rPr>
              <a:t>: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памятный приз Венецианского кинофестиваля 1972 года, звание лучшего фильма 1972 года по опросу журнала «Советский экран», номинация на «Оскар»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в категории «лучший иноязычный фильм» 1972 года и признание его одним из лучших в пятёрке самых популярных иностранных фильмов в Америке в 1972 году, первая премия Всесоюзного кинофестиваля 1973 года, Государственная премия СССР 1975 года и др.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760237"/>
            <a:ext cx="2571736" cy="2097763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19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www.krugosvet.ru/images/1006921_S000AC5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57166"/>
            <a:ext cx="3228979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643174" y="5000636"/>
            <a:ext cx="60007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dirty="0" smtClean="0">
                <a:latin typeface="Arial Black" pitchFamily="34" charset="0"/>
              </a:rPr>
              <a:t>«У </a:t>
            </a:r>
            <a:r>
              <a:rPr lang="ru-RU" sz="1700" dirty="0" err="1" smtClean="0">
                <a:latin typeface="Arial Black" pitchFamily="34" charset="0"/>
              </a:rPr>
              <a:t>Ростоцкого</a:t>
            </a:r>
            <a:r>
              <a:rPr lang="ru-RU" sz="1700" dirty="0" smtClean="0">
                <a:latin typeface="Arial Black" pitchFamily="34" charset="0"/>
              </a:rPr>
              <a:t> удивительная способность сострадать, чувствовать чужую боль как свою... Он ставил фильм о себе самом и о своих сверстниках, не доживших до Победы, о своих друзьях. Он поставил очень личную картину». (Б.Л. Васильев)</a:t>
            </a:r>
          </a:p>
          <a:p>
            <a:endParaRPr lang="ru-RU" dirty="0"/>
          </a:p>
        </p:txBody>
      </p:sp>
      <p:pic>
        <p:nvPicPr>
          <p:cNvPr id="32772" name="Picture 4" descr="http://www.masterofmusic.ru/guest/prox.php?q=aHR0cDovL2Nkbi5maXNoa2kubmV0L3VwbG9hZC9wb3N0LzIwMTUwNi8yOC8xNTc5NjgyLzRlNjU3NDIyY2Q3NDFiNjEyYjA2NGY2YTI3M2IxN2VjLmpwZw%3D%3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48" y="642918"/>
            <a:ext cx="3786214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5500702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Борис Львович Васильев</a:t>
            </a:r>
          </a:p>
          <a:p>
            <a:pPr algn="ctr"/>
            <a:r>
              <a:rPr lang="ru-RU" sz="2800" b="1" dirty="0" smtClean="0">
                <a:latin typeface="Arial Black" pitchFamily="34" charset="0"/>
              </a:rPr>
              <a:t>1924 - 2013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15366" name="Picture 6" descr="http://www.artlib.ru/objects/gallery_182/artlib_gallery-91325-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571480"/>
            <a:ext cx="68961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38920" y="6500834"/>
            <a:ext cx="2090798" cy="357167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20</a:t>
            </a:fld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5" y="285728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История создания фильма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«А зори здесь тихие» 2015 года</a:t>
            </a:r>
            <a:endParaRPr lang="ru-RU" sz="2800" dirty="0"/>
          </a:p>
        </p:txBody>
      </p:sp>
      <p:pic>
        <p:nvPicPr>
          <p:cNvPr id="31746" name="Picture 2" descr="http://rejisser.com/foto/acter/d/davletyarov/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1357298"/>
            <a:ext cx="3459623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85786" y="5214950"/>
            <a:ext cx="3500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Ренат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itchFamily="34" charset="0"/>
              </a:rPr>
              <a:t>Давлетьяров</a:t>
            </a:r>
            <a:endParaRPr lang="ru-RU" sz="20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(род. в 1961 г.)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Кинорежиссёр, актёр, продюсер.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1752" name="Picture 8" descr="http://izvestiacontent.ru/media/3/news/2014/09/577018/678da9bdc4de38e39ac5d365c7d67c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1357298"/>
            <a:ext cx="428258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214810" y="4286256"/>
            <a:ext cx="45720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К съёмкам фильма «А зори здесь тихие»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Р. </a:t>
            </a:r>
            <a:r>
              <a:rPr lang="ru-RU" dirty="0" err="1" smtClean="0">
                <a:latin typeface="Arial Black" pitchFamily="34" charset="0"/>
              </a:rPr>
              <a:t>Давлетьяров</a:t>
            </a:r>
            <a:r>
              <a:rPr lang="ru-RU" dirty="0" smtClean="0">
                <a:latin typeface="Arial Black" pitchFamily="34" charset="0"/>
              </a:rPr>
              <a:t> приступил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в 2014 году. По утверждению режиссёра, это не ремейк,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 а новая экранизация, снятая современным кинематографическим языком.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168114"/>
            <a:ext cx="2071702" cy="1689886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376518" cy="428604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21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https://image.jimcdn.com/app/cms/image/transf/dimension=670x1024:format=jpg/path/s157477c55f713fc4/image/ifbef5090e7b38a59/version/1457946495/imag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428604"/>
            <a:ext cx="3726595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57686" y="571480"/>
            <a:ext cx="435771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«Мое личное мнение,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что повесть Васильева — уникальная по своей драматургии история. Ничего сложнее этой работы я не делал в жизни. Она была сложна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и физически,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и эмоционально.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Я достаточно уверенный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в себе человек,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 но чувствовал груз большой ответственности». (Р. </a:t>
            </a:r>
            <a:r>
              <a:rPr lang="ru-RU" sz="2000" dirty="0" err="1" smtClean="0">
                <a:latin typeface="Arial Black" pitchFamily="34" charset="0"/>
              </a:rPr>
              <a:t>Давлетьяров</a:t>
            </a:r>
            <a:r>
              <a:rPr lang="ru-RU" sz="2000" dirty="0" smtClean="0">
                <a:latin typeface="Arial Black" pitchFamily="34" charset="0"/>
              </a:rPr>
              <a:t>)</a:t>
            </a:r>
          </a:p>
          <a:p>
            <a:endParaRPr lang="ru-RU" dirty="0"/>
          </a:p>
        </p:txBody>
      </p:sp>
      <p:pic>
        <p:nvPicPr>
          <p:cNvPr id="30722" name="Picture 2" descr="http://women-tusovka.ru/wp-content/uploads/2015/04/voyn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5072074"/>
            <a:ext cx="6072230" cy="1535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22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9700" name="Picture 4" descr="http://up-image.ru/photos/aHR0cDovL3d3dy5raW5vLXRlYXRyLnJ1L25ld3MvNzIzNi83MzY5OC5qcGc=/a-zori-zdes-tihie-bany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285728"/>
            <a:ext cx="676275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www.ruscur.ru/photoes/0/01/11/11145/verybig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857628"/>
            <a:ext cx="4143376" cy="2762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572000" y="4500570"/>
            <a:ext cx="41434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«… Для нас сверхзадача – пробудить интерес к книге у молодого поколения». </a:t>
            </a:r>
          </a:p>
          <a:p>
            <a:pPr algn="ctr"/>
            <a:r>
              <a:rPr lang="ru-RU" sz="2000" dirty="0" smtClean="0">
                <a:latin typeface="Arial Black" pitchFamily="34" charset="0"/>
              </a:rPr>
              <a:t>(Р. </a:t>
            </a:r>
            <a:r>
              <a:rPr lang="ru-RU" sz="2000" dirty="0" err="1" smtClean="0">
                <a:latin typeface="Arial Black" pitchFamily="34" charset="0"/>
              </a:rPr>
              <a:t>Давлетьяров</a:t>
            </a:r>
            <a:r>
              <a:rPr lang="ru-RU" sz="2000" dirty="0" smtClean="0">
                <a:latin typeface="Arial Black" pitchFamily="34" charset="0"/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23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3010" name="Picture 2" descr="http://www.kinonews.ru/insimgs/2015/shotimg/shotimg51410_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285728"/>
            <a:ext cx="6322262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http://cdn.tele.ru/upload/pics/2015/16/w/IMG_3419%D0%A4%D0%B5%D0%B4%D0%BE%D1%80%D0%BE%D0%B2-%D0%92%D0%B0%D1%81%D0%BA%D0%BE%D0%B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10354" y="3214552"/>
            <a:ext cx="2190736" cy="3288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85787" y="4857760"/>
            <a:ext cx="54292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Главные роли в фильме исполнили Пётр Фёдоров, Анастасия </a:t>
            </a:r>
            <a:r>
              <a:rPr lang="ru-RU" sz="2000" dirty="0" err="1" smtClean="0">
                <a:latin typeface="Arial Black" pitchFamily="34" charset="0"/>
              </a:rPr>
              <a:t>Микульчина</a:t>
            </a:r>
            <a:r>
              <a:rPr lang="ru-RU" sz="2000" dirty="0" smtClean="0">
                <a:latin typeface="Arial Black" pitchFamily="34" charset="0"/>
              </a:rPr>
              <a:t>, Евгения Малахова, Агния Кузнецова, Софья Лебедева, Кристина </a:t>
            </a:r>
            <a:r>
              <a:rPr lang="ru-RU" sz="2000" dirty="0" err="1" smtClean="0">
                <a:latin typeface="Arial Black" pitchFamily="34" charset="0"/>
              </a:rPr>
              <a:t>Асмус</a:t>
            </a:r>
            <a:r>
              <a:rPr lang="ru-RU" sz="2000" dirty="0" smtClean="0">
                <a:latin typeface="Arial Black" pitchFamily="34" charset="0"/>
              </a:rPr>
              <a:t>.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24</a:t>
            </a:fld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1986" name="Picture 2" descr="http://www.info00.ru/core/js/kcfinder/uploads/images/cinemas/a_zori_zdes_tih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143116"/>
            <a:ext cx="272853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85786" y="285728"/>
            <a:ext cx="7786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 Black" pitchFamily="34" charset="0"/>
              </a:rPr>
              <a:t>«Гибель женщин... Символ самого страшного, что Родина положила во имя победы. К смерти мужчин привыкли, пусть и горькая это привычка... Смерть женщин на войне - это общечеловеческая трагедия» - основная идея повести Б.Л. Васильева «А зори здесь тихие» и экранизаций произведения.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1988" name="Picture 4" descr="http://ruskino.ru/film/699/md_post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2143116"/>
            <a:ext cx="250033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000100" y="578645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Фильм С.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Ростоцкого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– </a:t>
            </a:r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лирическая трагедия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5786454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Фильм Р.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Давлетьярова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–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военная драма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6" name="Рисунок 5" descr="http://s1.stc.all.kpcdn.net/share/i/12/833981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80031" y="0"/>
            <a:ext cx="1663968" cy="13572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500562" y="5143512"/>
            <a:ext cx="464343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Arial Black" pitchFamily="34" charset="0"/>
              </a:rPr>
              <a:t>«Не засмеётся никогда, только что поведёт чуть губами, а глаза по-прежнему серьёзными остаются».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6767482" y="6492875"/>
            <a:ext cx="237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A9B59-0CC7-4332-B7E0-4A4B3D48E1DF}" type="slidenum"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3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80031" y="0"/>
            <a:ext cx="1663968" cy="13572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00562" y="5357826"/>
            <a:ext cx="464343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Arial Black" pitchFamily="34" charset="0"/>
              </a:rPr>
              <a:t>«Высокая, рыжая, белокожая. А глаза детские: зелёные, круглые, как блюдца».</a:t>
            </a:r>
            <a:endParaRPr lang="ru-RU" sz="1600" b="1" dirty="0">
              <a:latin typeface="Arial Black" pitchFamily="34" charset="0"/>
            </a:endParaRP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6767482" y="6215082"/>
            <a:ext cx="237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A9B59-0CC7-4332-B7E0-4A4B3D48E1DF}" type="slidenum"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3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80031" y="0"/>
            <a:ext cx="1663968" cy="13572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857752" y="5286388"/>
            <a:ext cx="428624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Arial Black" pitchFamily="34" charset="0"/>
              </a:rPr>
              <a:t>«Худющая, востроносая, косички из пакли и грудь плоская, как у мальчишки».</a:t>
            </a:r>
            <a:endParaRPr lang="ru-RU" sz="1600" b="1" dirty="0">
              <a:latin typeface="Arial Black" pitchFamily="34" charset="0"/>
            </a:endParaRP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6767482" y="6492875"/>
            <a:ext cx="237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A9B59-0CC7-4332-B7E0-4A4B3D48E1DF}" type="slidenum"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kaluga.bezformata.ru/content/image1272930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3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80031" y="0"/>
            <a:ext cx="1663968" cy="13572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357686" y="5143512"/>
            <a:ext cx="478631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latin typeface="Arial Black" pitchFamily="34" charset="0"/>
              </a:rPr>
              <a:t>«Коренастая, плотная, то ли в плечах, то ли в бёдрах – не поймёшь, где шире. И вообще ничего, такая всегда пригодится: здорова, хоть паши на ней».</a:t>
            </a:r>
            <a:endParaRPr lang="ru-RU" sz="1200" dirty="0">
              <a:latin typeface="Arial Black" pitchFamily="34" charset="0"/>
            </a:endParaRPr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6553200" y="6356350"/>
            <a:ext cx="237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A9B59-0CC7-4332-B7E0-4A4B3D48E1DF}" type="slidenum"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3" name="Picture 2" descr="http://53news.ru/images/2014/August/11-17/ddbahpy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80031" y="0"/>
            <a:ext cx="1663968" cy="13572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857752" y="5286388"/>
            <a:ext cx="428624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Arial Black" pitchFamily="34" charset="0"/>
              </a:rPr>
              <a:t>«Остренькое, некрасивое, но уж очень серьёзное  личико».</a:t>
            </a:r>
            <a:endParaRPr lang="ru-RU" sz="2400" b="1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6767482" y="6215082"/>
            <a:ext cx="237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A9B59-0CC7-4332-B7E0-4A4B3D48E1DF}" type="slidenum"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://mtdata.ru/u4/photo790B/20820390044-0/origina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642918"/>
            <a:ext cx="4201715" cy="5581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214942" y="1071546"/>
            <a:ext cx="3214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В годы Великой Отечественной войны 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Б. Л. Васильев  </a:t>
            </a:r>
            <a:r>
              <a:rPr lang="ru-RU" sz="2400" b="1" dirty="0">
                <a:latin typeface="Arial Black" pitchFamily="34" charset="0"/>
              </a:rPr>
              <a:t>служил в 8-м гвардейском воздушно-десантном полку 3-й гвардейской воздушно-десантной дивизии.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3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3" name="Рисунок 2" descr="Image Caption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785794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214290"/>
            <a:ext cx="835824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Рита </a:t>
            </a:r>
            <a:r>
              <a:rPr lang="ru-RU" sz="2000" b="1" dirty="0" err="1" smtClean="0">
                <a:latin typeface="Arial Black" pitchFamily="34" charset="0"/>
              </a:rPr>
              <a:t>Осянина</a:t>
            </a:r>
            <a:r>
              <a:rPr lang="ru-RU" sz="2000" b="1" dirty="0" smtClean="0">
                <a:latin typeface="Arial Black" pitchFamily="34" charset="0"/>
              </a:rPr>
              <a:t> - </a:t>
            </a:r>
            <a:r>
              <a:rPr lang="ru-RU" sz="2000" b="1" i="1" dirty="0" smtClean="0">
                <a:latin typeface="Arial Black" pitchFamily="34" charset="0"/>
              </a:rPr>
              <a:t>Ирина Шевчук и Анастасия </a:t>
            </a:r>
            <a:r>
              <a:rPr lang="ru-RU" sz="2000" b="1" i="1" dirty="0" err="1" smtClean="0">
                <a:latin typeface="Arial Black" pitchFamily="34" charset="0"/>
              </a:rPr>
              <a:t>Микульчина</a:t>
            </a:r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5" name="Рисунок 4" descr="http://paraparabellum.ru/wp-content/uploads/2012/05/218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488" y="4095730"/>
            <a:ext cx="3714744" cy="2762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AutoShape 2" descr="http://funik.ru/uploads/images/01_2015/30/20_4d6a67152ff3849bbb1a983ad1e3065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://cs624730.vk.me/v624730711/3584f/rDd16MaYn_A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46" y="3786190"/>
            <a:ext cx="3560461" cy="25165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ttp://www.nkino.ru/films/archive/upload/frames/a_zori_14_m.frame55095668c337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57884" y="1214422"/>
            <a:ext cx="2927432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ttp://funik.ru/uploads/images/01_2015/30/20_4d6a67152ff3849bbb1a983ad1e3065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4357693"/>
            <a:ext cx="3437922" cy="25003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9837" y="214290"/>
            <a:ext cx="888416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Женя </a:t>
            </a:r>
            <a:r>
              <a:rPr lang="ru-RU" sz="2000" b="1" dirty="0" err="1" smtClean="0">
                <a:latin typeface="Arial Black" pitchFamily="34" charset="0"/>
              </a:rPr>
              <a:t>Комелькова</a:t>
            </a:r>
            <a:r>
              <a:rPr lang="ru-RU" sz="2000" b="1" dirty="0" smtClean="0">
                <a:latin typeface="Arial Black" pitchFamily="34" charset="0"/>
              </a:rPr>
              <a:t>  - </a:t>
            </a:r>
            <a:r>
              <a:rPr lang="ru-RU" sz="2000" b="1" i="1" dirty="0" smtClean="0">
                <a:latin typeface="Arial Black" pitchFamily="34" charset="0"/>
              </a:rPr>
              <a:t>Ольга Остроумова и Евгения Малахова</a:t>
            </a:r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4" name="Рисунок 3" descr="Image Caption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928671"/>
            <a:ext cx="56436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s624720.vk.me/v624720536/257d0/SisRx2QL9V8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929066"/>
            <a:ext cx="3571900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ru.hellomagazine.com/images/2015/april/fanysheva/kinosovet22042015-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5074" y="619764"/>
            <a:ext cx="2714644" cy="40237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mtdata.ru/u23/photo64AA/20002114602-0/original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4286256"/>
            <a:ext cx="521494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14290"/>
            <a:ext cx="828624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Галя Четвертак - </a:t>
            </a:r>
            <a:r>
              <a:rPr lang="ru-RU" sz="2000" b="1" i="1" dirty="0" smtClean="0">
                <a:latin typeface="Arial Black" pitchFamily="34" charset="0"/>
              </a:rPr>
              <a:t>Екатерина Маркова и Кристина </a:t>
            </a:r>
            <a:r>
              <a:rPr lang="ru-RU" sz="2000" b="1" i="1" dirty="0" err="1" smtClean="0">
                <a:latin typeface="Arial Black" pitchFamily="34" charset="0"/>
              </a:rPr>
              <a:t>Асмус</a:t>
            </a:r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4" name="Рисунок 3" descr="Image Caption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928670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st-im.kinopoisk.ru/im/kadr/2/5/8/kinopoisk.ru-A-zori-zdes-tihie-258342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714356"/>
            <a:ext cx="2500330" cy="35884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onlain-kino.net/_ld/10/6239508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46" y="4547472"/>
            <a:ext cx="3357554" cy="2310527"/>
          </a:xfrm>
          <a:prstGeom prst="rect">
            <a:avLst/>
          </a:prstGeom>
          <a:noFill/>
        </p:spPr>
      </p:pic>
      <p:pic>
        <p:nvPicPr>
          <p:cNvPr id="23558" name="Picture 6" descr="http://img13.nnm.me/3/a/9/0/3/1a9fdf34d3c713d58ee91c5b542_pre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48124"/>
            <a:ext cx="2857520" cy="2809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http://static3.kinootziv.com/thumb.php?src=/source/files/films_images/a-zo/324827-a-zori-zdes-tihie546142.jpg&amp;h=8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4214818"/>
            <a:ext cx="3857652" cy="2895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://www.journals.ru/attach/207/20652/58508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786322"/>
            <a:ext cx="3143272" cy="18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14290"/>
            <a:ext cx="778674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Лиза </a:t>
            </a:r>
            <a:r>
              <a:rPr lang="ru-RU" sz="2000" b="1" dirty="0" err="1" smtClean="0">
                <a:latin typeface="Arial Black" pitchFamily="34" charset="0"/>
              </a:rPr>
              <a:t>Бричкина</a:t>
            </a:r>
            <a:r>
              <a:rPr lang="ru-RU" sz="2000" b="1" dirty="0" smtClean="0">
                <a:latin typeface="Arial Black" pitchFamily="34" charset="0"/>
              </a:rPr>
              <a:t>  - </a:t>
            </a:r>
            <a:r>
              <a:rPr lang="ru-RU" sz="2000" b="1" i="1" dirty="0" smtClean="0">
                <a:latin typeface="Arial Black" pitchFamily="34" charset="0"/>
              </a:rPr>
              <a:t>Елена </a:t>
            </a:r>
            <a:r>
              <a:rPr lang="ru-RU" sz="2000" b="1" i="1" dirty="0" err="1" smtClean="0">
                <a:latin typeface="Arial Black" pitchFamily="34" charset="0"/>
              </a:rPr>
              <a:t>Драпеко</a:t>
            </a:r>
            <a:r>
              <a:rPr lang="ru-RU" sz="2000" b="1" i="1" dirty="0" smtClean="0">
                <a:latin typeface="Arial Black" pitchFamily="34" charset="0"/>
              </a:rPr>
              <a:t> и Софья Лебедева </a:t>
            </a:r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4" name="Рисунок 3" descr="Image Caption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1000108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files.vm.ru/photo/vecherka/2013/10/doc6cgmrs8jc9hp9v5smxh_800_48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3786198"/>
            <a:ext cx="3389601" cy="3071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http://www.art-xayc.ru/images/actors/t/199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356" y="714356"/>
            <a:ext cx="2714644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http://livepark.pro/uploads/images/00/68/49/2015/04/20/3f0c5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65054" y="3357562"/>
            <a:ext cx="2878946" cy="3690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14290"/>
            <a:ext cx="81022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/>
              <a:t>Соня Гурвич - </a:t>
            </a:r>
            <a:r>
              <a:rPr lang="ru-RU" sz="2800" b="1" i="1" dirty="0" smtClean="0"/>
              <a:t>Ирина Долганова и Агния Кузнецова</a:t>
            </a:r>
            <a:endParaRPr lang="ru-RU" sz="2800" b="1" i="1" dirty="0"/>
          </a:p>
        </p:txBody>
      </p:sp>
      <p:pic>
        <p:nvPicPr>
          <p:cNvPr id="4" name="Рисунок 3" descr="Image Caption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785794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s://im0-tub-ru.yandex.net/i?id=6b573fe614b44b80599e37eb3712a02b&amp;n=33&amp;h=215&amp;w=3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857232"/>
            <a:ext cx="3076575" cy="247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://csi.su/uploads/posts/2014-09/140966371311b17b96442911b42c892f1e3d33a83fca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512" y="3286124"/>
            <a:ext cx="2273285" cy="3412060"/>
          </a:xfrm>
          <a:prstGeom prst="rect">
            <a:avLst/>
          </a:prstGeom>
          <a:noFill/>
        </p:spPr>
      </p:pic>
      <p:pic>
        <p:nvPicPr>
          <p:cNvPr id="25606" name="Picture 6" descr="http://i84.beon.ru/66/41/764166/85/34482485/a_dolganova_irina_01_b.jpe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4214818"/>
            <a:ext cx="2567161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8" name="Picture 8" descr="http://mama.freezeet.ru/wp-content/uploads/2015/07/azori-zdes-tihij-2015-smotret-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" y="4194538"/>
            <a:ext cx="3143239" cy="266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2279" y="357166"/>
            <a:ext cx="7391621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Федот Васков - </a:t>
            </a:r>
            <a:r>
              <a:rPr lang="ru-RU" sz="2000" b="1" i="1" dirty="0" smtClean="0">
                <a:latin typeface="Arial Black" pitchFamily="34" charset="0"/>
              </a:rPr>
              <a:t>Андрей Мартынов и Пётр Фёдоров </a:t>
            </a:r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26626" name="Picture 2" descr="http://news.boyarka.name/uploads/posts/2015-04/1430208660_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071546"/>
            <a:ext cx="5447489" cy="3000396"/>
          </a:xfrm>
          <a:prstGeom prst="rect">
            <a:avLst/>
          </a:prstGeom>
          <a:noFill/>
        </p:spPr>
      </p:pic>
      <p:pic>
        <p:nvPicPr>
          <p:cNvPr id="26630" name="Picture 6" descr="http://afisha.mosreg.ru/sites/default/files/events_photo/a-zori-zdes-tikhie-0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143380"/>
            <a:ext cx="2928958" cy="2500330"/>
          </a:xfrm>
          <a:prstGeom prst="rect">
            <a:avLst/>
          </a:prstGeom>
          <a:noFill/>
        </p:spPr>
      </p:pic>
      <p:pic>
        <p:nvPicPr>
          <p:cNvPr id="26628" name="Picture 4" descr="http://hd-filmy.net/uploads/posts/2016-02/1454920365-2054246818-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047446"/>
            <a:ext cx="4286248" cy="28105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http://ic.pics.livejournal.com/yustas/639506/203891/203891_original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07915" y="1142984"/>
            <a:ext cx="3336085" cy="2938437"/>
          </a:xfrm>
          <a:prstGeom prst="rect">
            <a:avLst/>
          </a:prstGeom>
          <a:noFill/>
        </p:spPr>
      </p:pic>
      <p:pic>
        <p:nvPicPr>
          <p:cNvPr id="26634" name="Picture 10" descr="http://www.sb.by/upload/medialibrary/121/12154f97554fab21c4356bc5c51f338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43702" y="3428976"/>
            <a:ext cx="2500298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27652" name="Picture 4" descr="http://i.ytimg.com/vi/vjr1EOZI7Q8/hqdefault.jpg"/>
          <p:cNvPicPr>
            <a:picLocks noChangeAspect="1" noChangeArrowheads="1"/>
          </p:cNvPicPr>
          <p:nvPr/>
        </p:nvPicPr>
        <p:blipFill>
          <a:blip r:embed="rId3"/>
          <a:srcRect t="16667" r="14062" b="18749"/>
          <a:stretch>
            <a:fillRect/>
          </a:stretch>
        </p:blipFill>
        <p:spPr bwMode="auto">
          <a:xfrm rot="389198">
            <a:off x="4398764" y="4428574"/>
            <a:ext cx="3929090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4" name="Picture 6" descr="http://www.kinomania.ru/images/frames/14889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55953">
            <a:off x="628976" y="1702590"/>
            <a:ext cx="328611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8" name="Picture 10" descr="http://sovetskiymultik.at.ua/filmy1/Zori_1.0-14-49.97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21477">
            <a:off x="210047" y="4074937"/>
            <a:ext cx="3734828" cy="1993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60" name="Picture 12" descr="http://www.nkino.ru/films/archive/upload/frames/a_zori_f02_30_m.frame5512eefd46c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802554">
            <a:off x="5694703" y="345813"/>
            <a:ext cx="3243194" cy="2162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0" name="Picture 2" descr="http://kino.prim.land/wp-content/uploads/2015/04/a-zori-zdes-tixie_2015-27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073265">
            <a:off x="4073568" y="2304458"/>
            <a:ext cx="3214709" cy="2140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85786" y="357166"/>
            <a:ext cx="4786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  <a:cs typeface="Arial" pitchFamily="34" charset="0"/>
              </a:rPr>
              <a:t>Ретроспекция</a:t>
            </a:r>
            <a:r>
              <a:rPr lang="ru-RU" sz="2400" dirty="0" smtClean="0">
                <a:latin typeface="Arial Black" pitchFamily="34" charset="0"/>
                <a:cs typeface="Arial" pitchFamily="34" charset="0"/>
              </a:rPr>
              <a:t> – изображение событий прошлой жизни</a:t>
            </a:r>
            <a:endParaRPr lang="ru-RU" sz="2400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32770" name="Picture 2" descr="http://tvkinoradio.ru/upload/ckeditor/article/images/%D0%B7%D0%BE%D1%80%D0%B82%281%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6131762" cy="39290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2" name="Picture 4" descr="http://cdn.fishki.net/upload/post/201509/21/1669782/b038a5cf651e55d126e478df0b26ac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643314"/>
            <a:ext cx="6286544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://img1.liveinternet.ru/images/attach/c/11/116/465/116465183_21Nad_Vechnuym_Pokoem__yetyud_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14290"/>
            <a:ext cx="4000528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5786454"/>
            <a:ext cx="4572032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Кадр из фильма </a:t>
            </a:r>
          </a:p>
          <a:p>
            <a:pPr algn="ctr"/>
            <a:r>
              <a:rPr lang="ru-RU" sz="1600" b="1" dirty="0" smtClean="0">
                <a:latin typeface="Arial Black" pitchFamily="34" charset="0"/>
              </a:rPr>
              <a:t>«А зори здесь тихие» 1972 года</a:t>
            </a:r>
            <a:endParaRPr lang="ru-RU" sz="1600" b="1" dirty="0">
              <a:latin typeface="Arial Black" pitchFamily="34" charset="0"/>
            </a:endParaRPr>
          </a:p>
        </p:txBody>
      </p:sp>
      <p:pic>
        <p:nvPicPr>
          <p:cNvPr id="6" name="Рисунок 5" descr="http://okolesica.com/voennie/a_zori_zdes_tikhie_f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428868"/>
            <a:ext cx="4429156" cy="3222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072066" y="3500438"/>
            <a:ext cx="3643338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Картина Левитана </a:t>
            </a:r>
          </a:p>
          <a:p>
            <a:pPr algn="ctr"/>
            <a:r>
              <a:rPr lang="ru-RU" b="1" dirty="0" smtClean="0">
                <a:latin typeface="Arial Black" pitchFamily="34" charset="0"/>
              </a:rPr>
              <a:t>«Над вечным покоем»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78579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Реминисценция</a:t>
            </a:r>
            <a:r>
              <a:rPr lang="ru-RU" dirty="0" smtClean="0">
                <a:latin typeface="Arial Black" pitchFamily="34" charset="0"/>
              </a:rPr>
              <a:t> (</a:t>
            </a:r>
            <a:r>
              <a:rPr lang="ru-RU" u="sng" dirty="0" smtClean="0">
                <a:latin typeface="Arial Black" pitchFamily="34" charset="0"/>
              </a:rPr>
              <a:t>лат.</a:t>
            </a:r>
            <a:r>
              <a:rPr lang="ru-RU" dirty="0" smtClean="0">
                <a:latin typeface="Arial Black" pitchFamily="34" charset="0"/>
              </a:rPr>
              <a:t> </a:t>
            </a:r>
            <a:r>
              <a:rPr lang="la-Latn" i="1" dirty="0" smtClean="0">
                <a:latin typeface="Arial Black" pitchFamily="34" charset="0"/>
              </a:rPr>
              <a:t>reminiscentia</a:t>
            </a:r>
            <a:r>
              <a:rPr lang="ru-RU" dirty="0" smtClean="0">
                <a:latin typeface="Arial Black" pitchFamily="34" charset="0"/>
              </a:rPr>
              <a:t>, воспоминание)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30722" name="Picture 2" descr="http://cs623726.vk.me/u168488497/video/l_56354c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4143404" cy="2571768"/>
          </a:xfrm>
          <a:prstGeom prst="rect">
            <a:avLst/>
          </a:prstGeom>
          <a:noFill/>
        </p:spPr>
      </p:pic>
      <p:pic>
        <p:nvPicPr>
          <p:cNvPr id="30726" name="Picture 6" descr="http://ufonet.ru/wp-includes/js/tinymce/uploads/images/new/a-zori-zdes-tihie-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642918"/>
            <a:ext cx="3714776" cy="2571768"/>
          </a:xfrm>
          <a:prstGeom prst="rect">
            <a:avLst/>
          </a:prstGeom>
          <a:noFill/>
        </p:spPr>
      </p:pic>
      <p:pic>
        <p:nvPicPr>
          <p:cNvPr id="30728" name="Picture 8" descr="http://img15.nnm.me/8/e/5/5/7/2c50967ff1ee9f2c6db9374afb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3286124"/>
            <a:ext cx="785333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http://mtdata.ru/u1/photo7CEE/20400318155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8236378" cy="3857652"/>
          </a:xfrm>
          <a:prstGeom prst="rect">
            <a:avLst/>
          </a:prstGeom>
          <a:noFill/>
        </p:spPr>
      </p:pic>
      <p:pic>
        <p:nvPicPr>
          <p:cNvPr id="4" name="Picture 2" descr="http://www.medved-magazine.ru/userfiles/images/interviu/2013/zima-vesna/vas-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57166"/>
            <a:ext cx="4324350" cy="5229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0034" y="5572140"/>
            <a:ext cx="8143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С 1943-го по 1946-й год Б.Л. Васильев учился на инженерном факультете Военной академии </a:t>
            </a:r>
            <a:r>
              <a:rPr lang="ru-RU" sz="2000" b="1" dirty="0">
                <a:latin typeface="Arial Black" pitchFamily="34" charset="0"/>
              </a:rPr>
              <a:t>бронетанковых и механизированных войск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4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cdstalker.ru/upload/39925_f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357167"/>
            <a:ext cx="3912693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http://vasiliev.sfilatov.ru/img/foto/01-004min.jpg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5643570" y="2928934"/>
            <a:ext cx="2078615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6" name="Picture 8" descr="http://budet-interesno24.ru/wp-content/uploads/2016/06/a2ed84a5e564-e1465291251307.jpg"/>
          <p:cNvPicPr>
            <a:picLocks noChangeAspect="1" noChangeArrowheads="1"/>
          </p:cNvPicPr>
          <p:nvPr/>
        </p:nvPicPr>
        <p:blipFill>
          <a:blip r:embed="rId5"/>
          <a:srcRect l="16741" r="26339"/>
          <a:stretch>
            <a:fillRect/>
          </a:stretch>
        </p:blipFill>
        <p:spPr bwMode="auto">
          <a:xfrm>
            <a:off x="1357290" y="3214686"/>
            <a:ext cx="3005775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86314" y="428604"/>
            <a:ext cx="3880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Первая пьеса Васильева «Танкисты» легла в основу сценария фильма «Офицеры».  </a:t>
            </a:r>
            <a:r>
              <a:rPr lang="ru-RU" b="1" dirty="0" err="1" smtClean="0">
                <a:latin typeface="Arial Black" pitchFamily="34" charset="0"/>
              </a:rPr>
              <a:t>Комэска</a:t>
            </a:r>
            <a:r>
              <a:rPr lang="ru-RU" b="1" dirty="0" smtClean="0">
                <a:latin typeface="Arial Black" pitchFamily="34" charset="0"/>
              </a:rPr>
              <a:t> Георгий Петрович из фильма – прообраз отца писателя, кадрового офицера.  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3" y="5857892"/>
            <a:ext cx="3286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Лев Александрович Васильев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9" y="5643578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Легендарный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комэска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из фильма «Офицеры»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(актёр В.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Дружников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)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376518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5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http://journal-club.ru/imgfiles/images/Yunost_1969_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000108"/>
            <a:ext cx="2714644" cy="3465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4282" y="4572008"/>
            <a:ext cx="4000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Повесть «А зори здесь тихие» впервые была напечатана в журнале «Юность» в 8-м номере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за 1969 год.   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1510" name="Picture 6" descr="http://4.bp.blogspot.com/-kB7WH13u0-Q/UYn5-1b6YzI/AAAAAAAAJCc/CL1dajt9gpg/s1600/978-5-389-04549-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785794"/>
            <a:ext cx="3429024" cy="5031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6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://smolensk.bezformata.ru/content/image809006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214290"/>
            <a:ext cx="3071834" cy="2004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60" name="Picture 8" descr="http://smteatr.ru/uploads/posts/2015-02/1424845534_afisha-svetlo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3" y="714356"/>
            <a:ext cx="4071966" cy="58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357686" y="2357430"/>
            <a:ext cx="4572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 Black" pitchFamily="34" charset="0"/>
              </a:rPr>
              <a:t>     «</a:t>
            </a:r>
            <a:r>
              <a:rPr lang="ru-RU" dirty="0">
                <a:latin typeface="Arial Black" pitchFamily="34" charset="0"/>
              </a:rPr>
              <a:t>Написать об этом я считал своим гражданским, нравственным долгом перед всеми, кто не вернулся с войны, перед моими товарищами и друзьями. Я не имел морального права написать первую свою книгу о чём-то другом. Я просто был обязан рассказать людям о том, что мы пережили и испытали, какой дорогой ценой досталась победа нашему народу</a:t>
            </a:r>
            <a:r>
              <a:rPr lang="ru-RU" dirty="0" smtClean="0">
                <a:latin typeface="Arial Black" pitchFamily="34" charset="0"/>
              </a:rPr>
              <a:t>». (Б.Л. Васильев)</a:t>
            </a:r>
            <a:endParaRPr lang="ru-RU" dirty="0">
              <a:latin typeface="Arial Black" pitchFamily="34" charset="0"/>
            </a:endParaRPr>
          </a:p>
          <a:p>
            <a:pPr algn="just"/>
            <a:endParaRPr lang="ru-RU" dirty="0">
              <a:latin typeface="Arial Black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7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://archive.li/2SD7V/ef83d47aa6bd944bc4a9f2ee26be9f65fcf9dd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785794"/>
            <a:ext cx="4114828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429124" y="785794"/>
            <a:ext cx="45005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Arial Black" pitchFamily="34" charset="0"/>
              </a:rPr>
              <a:t>     «</a:t>
            </a:r>
            <a:r>
              <a:rPr lang="ru-RU" dirty="0">
                <a:latin typeface="Arial Black" pitchFamily="34" charset="0"/>
              </a:rPr>
              <a:t>Женщина для меня – это воплощённая гармония жизни. А война всегда дисгармония. И на войне – это самое невероятное, </a:t>
            </a:r>
            <a:r>
              <a:rPr lang="ru-RU" dirty="0" err="1">
                <a:latin typeface="Arial Black" pitchFamily="34" charset="0"/>
              </a:rPr>
              <a:t>несочетаемое</a:t>
            </a:r>
            <a:r>
              <a:rPr lang="ru-RU" dirty="0">
                <a:latin typeface="Arial Black" pitchFamily="34" charset="0"/>
              </a:rPr>
              <a:t> сочетание явлений. А наши женщины шли на фронт и воевали на передовой рядом с мужчинами</a:t>
            </a:r>
            <a:r>
              <a:rPr lang="ru-RU" dirty="0" smtClean="0">
                <a:latin typeface="Arial Black" pitchFamily="34" charset="0"/>
              </a:rPr>
              <a:t>…» (Б.Л. Васильев)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4580" name="Picture 4" descr="https://im1-tub-ru.yandex.net/i?id=708fef05cb110e96266f8bfb8c473ed2&amp;n=33&amp;h=215&amp;w=3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429000"/>
            <a:ext cx="3719517" cy="2475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8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lh4.ggpht.com/_le1MsvnP1lk/TBYa6UOkagI/AAAAAAAABLM/xmzd67Fx7fI/%D1%84%D0%BE%D0%B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://records.su/pics28/17231496023954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642918"/>
            <a:ext cx="4268369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1472" y="3714752"/>
            <a:ext cx="3429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 Black" pitchFamily="34" charset="0"/>
              </a:rPr>
              <a:t>В 1970 году режиссёр Юрий Любимов поставил спектакль «А зори здесь тихие» в Театре на </a:t>
            </a:r>
            <a:r>
              <a:rPr lang="ru-RU" sz="2000" dirty="0" smtClean="0">
                <a:latin typeface="Arial Black" pitchFamily="34" charset="0"/>
              </a:rPr>
              <a:t>Таганке.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7652" name="Picture 4" descr="http://i2.woman.ru/images/article/1/a/img_1a3e6054be356ef2333a7539a862f80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1071546"/>
            <a:ext cx="3409974" cy="2289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956" cy="365125"/>
          </a:xfrm>
        </p:spPr>
        <p:txBody>
          <a:bodyPr/>
          <a:lstStyle/>
          <a:p>
            <a:fld id="{37AA9B59-0CC7-4332-B7E0-4A4B3D48E1DF}" type="slidenum">
              <a:rPr lang="ru-RU" sz="1800" b="1" smtClean="0">
                <a:solidFill>
                  <a:srgbClr val="FF0000"/>
                </a:solidFill>
              </a:rPr>
              <a:pPr/>
              <a:t>9</a:t>
            </a:fld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1069</Words>
  <Application>Microsoft Office PowerPoint</Application>
  <PresentationFormat>Экран (4:3)</PresentationFormat>
  <Paragraphs>135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хозяин</dc:creator>
  <cp:lastModifiedBy>User</cp:lastModifiedBy>
  <cp:revision>64</cp:revision>
  <dcterms:created xsi:type="dcterms:W3CDTF">2016-06-21T18:50:37Z</dcterms:created>
  <dcterms:modified xsi:type="dcterms:W3CDTF">2016-06-24T15:26:25Z</dcterms:modified>
</cp:coreProperties>
</file>