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7"/>
  </p:notesMasterIdLst>
  <p:sldIdLst>
    <p:sldId id="256" r:id="rId2"/>
    <p:sldId id="280" r:id="rId3"/>
    <p:sldId id="283" r:id="rId4"/>
    <p:sldId id="271" r:id="rId5"/>
    <p:sldId id="284" r:id="rId6"/>
    <p:sldId id="274" r:id="rId7"/>
    <p:sldId id="275" r:id="rId8"/>
    <p:sldId id="269" r:id="rId9"/>
    <p:sldId id="276" r:id="rId10"/>
    <p:sldId id="277" r:id="rId11"/>
    <p:sldId id="278" r:id="rId12"/>
    <p:sldId id="279" r:id="rId13"/>
    <p:sldId id="282" r:id="rId14"/>
    <p:sldId id="281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C7BFE-2358-435D-8007-2E74FA26E4B3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3ADE4-6E82-48F2-8EFC-D7AD5D5B86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3ADE4-6E82-48F2-8EFC-D7AD5D5B86C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balaganchik.pro/wp-content/uploads/2013/07/3.jpg" TargetMode="External"/><Relationship Id="rId13" Type="http://schemas.openxmlformats.org/officeDocument/2006/relationships/hyperlink" Target="https://avatars.dzeninfra.ru/getzen_doc/3396902/pub_5ecb93f6e2850f77eb2838de_5ecb959eb0fd9d46fdb12090/scale_1200" TargetMode="External"/><Relationship Id="rId3" Type="http://schemas.openxmlformats.org/officeDocument/2006/relationships/hyperlink" Target="https://tunnel.ru/tmp/Oyq16BLcGFsEAVjretab/prostev-aleksandr-evgenevich-osennie-listya.-2008.jpg" TargetMode="External"/><Relationship Id="rId7" Type="http://schemas.openxmlformats.org/officeDocument/2006/relationships/hyperlink" Target="https://ic.pics.livejournal.com/nap1000/39095592/591574/591574_600.jpg" TargetMode="External"/><Relationship Id="rId12" Type="http://schemas.openxmlformats.org/officeDocument/2006/relationships/hyperlink" Target="https://www.romanticcollection.ru/sites/default/files/inline/images/rel813_0.jpg" TargetMode="External"/><Relationship Id="rId2" Type="http://schemas.openxmlformats.org/officeDocument/2006/relationships/hyperlink" Target="https://stihi.ru/pics/2022/03/04/333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.pinimg.com/originals/bd/8e/ca/bd8ecade889105306fcc96f8c464cfbf.jpg" TargetMode="External"/><Relationship Id="rId11" Type="http://schemas.openxmlformats.org/officeDocument/2006/relationships/hyperlink" Target="https://nikmonas.ru/thumb/2/H5LtLrJGxBRcJp0y6uNMEA/900r900/d/.._11.jpg" TargetMode="External"/><Relationship Id="rId5" Type="http://schemas.openxmlformats.org/officeDocument/2006/relationships/hyperlink" Target="https://&#1075;&#1083;&#1072;&#1074;&#1085;&#1086;&#1077;.&#1087;&#1088;&#1080;&#1083;&#1091;&#1082;&#1080;.&#1093;&#1088;&#1072;&#1084;.&#1073;&#1077;&#1083;/wp-content/uploads/2017/07/V_Murom.jpg" TargetMode="External"/><Relationship Id="rId10" Type="http://schemas.openxmlformats.org/officeDocument/2006/relationships/hyperlink" Target="https://easyengl.ucoz.ru/_bl/62/11552354.jpg" TargetMode="External"/><Relationship Id="rId4" Type="http://schemas.openxmlformats.org/officeDocument/2006/relationships/hyperlink" Target="https://cdn.culture.ru/images/a2c8f375-820d-5072-a90b-898431ab9e30" TargetMode="External"/><Relationship Id="rId9" Type="http://schemas.openxmlformats.org/officeDocument/2006/relationships/hyperlink" Target="https://i.pinimg.com/originals/a2/82/9d/a2829dd88d8d21bd59a6f9d6a09ae789.jpg" TargetMode="External"/><Relationship Id="rId14" Type="http://schemas.openxmlformats.org/officeDocument/2006/relationships/hyperlink" Target="https://cdn.culture.ru/images/b2722717-f0f6-5448-a5b8-fb366bcf3e7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50006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cs typeface="Times New Roman" pitchFamily="18" charset="0"/>
              </a:rPr>
              <a:t>Возвращение</a:t>
            </a:r>
            <a:endParaRPr lang="ru-RU" sz="4400" dirty="0">
              <a:cs typeface="Times New Roman" pitchFamily="18" charset="0"/>
            </a:endParaRPr>
          </a:p>
        </p:txBody>
      </p:sp>
      <p:pic>
        <p:nvPicPr>
          <p:cNvPr id="6" name="Рисунок 5" descr="Vozvrashhenie-v-Mur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428736"/>
            <a:ext cx="4786346" cy="471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20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590" y="1500174"/>
            <a:ext cx="352046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00108"/>
          </a:xfrm>
        </p:spPr>
        <p:txBody>
          <a:bodyPr>
            <a:no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</a:rPr>
              <a:t>Благоверные князья – </a:t>
            </a:r>
            <a:br>
              <a:rPr lang="ru-RU" sz="3500" b="1" dirty="0" smtClean="0">
                <a:solidFill>
                  <a:srgbClr val="C00000"/>
                </a:solidFill>
              </a:rPr>
            </a:br>
            <a:r>
              <a:rPr lang="ru-RU" sz="3500" b="1" dirty="0" smtClean="0">
                <a:solidFill>
                  <a:srgbClr val="C00000"/>
                </a:solidFill>
              </a:rPr>
              <a:t>идеал христианского правления</a:t>
            </a:r>
            <a:endParaRPr lang="ru-RU" sz="35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072074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25-летнее правление Петра и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Февронии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было долгим и счастливым. Они творили добро, помогали нуждающимся, дарили любовь и заботу всем жителям. Их правление не омрачала ни жажда денег, ни ссоры, ни раздоры. Люди за это их очень любили и уважали. Незадолго до смерти супруги приняли монашество с именами Давид и Ефросинья.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Содержимое 11" descr="Knyaginya-Fevroniya-pomoshh-lyudyam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44" y="928670"/>
            <a:ext cx="283883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Knyaz-Petr-stroitelstvo-hramo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22" y="1000108"/>
            <a:ext cx="2214578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Osennie-listy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1571612"/>
            <a:ext cx="431735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92869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Смерть, не способная разлучить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2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3965774"/>
            <a:ext cx="4071966" cy="2749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azgovor-dush-na-rasstoyani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142984"/>
            <a:ext cx="414340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original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142984"/>
            <a:ext cx="3596904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143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Викторина « Сила любви и верности»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839200" cy="500857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В честь кого празднуется день День семьи, любви и верности?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В каком году День семьи, любви и верности получил официальный правительственный статус?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 Из знатного ли рода происходила </a:t>
            </a:r>
            <a:r>
              <a:rPr lang="ru-RU" sz="21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 Кем она была?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Что особенного </a:t>
            </a:r>
            <a:r>
              <a:rPr lang="ru-RU" sz="21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сделала для князя Петра?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За чью честь вступился Пётр и над кем он одержал победу? 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6. Что послужило причиной заболевания Петра?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7. Из какого рода был Пётр и его брат Павел? 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8. В каком веке и в каком городе жили Пётр и </a:t>
            </a:r>
            <a:r>
              <a:rPr lang="ru-RU" sz="21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lnSpc>
                <a:spcPct val="120000"/>
              </a:lnSpc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9. Какой цветок является символом праздника — Всероссийского дня семьи, любви и верности? </a:t>
            </a:r>
            <a:endParaRPr lang="ru-RU" sz="21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Прославление и почитание 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в лике святых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643050"/>
            <a:ext cx="7173602" cy="5061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572560" cy="493714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Иллюстрации:</a:t>
            </a: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https://stihi.ru/pics/2022/03/04/3337.jpg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https://tunnel.ru/tmp/Oyq16BLcGFsEAVjretab/prostev-aleksandr-evgenevich-osennie-listya.-2008.jpg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https://cdn.culture.ru/images/a2c8f375-820d-5072-a90b-898431ab9e30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https://xn--80aebk1aoh.xn--h1aafdsgx.xn--80aykt.xn--90ais/wp-content/uploads/2017/07/V_Murom.jpg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https://i.pinimg.com/originals/bd/8e/ca/bd8ecade889105306fcc96f8c464cfbf.jpg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https://ic.pics.livejournal.com/nap1000/39095592/591574/591574_600.jpg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https://balaganchik.pro/wp-content/uploads/2013/07/3.jpg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https://i.pinimg.com/originals/a2/82/9d/a2829dd88d8d21bd59a6f9d6a09ae789.jpg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https://easyengl.ucoz.ru/_bl/62/11552354.jpg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https://nikmonas.ru/thumb/2/H5LtLrJGxBRcJp0y6uNMEA/900r900/d/.._11.jpg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https://www.romanticcollection.ru/sites/default/files/inline/images/rel813_0.jpg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https://avatars.dzeninfra.ru/getzen_doc/3396902/pub_5ecb93f6e2850f77eb2838de_5ecb959eb0fd9d46fdb12090/scale_1200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1500" b="1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https://cdn.culture.ru/images/b2722717-f0f6-5448-a5b8-fb366bcf3e7f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cs typeface="Arial" pitchFamily="34" charset="0"/>
              </a:rPr>
              <a:t>Пословицы и поговорки</a:t>
            </a:r>
            <a:endParaRPr lang="ru-RU" sz="44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6643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красна изба углами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а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500174"/>
            <a:ext cx="4071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красна пирогами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00240"/>
            <a:ext cx="8563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Дерево держится корнями, а человек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58082" y="2000240"/>
            <a:ext cx="1500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семьей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500306"/>
            <a:ext cx="67391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Когда семья вместе, и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2500306"/>
            <a:ext cx="3451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душа на месте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000372"/>
            <a:ext cx="4448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Где любовь да совет,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3000372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там и горя нет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500438"/>
            <a:ext cx="4249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В каждой избушке,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3500438"/>
            <a:ext cx="3408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свои погремушки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071942"/>
            <a:ext cx="3868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6. В хорошей семье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4071942"/>
            <a:ext cx="4500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хорошие дети растут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572000"/>
            <a:ext cx="3424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7. На что и клад, 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43240" y="4572008"/>
            <a:ext cx="3500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когда в семье лад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0141" y="5152476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8. Семья в куче,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5172634"/>
            <a:ext cx="3571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страшна и туча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5715016"/>
            <a:ext cx="5931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9. Семья сильна, когда над ней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57884" y="5715016"/>
            <a:ext cx="2448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крыша одна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день</a:t>
            </a:r>
            <a:r>
              <a:rPr lang="ru-RU" sz="4400" b="1" dirty="0" smtClean="0">
                <a:solidFill>
                  <a:srgbClr val="C00000"/>
                </a:solidFill>
              </a:rPr>
              <a:t> памяти святых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RwgJFbT3DZ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571612"/>
            <a:ext cx="442915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3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571612"/>
            <a:ext cx="4286279" cy="4017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64357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Петра и </a:t>
            </a:r>
            <a:r>
              <a:rPr lang="ru-RU" sz="4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Февронии</a:t>
            </a:r>
            <a:endParaRPr lang="ru-RU" sz="4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78" y="286110"/>
            <a:ext cx="8991843" cy="60848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Повесть о Петре и </a:t>
            </a:r>
            <a:r>
              <a:rPr lang="ru-RU" sz="4400" b="1" dirty="0" err="1" smtClean="0">
                <a:solidFill>
                  <a:srgbClr val="C00000"/>
                </a:solidFill>
              </a:rPr>
              <a:t>Февронии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428736"/>
            <a:ext cx="850112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Все началось в период правления князя Павла в Муроме. У него была красавица жена, к которой стал приставать коварный змей. Девушка не долго думая стала искать защиты у своего мужа. К сожалению, Павел не в силах был Помочь и обратился за помощью к своему брату – Петру.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591574_600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214422"/>
            <a:ext cx="5715000" cy="3762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Повесть о Петре и </a:t>
            </a:r>
            <a:r>
              <a:rPr lang="ru-RU" sz="4400" b="1" dirty="0" err="1" smtClean="0">
                <a:solidFill>
                  <a:srgbClr val="C00000"/>
                </a:solidFill>
              </a:rPr>
              <a:t>Февронии</a:t>
            </a:r>
            <a:endParaRPr lang="ru-RU" sz="4400" dirty="0"/>
          </a:p>
        </p:txBody>
      </p:sp>
      <p:pic>
        <p:nvPicPr>
          <p:cNvPr id="4" name="Содержимое 16" descr="Son-knyazya-Pet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142984"/>
            <a:ext cx="5643602" cy="435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5429264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Змей умер, забрызгав кровью опочивальню и Петра, умер, а тело победителя покрылось жуткими язвами и струпьями. Никто не желал браться за его лечение, все попросту боялись и не знали, что нужно делать.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Повесть о Петре и </a:t>
            </a:r>
            <a:r>
              <a:rPr lang="ru-RU" sz="4400" b="1" dirty="0" err="1" smtClean="0">
                <a:solidFill>
                  <a:srgbClr val="C00000"/>
                </a:solidFill>
              </a:rPr>
              <a:t>Февронии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286388"/>
            <a:ext cx="8643998" cy="1285884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Когда Пётр уже отчаялся и думал что ему уже никто не в силах помочь, случилось чудо. К нему во сне пришел ангел, который сказал ему что исцелить его может благочестивая дева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крестьянка деревни Ласковой в Рязанской земле. Святой Петр послал в ту деревню своих людей.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219" y="1031796"/>
            <a:ext cx="3106499" cy="4183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2829dd88d8d21bd59a6f9d6a09ae7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214422"/>
            <a:ext cx="5061068" cy="4043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Повесть о Петре и </a:t>
            </a:r>
            <a:r>
              <a:rPr lang="ru-RU" sz="4400" b="1" dirty="0" err="1" smtClean="0">
                <a:solidFill>
                  <a:srgbClr val="C00000"/>
                </a:solidFill>
              </a:rPr>
              <a:t>Февронии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1214422"/>
            <a:ext cx="31432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Но в качестве платы за лечение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пожелала, чтобы Пётр женился на ней после исцеления. Петр дал обещание жениться, но а сам слукавил, поскольку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была простолюдинкой: "Ну как это можно - князю дочь древолаза взять себе в жены!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Феврония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исцелила Петра.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Son-knyazya-Pet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142984"/>
            <a:ext cx="542928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Венчание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929330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      В Муром он вернулся уже с будущей княгиней,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Февронией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, которую впоследствии очень полюбил, как и она его.</a:t>
            </a:r>
            <a:br>
              <a:rPr lang="ru-RU" sz="1600" b="1" dirty="0" smtClean="0">
                <a:latin typeface="Arial" pitchFamily="34" charset="0"/>
                <a:cs typeface="Arial" pitchFamily="34" charset="0"/>
              </a:rPr>
            </a:b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1285860"/>
            <a:ext cx="2475327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1" y="1214422"/>
            <a:ext cx="2911689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10" descr="1661518369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201352" y="1214422"/>
            <a:ext cx="3085159" cy="4714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Изгнание из мурома</a:t>
            </a:r>
            <a:endParaRPr lang="ru-RU" sz="4400" dirty="0"/>
          </a:p>
        </p:txBody>
      </p:sp>
      <p:pic>
        <p:nvPicPr>
          <p:cNvPr id="7" name="Содержимое 6" descr="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357298"/>
            <a:ext cx="3441883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357298"/>
            <a:ext cx="5214974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379</TotalTime>
  <Words>590</Words>
  <PresentationFormat>Экран (4:3)</PresentationFormat>
  <Paragraphs>75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Пословицы и поговорки</vt:lpstr>
      <vt:lpstr>день памяти святых </vt:lpstr>
      <vt:lpstr>Повесть о Петре и Февронии</vt:lpstr>
      <vt:lpstr>Повесть о Петре и Февронии</vt:lpstr>
      <vt:lpstr>Повесть о Петре и Февронии</vt:lpstr>
      <vt:lpstr>Повесть о Петре и Февронии</vt:lpstr>
      <vt:lpstr>Венчание</vt:lpstr>
      <vt:lpstr>Изгнание из мурома</vt:lpstr>
      <vt:lpstr>Возвращение</vt:lpstr>
      <vt:lpstr>Благоверные князья –  идеал христианского правления</vt:lpstr>
      <vt:lpstr>Смерть, не способная разлучить</vt:lpstr>
      <vt:lpstr>Викторина « Сила любви и верности»</vt:lpstr>
      <vt:lpstr>Прославление и почитание  в лике святых</vt:lpstr>
      <vt:lpstr>Использованные источники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48</cp:revision>
  <dcterms:modified xsi:type="dcterms:W3CDTF">2023-04-14T15:31:43Z</dcterms:modified>
</cp:coreProperties>
</file>