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6" r:id="rId2"/>
    <p:sldId id="330" r:id="rId3"/>
    <p:sldId id="348" r:id="rId4"/>
    <p:sldId id="335" r:id="rId5"/>
    <p:sldId id="334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29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993366"/>
    <a:srgbClr val="660033"/>
    <a:srgbClr val="CCFF99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0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3" y="3085765"/>
            <a:ext cx="11262867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2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3" y="2495449"/>
            <a:ext cx="10993547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41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3" y="5951815"/>
            <a:ext cx="691721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41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5" y="614407"/>
            <a:ext cx="11309339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4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3" y="675730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6" y="675730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5" y="5956141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6" y="5951815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7" y="5956141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5" y="614407"/>
            <a:ext cx="11309339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5" y="2180500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2" y="5956141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9" y="5141978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5" y="3043914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5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3" y="606558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5" y="2228004"/>
            <a:ext cx="5422391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4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3" y="606558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21" y="2250896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5" y="2926056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8" y="2250896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11" y="2926056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8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5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5" y="5262300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4" y="5260131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4" y="5956141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3" y="5951815"/>
            <a:ext cx="69172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2" y="5956141"/>
            <a:ext cx="10525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5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1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85075" y="2185988"/>
            <a:ext cx="4606925" cy="73342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515392" y="2104847"/>
            <a:ext cx="10104389" cy="1670876"/>
          </a:xfrm>
        </p:spPr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endParaRPr lang="ru-RU" sz="2800" b="1" dirty="0" smtClean="0">
              <a:latin typeface="Times New Roman"/>
              <a:ea typeface="Calibri"/>
              <a:cs typeface="Times New Roman"/>
            </a:endParaRPr>
          </a:p>
          <a:p>
            <a:pPr indent="0" algn="ctr">
              <a:spcAft>
                <a:spcPts val="0"/>
              </a:spcAft>
              <a:buNone/>
            </a:pPr>
            <a:endParaRPr lang="ru-RU" sz="2800" b="1" dirty="0">
              <a:latin typeface="Times New Roman"/>
              <a:ea typeface="Calibri"/>
              <a:cs typeface="Times New Roman"/>
            </a:endParaRPr>
          </a:p>
          <a:p>
            <a:pPr indent="0" algn="ctr">
              <a:spcAft>
                <a:spcPts val="0"/>
              </a:spcAft>
              <a:buNone/>
            </a:pPr>
            <a:endParaRPr lang="ru-RU" sz="2800" b="1" dirty="0" smtClean="0">
              <a:latin typeface="Times New Roman"/>
              <a:ea typeface="Calibri"/>
              <a:cs typeface="Times New Roman"/>
            </a:endParaRPr>
          </a:p>
          <a:p>
            <a:pPr indent="0" algn="ctr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Первый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урок математики в 5-м классе </a:t>
            </a:r>
            <a:endParaRPr lang="ru-RU" sz="2800" b="1" dirty="0" smtClean="0">
              <a:latin typeface="Times New Roman"/>
              <a:ea typeface="Calibri"/>
              <a:cs typeface="Times New Roman"/>
            </a:endParaRPr>
          </a:p>
          <a:p>
            <a:pPr indent="0" algn="ctr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условиях билингвизма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0" algn="ctr">
              <a:spcAft>
                <a:spcPts val="0"/>
              </a:spcAft>
              <a:buNone/>
            </a:pP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Тема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: Число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marL="324000" lvl="1" indent="0" algn="ctr">
              <a:spcAft>
                <a:spcPts val="0"/>
              </a:spcAft>
              <a:buNone/>
            </a:pPr>
            <a:endParaRPr lang="ru-RU" sz="2600" dirty="0">
              <a:latin typeface="Times New Roman"/>
              <a:ea typeface="Calibri"/>
              <a:cs typeface="Times New Roman"/>
            </a:endParaRPr>
          </a:p>
          <a:p>
            <a:pPr marL="0" indent="0" algn="r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Воропаева Маргарита Николаевна, учитель математики 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36" y="286081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408" y="740016"/>
            <a:ext cx="6121400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0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177" y="1575489"/>
            <a:ext cx="52793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№4. Поговорим о фигурах. 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(Фигуры из физкультминутки раздаются командам)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Используя линейку, вычислите длину и ширину прямоугольника.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Вычислите площадь прямоугольника, периметр прямоугольника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.</a:t>
            </a:r>
            <a:endParaRPr lang="ru-RU" sz="36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16656" y="597367"/>
            <a:ext cx="103689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i="1" dirty="0">
                <a:solidFill>
                  <a:prstClr val="black"/>
                </a:solidFill>
                <a:latin typeface="Times New Roman"/>
                <a:ea typeface="Calibri"/>
              </a:rPr>
              <a:t>В формировании вычислительных навыков у детей-</a:t>
            </a:r>
            <a:r>
              <a:rPr lang="ru-RU" sz="2800" b="1" i="1" dirty="0" err="1">
                <a:solidFill>
                  <a:prstClr val="black"/>
                </a:solidFill>
                <a:latin typeface="Times New Roman"/>
                <a:ea typeface="Calibri"/>
              </a:rPr>
              <a:t>билингвов</a:t>
            </a:r>
            <a:r>
              <a:rPr lang="ru-RU" sz="2800" b="1" i="1" dirty="0">
                <a:solidFill>
                  <a:prstClr val="black"/>
                </a:solidFill>
                <a:latin typeface="Times New Roman"/>
                <a:ea typeface="Calibri"/>
              </a:rPr>
              <a:t> целесообразно использовать визуализированные задания. 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97282" y="2173857"/>
            <a:ext cx="4364966" cy="2122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29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1838" y="783431"/>
            <a:ext cx="615926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600" b="1" i="1" dirty="0">
                <a:latin typeface="Times New Roman"/>
                <a:ea typeface="Calibri"/>
                <a:cs typeface="Times New Roman"/>
              </a:rPr>
              <a:t>№5. На </a:t>
            </a:r>
            <a:r>
              <a:rPr lang="ru-RU" sz="2600" b="1" i="1" dirty="0" smtClean="0">
                <a:latin typeface="Times New Roman"/>
                <a:ea typeface="Calibri"/>
                <a:cs typeface="Times New Roman"/>
              </a:rPr>
              <a:t>внимательность и понимание.</a:t>
            </a:r>
            <a:endParaRPr lang="ru-RU" sz="2600" dirty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(Всем командам одновременно на 3 сек. показывается карточка. Задание: найти сумму чисел. На карточке нарисованы квадрат, круг и треугольник. В них соответственно числа: 9, 4, 3).</a:t>
            </a:r>
          </a:p>
          <a:p>
            <a:pPr>
              <a:spcAft>
                <a:spcPts val="0"/>
              </a:spcAf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Кроме ответа на вопрос о сумме чисел, на самом деле командам по очереди задаются следующие вопросы:</a:t>
            </a:r>
          </a:p>
          <a:p>
            <a:pPr>
              <a:spcAft>
                <a:spcPts val="0"/>
              </a:spcAf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- Какое число записано в квадрате?</a:t>
            </a:r>
          </a:p>
          <a:p>
            <a:pPr>
              <a:spcAft>
                <a:spcPts val="0"/>
              </a:spcAf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- Каким цветом нарисован круг?</a:t>
            </a:r>
          </a:p>
          <a:p>
            <a:pPr>
              <a:spcAft>
                <a:spcPts val="0"/>
              </a:spcAf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- В какой фигуре записано число 9?</a:t>
            </a:r>
          </a:p>
          <a:p>
            <a:pPr>
              <a:spcAft>
                <a:spcPts val="0"/>
              </a:spcAft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- Какая фигура стоит последней?</a:t>
            </a:r>
            <a:endParaRPr lang="ru-RU" sz="26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7741100" y="1566863"/>
            <a:ext cx="3907766" cy="1406105"/>
            <a:chOff x="7668883" y="4347712"/>
            <a:chExt cx="2453351" cy="73324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7668883" y="4390845"/>
              <a:ext cx="655608" cy="603848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8522898" y="4390845"/>
              <a:ext cx="690113" cy="690113"/>
            </a:xfrm>
            <a:prstGeom prst="ellipse">
              <a:avLst/>
            </a:prstGeom>
            <a:solidFill>
              <a:srgbClr val="00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9321703" y="4347712"/>
              <a:ext cx="800531" cy="690113"/>
            </a:xfrm>
            <a:prstGeom prst="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813929" y="4508103"/>
              <a:ext cx="365515" cy="519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/>
                <a:t>9</a:t>
              </a:r>
              <a:endParaRPr lang="ru-RU" sz="48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712679" y="4499476"/>
              <a:ext cx="327804" cy="519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/>
                <a:t>4</a:t>
              </a:r>
              <a:endParaRPr lang="ru-RU" sz="48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14137" y="4508103"/>
              <a:ext cx="215661" cy="519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smtClean="0"/>
                <a:t>3</a:t>
              </a:r>
              <a:endParaRPr lang="ru-RU" sz="4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39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49902" y="783431"/>
            <a:ext cx="894719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№6. Найдите ошибки и исправьте их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Учитель: 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Ученики 5 класса тоже иногда могут допускать ошибки. Так в решении следующих заданий есть ошибки. Найдите и исправьте их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426" y="3218997"/>
            <a:ext cx="9824676" cy="292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8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188" y="1837427"/>
            <a:ext cx="111884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№7. Решаем вместе</a:t>
            </a:r>
            <a:endParaRPr lang="ru-RU" sz="3200" dirty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(Каждой команде предлагается решить пример. Команда самостоятельно выбирает тактику своих действий таким образом, чтобы решить быстро и правильно).</a:t>
            </a:r>
          </a:p>
          <a:p>
            <a:pPr>
              <a:spcAft>
                <a:spcPts val="0"/>
              </a:spcAft>
            </a:pPr>
            <a:endParaRPr lang="ru-RU" sz="3200" dirty="0" smtClean="0"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1218 : 3 + 3785 * 68) *(371 + 23 *78 – 2165)</a:t>
            </a:r>
            <a:endParaRPr lang="ru-RU" sz="32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17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276" y="1956207"/>
            <a:ext cx="78327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4. Рефлексия</a:t>
            </a:r>
            <a:endParaRPr lang="ru-RU" sz="3200" dirty="0">
              <a:latin typeface="Times New Roman"/>
              <a:ea typeface="Calibri"/>
              <a:cs typeface="Times New Roman"/>
            </a:endParaRPr>
          </a:p>
          <a:p>
            <a:r>
              <a:rPr lang="ru-RU" sz="3200" b="1" dirty="0">
                <a:latin typeface="Times New Roman"/>
                <a:ea typeface="Calibri"/>
              </a:rPr>
              <a:t>Учитель: </a:t>
            </a:r>
            <a:r>
              <a:rPr lang="ru-RU" sz="3200" dirty="0">
                <a:latin typeface="Times New Roman"/>
                <a:ea typeface="Calibri"/>
              </a:rPr>
              <a:t>Вот мы собрали  «ЛАРЕЦ УСПЕХА», давайте внимательно посмотрим, что у нас получилось.  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6456" t="29660" r="31885" b="10847"/>
          <a:stretch/>
        </p:blipFill>
        <p:spPr bwMode="auto">
          <a:xfrm>
            <a:off x="7421382" y="577623"/>
            <a:ext cx="4483071" cy="44224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7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6438" y="629728"/>
            <a:ext cx="984273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Занятие  представлено в виде групповой (командной) игры. </a:t>
            </a:r>
          </a:p>
          <a:p>
            <a:pPr indent="449580">
              <a:spcAft>
                <a:spcPts val="0"/>
              </a:spcAft>
            </a:pPr>
            <a:r>
              <a:rPr lang="ru-RU" sz="2600" u="sng" dirty="0">
                <a:latin typeface="Times New Roman"/>
                <a:ea typeface="Calibri"/>
                <a:cs typeface="Times New Roman"/>
              </a:rPr>
              <a:t>Групповая (командная) форма работы </a:t>
            </a:r>
            <a:r>
              <a:rPr lang="ru-RU" sz="2600" u="sng" dirty="0" smtClean="0">
                <a:latin typeface="Times New Roman"/>
                <a:ea typeface="Calibri"/>
                <a:cs typeface="Times New Roman"/>
              </a:rPr>
              <a:t>: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значительно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увеличивает объём речевой деятельности на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уроке;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работа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удобна для разыгрывания предлагаемых речевых ситуаций, которые побуждают их спросить или сказать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русском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языке, 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использовать математическую терминологию.</a:t>
            </a:r>
          </a:p>
          <a:p>
            <a:pPr indent="449580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При подборе заданий на урок 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учитывалось: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умение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ребят решать базовые задачи начальной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школы;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 два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основных принципа: от простого к 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сложному; 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600" dirty="0" smtClean="0">
                <a:latin typeface="Times New Roman"/>
                <a:ea typeface="Calibri"/>
                <a:cs typeface="Times New Roman"/>
              </a:rPr>
              <a:t>смена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видов деятельности. </a:t>
            </a:r>
            <a:endParaRPr lang="ru-RU" sz="2600" dirty="0" smtClean="0">
              <a:latin typeface="Times New Roman"/>
              <a:ea typeface="Calibri"/>
              <a:cs typeface="Times New Roman"/>
            </a:endParaRPr>
          </a:p>
          <a:p>
            <a:pPr indent="449580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На данном уроке отсутствовал  мотив отметки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в организуемой деятельности, а выдвигался  на первый план мотив познавательный и нравственный. </a:t>
            </a:r>
            <a:endParaRPr lang="ru-RU" sz="26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77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6548" y="702156"/>
            <a:ext cx="9914260" cy="645998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36" y="286081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50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79865" y="604158"/>
            <a:ext cx="8915244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Российско-таджикское государственное бюджетное общеобразовательное учреждение «средняя общеобразовательная школа с углублённым изучением отдельных предметов в г. Турсунзаде имени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д.и</a:t>
            </a:r>
            <a:r>
              <a:rPr lang="ru-RU" dirty="0">
                <a:latin typeface="Calibri"/>
                <a:ea typeface="Calibri"/>
                <a:cs typeface="Times New Roman"/>
              </a:rPr>
              <a:t>. Менделеева»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789521"/>
            <a:ext cx="6654573" cy="482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5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8686" y="715993"/>
            <a:ext cx="9782355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Предметных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систематизация приобретенных знаний по математике в начальном звене через реализацию их в различных видах учебной деятельности;</a:t>
            </a:r>
          </a:p>
          <a:p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видеть математическую задачу в несложных практических ситуациях;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развивать способности наблюдать, сопоставлять факты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sz="2000" b="1" u="sng" dirty="0">
                <a:latin typeface="Times New Roman" pitchFamily="18" charset="0"/>
                <a:ea typeface="Times New Roman"/>
                <a:cs typeface="Times New Roman" pitchFamily="18" charset="0"/>
              </a:rPr>
              <a:t>Личностных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уметь строить речевые конструкции (устные и письмен­ные) с использованием изученной математической терминологии и символики;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участвовать в диалоге; 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формировать коммуникативные способности при работе со сверстниками: определять цели, распределять функции, уметь работать в команде, слушать партнера, формулировать, аргументировать и отстаивать свое мнение.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72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конкурсы 2022-2023\мой лучший урок менделеев\ларец успеха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069" y="894893"/>
            <a:ext cx="4856672" cy="27949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512943" y="1138687"/>
            <a:ext cx="506370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Сегодня вы будете собирать "ЛАРЕЦ УСПЕХА". </a:t>
            </a:r>
            <a:endParaRPr lang="ru-RU" sz="2400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Если вы правильно выполните задание, то имеете право взять любую драгоценность и положить её в  «ЛАРЕЦ УСПЕХА», открыв секрет, который спрятан от вас на обратной стороне. Вы готовы постараться выполнить задания, которые я приготовила для вас?</a:t>
            </a:r>
          </a:p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263393" y="3859930"/>
            <a:ext cx="4710023" cy="2682815"/>
            <a:chOff x="5572664" y="3109084"/>
            <a:chExt cx="5638801" cy="3214078"/>
          </a:xfrm>
        </p:grpSpPr>
        <p:sp>
          <p:nvSpPr>
            <p:cNvPr id="4" name="Овал 3"/>
            <p:cNvSpPr/>
            <p:nvPr/>
          </p:nvSpPr>
          <p:spPr>
            <a:xfrm>
              <a:off x="5572664" y="3170012"/>
              <a:ext cx="776378" cy="31531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6501442" y="3170012"/>
              <a:ext cx="776378" cy="31531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7389963" y="3170012"/>
              <a:ext cx="776378" cy="31531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8281358" y="3161384"/>
              <a:ext cx="776378" cy="31531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9296400" y="3109084"/>
              <a:ext cx="776378" cy="31531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0435087" y="3161384"/>
              <a:ext cx="776378" cy="31531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9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9172" y="656410"/>
            <a:ext cx="7941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Постановка темы и учебной задачи урока</a:t>
            </a:r>
            <a:endParaRPr lang="ru-RU" sz="3200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14732" y="1566863"/>
            <a:ext cx="1026543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Знаете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ли вы, что такое </a:t>
            </a: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АНАГРАММА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? </a:t>
            </a: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Это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слово зашифрованное перестановкой своих букв. </a:t>
            </a: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Например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: «орку», зашифровано «урок». Тема нашего урока зашифрована так: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«ИЛОЧС».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Какая тема нашего урока? Правильно «Число». 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Какие действия можно выполнять с числами?</a:t>
            </a:r>
          </a:p>
          <a:p>
            <a:pPr>
              <a:spcAft>
                <a:spcPts val="0"/>
              </a:spcAft>
            </a:pP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 Расшифруйте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"ЛЕДТИЬ","ЛАДСКЫТЬВА", "ЧИВЫТЬТА","НОТЬУМЖА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".</a:t>
            </a:r>
          </a:p>
          <a:p>
            <a:pPr algn="ctr"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(данное задание для детей </a:t>
            </a:r>
            <a:r>
              <a:rPr lang="ru-RU" sz="2800" b="1" i="1" dirty="0" err="1">
                <a:latin typeface="Times New Roman"/>
                <a:ea typeface="Calibri"/>
                <a:cs typeface="Times New Roman"/>
              </a:rPr>
              <a:t>билингвов</a:t>
            </a:r>
            <a:r>
              <a:rPr lang="ru-RU" sz="2800" b="1" i="1" dirty="0">
                <a:latin typeface="Times New Roman"/>
                <a:ea typeface="Calibri"/>
                <a:cs typeface="Times New Roman"/>
              </a:rPr>
              <a:t> - расширение лексического запаса, предупреждение нарушений чтения и письма</a:t>
            </a: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)</a:t>
            </a:r>
            <a:endParaRPr lang="ru-RU" sz="2800" b="1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8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3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004" y="1819047"/>
            <a:ext cx="112229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№1. Прочитайте числа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(Выдаются карточки, ребята читают все по очереди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)</a:t>
            </a:r>
          </a:p>
          <a:p>
            <a:pPr>
              <a:spcAft>
                <a:spcPts val="0"/>
              </a:spcAft>
            </a:pPr>
            <a:endParaRPr lang="ru-RU" dirty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49" y="2536164"/>
            <a:ext cx="10393443" cy="254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73212" y="5080957"/>
            <a:ext cx="90459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(данное задание для детей </a:t>
            </a:r>
            <a:r>
              <a:rPr lang="ru-RU" sz="2800" b="1" i="1" dirty="0" err="1">
                <a:latin typeface="Times New Roman"/>
                <a:ea typeface="Calibri"/>
                <a:cs typeface="Times New Roman"/>
              </a:rPr>
              <a:t>билингвов</a:t>
            </a:r>
            <a:r>
              <a:rPr lang="ru-RU" sz="2800" b="1" i="1" dirty="0">
                <a:latin typeface="Times New Roman"/>
                <a:ea typeface="Calibri"/>
                <a:cs typeface="Times New Roman"/>
              </a:rPr>
              <a:t> – практика правильного произношения числительных)</a:t>
            </a:r>
            <a:endParaRPr lang="ru-RU" sz="2800" b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063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8397" y="958788"/>
            <a:ext cx="9893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№2. Найдите закономерность и продолжите ряд чисел ещё одним числом.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(Дается время решить в команде и представить ответы учителю, а на проверке отвечают по одному от команды)</a:t>
            </a:r>
            <a:endParaRPr lang="ru-RU" sz="20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83" y="2177802"/>
            <a:ext cx="10026737" cy="224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6606" y="4471016"/>
            <a:ext cx="10626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/>
                <a:ea typeface="Calibri"/>
              </a:rPr>
              <a:t>(данное задание,  чтобы облегчить обучающимся-билингва м восприятие  и понимание математической речи, важно использовать визуальные  </a:t>
            </a:r>
            <a:r>
              <a:rPr lang="ru-RU" sz="2800" b="1" i="1" dirty="0" smtClean="0">
                <a:latin typeface="Times New Roman"/>
                <a:ea typeface="Calibri"/>
              </a:rPr>
              <a:t>опоры)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7438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677" y="1483743"/>
            <a:ext cx="10678382" cy="431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6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190" y="1768415"/>
            <a:ext cx="11369614" cy="3269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ФИЗКУЛЬТМИНУТКА.</a:t>
            </a:r>
            <a:endParaRPr lang="ru-RU" sz="3200" dirty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Сейчас я предлагаю отдохнуть. Вы встанете со своих мест, а я буду показывать рисунки. Если вы увидите рисунок, который имеет форму круга, то поднимите руки над головой, сцепив их в круг, если рисунок имеет форму треугольника, то хлопаете руками над головой три раза, если форму прямоугольника, то раздвигайте руки в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стороны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.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 </a:t>
            </a:r>
            <a:endParaRPr lang="ru-RU" sz="2800" i="1" dirty="0" smtClean="0"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i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повторяем 4 раза)</a:t>
            </a:r>
            <a:endParaRPr lang="ru-RU" sz="28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3212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33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ивиденд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4250</TotalTime>
  <Words>540</Words>
  <Application>Microsoft Office PowerPoint</Application>
  <PresentationFormat>Произвольный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Дивиденд</vt:lpstr>
      <vt:lpstr>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impact of psychological type of religiosity on the intercultural competence of teachers</dc:title>
  <dc:creator>Ольга Лопухова</dc:creator>
  <cp:lastModifiedBy>home</cp:lastModifiedBy>
  <cp:revision>454</cp:revision>
  <dcterms:created xsi:type="dcterms:W3CDTF">2016-05-17T10:53:24Z</dcterms:created>
  <dcterms:modified xsi:type="dcterms:W3CDTF">2023-10-09T10:49:51Z</dcterms:modified>
</cp:coreProperties>
</file>