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6"/>
  </p:notesMasterIdLst>
  <p:sldIdLst>
    <p:sldId id="256" r:id="rId2"/>
    <p:sldId id="273" r:id="rId3"/>
    <p:sldId id="310" r:id="rId4"/>
    <p:sldId id="276" r:id="rId5"/>
    <p:sldId id="311" r:id="rId6"/>
    <p:sldId id="279" r:id="rId7"/>
    <p:sldId id="313" r:id="rId8"/>
    <p:sldId id="314" r:id="rId9"/>
    <p:sldId id="312" r:id="rId10"/>
    <p:sldId id="316" r:id="rId11"/>
    <p:sldId id="291" r:id="rId12"/>
    <p:sldId id="317" r:id="rId13"/>
    <p:sldId id="315" r:id="rId14"/>
    <p:sldId id="309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0171" autoAdjust="0"/>
  </p:normalViewPr>
  <p:slideViewPr>
    <p:cSldViewPr>
      <p:cViewPr varScale="1">
        <p:scale>
          <a:sx n="101" d="100"/>
          <a:sy n="101" d="100"/>
        </p:scale>
        <p:origin x="-183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/>
            </a:pPr>
            <a:r>
              <a:rPr lang="ru-RU" baseline="0">
                <a:latin typeface="Times New Roman" panose="02020603050405020304" pitchFamily="18" charset="0"/>
              </a:rPr>
              <a:t>Какие мясные полуфабрикаты </a:t>
            </a:r>
          </a:p>
          <a:p>
            <a:pPr>
              <a:defRPr/>
            </a:pPr>
            <a:r>
              <a:rPr lang="ru-RU" baseline="0">
                <a:latin typeface="Times New Roman" panose="02020603050405020304" pitchFamily="18" charset="0"/>
              </a:rPr>
              <a:t>приобретают в Вашей семье?</a:t>
            </a:r>
          </a:p>
        </c:rich>
      </c:tx>
      <c:layout/>
    </c:title>
    <c:view3D>
      <c:rotX val="30"/>
      <c:perspective val="30"/>
    </c:view3D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Lbls>
            <c:dLbl>
              <c:idx val="3"/>
              <c:layout>
                <c:manualLayout>
                  <c:x val="2.0896580635753871E-2"/>
                  <c:y val="1.4338207724034494E-2"/>
                </c:manualLayout>
              </c:layout>
              <c:showPercent val="1"/>
            </c:dLbl>
            <c:txPr>
              <a:bodyPr/>
              <a:lstStyle/>
              <a:p>
                <a:pPr>
                  <a:defRPr sz="1400" baseline="0"/>
                </a:pPr>
                <a:endParaRPr lang="ru-RU"/>
              </a:p>
            </c:txPr>
            <c:showPercent val="1"/>
          </c:dLbls>
          <c:cat>
            <c:strRef>
              <c:f>Лист1!$A$2:$A$5</c:f>
              <c:strCache>
                <c:ptCount val="4"/>
                <c:pt idx="0">
                  <c:v>пельмени</c:v>
                </c:pt>
                <c:pt idx="1">
                  <c:v>котлеты</c:v>
                </c:pt>
                <c:pt idx="2">
                  <c:v>другие полуфабрикаты</c:v>
                </c:pt>
                <c:pt idx="3">
                  <c:v>не покупаю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61</c:v>
                </c:pt>
                <c:pt idx="1">
                  <c:v>26</c:v>
                </c:pt>
                <c:pt idx="2">
                  <c:v>9</c:v>
                </c:pt>
                <c:pt idx="3">
                  <c:v>4</c:v>
                </c:pt>
              </c:numCache>
            </c:numRef>
          </c:val>
        </c:ser>
      </c:pie3DChart>
    </c:plotArea>
    <c:legend>
      <c:legendPos val="r"/>
      <c:layout/>
      <c:txPr>
        <a:bodyPr/>
        <a:lstStyle/>
        <a:p>
          <a:pPr>
            <a:defRPr sz="1400" baseline="0">
              <a:latin typeface="Times New Roman" panose="02020603050405020304" pitchFamily="18" charset="0"/>
            </a:defRPr>
          </a:pPr>
          <a:endParaRPr lang="ru-RU"/>
        </a:p>
      </c:txPr>
    </c:legend>
    <c:plotVisOnly val="1"/>
    <c:dispBlanksAs val="zero"/>
  </c:chart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 baseline="0">
                <a:latin typeface="Times New Roman" panose="02020603050405020304" pitchFamily="18" charset="0"/>
              </a:defRPr>
            </a:pPr>
            <a:r>
              <a:rPr lang="ru-RU" baseline="0">
                <a:latin typeface="Times New Roman" panose="02020603050405020304" pitchFamily="18" charset="0"/>
              </a:rPr>
              <a:t>Пельмени каких торговых марок</a:t>
            </a:r>
          </a:p>
          <a:p>
            <a:pPr>
              <a:defRPr baseline="0">
                <a:latin typeface="Times New Roman" panose="02020603050405020304" pitchFamily="18" charset="0"/>
              </a:defRPr>
            </a:pPr>
            <a:r>
              <a:rPr lang="ru-RU" baseline="0">
                <a:latin typeface="Times New Roman" panose="02020603050405020304" pitchFamily="18" charset="0"/>
              </a:rPr>
              <a:t> Вы предпочитаете? </a:t>
            </a:r>
          </a:p>
        </c:rich>
      </c:tx>
      <c:layout/>
    </c:title>
    <c:view3D>
      <c:rotX val="30"/>
      <c:perspective val="30"/>
    </c:view3D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Lbls>
            <c:dLbl>
              <c:idx val="5"/>
              <c:layout>
                <c:manualLayout>
                  <c:x val="3.3300160396617089E-2"/>
                  <c:y val="2.9763154605674288E-2"/>
                </c:manualLayout>
              </c:layout>
              <c:showPercent val="1"/>
            </c:dLbl>
            <c:dLbl>
              <c:idx val="6"/>
              <c:layout>
                <c:manualLayout>
                  <c:x val="2.7928605278506848E-2"/>
                  <c:y val="2.4615360579927591E-2"/>
                </c:manualLayout>
              </c:layout>
              <c:showPercent val="1"/>
            </c:dLbl>
            <c:txPr>
              <a:bodyPr/>
              <a:lstStyle/>
              <a:p>
                <a:pPr>
                  <a:defRPr sz="1400" baseline="0">
                    <a:latin typeface="Times New Roman" panose="02020603050405020304" pitchFamily="18" charset="0"/>
                  </a:defRPr>
                </a:pPr>
                <a:endParaRPr lang="ru-RU"/>
              </a:p>
            </c:txPr>
            <c:showPercent val="1"/>
            <c:showLeaderLines val="1"/>
          </c:dLbls>
          <c:cat>
            <c:strRef>
              <c:f>Лист1!$A$2:$A$5</c:f>
              <c:strCache>
                <c:ptCount val="4"/>
                <c:pt idx="0">
                  <c:v>Степанов</c:v>
                </c:pt>
                <c:pt idx="1">
                  <c:v>Цезарь</c:v>
                </c:pt>
                <c:pt idx="2">
                  <c:v>Классические</c:v>
                </c:pt>
                <c:pt idx="3">
                  <c:v>Не приобретают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63</c:v>
                </c:pt>
                <c:pt idx="1">
                  <c:v>21</c:v>
                </c:pt>
                <c:pt idx="2">
                  <c:v>4</c:v>
                </c:pt>
                <c:pt idx="3">
                  <c:v>12</c:v>
                </c:pt>
              </c:numCache>
            </c:numRef>
          </c:val>
        </c:ser>
      </c:pie3DChart>
    </c:plotArea>
    <c:legend>
      <c:legendPos val="r"/>
      <c:layout/>
      <c:txPr>
        <a:bodyPr/>
        <a:lstStyle/>
        <a:p>
          <a:pPr>
            <a:defRPr sz="1400" baseline="0">
              <a:latin typeface="Times New Roman" panose="02020603050405020304" pitchFamily="18" charset="0"/>
            </a:defRPr>
          </a:pPr>
          <a:endParaRPr lang="ru-RU"/>
        </a:p>
      </c:txPr>
    </c:legend>
    <c:plotVisOnly val="1"/>
    <c:dispBlanksAs val="zero"/>
  </c:chart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17500F9-A6D8-41C3-BAFE-3A0830847532}" type="datetimeFigureOut">
              <a:rPr lang="ru-RU" smtClean="0"/>
              <a:pPr/>
              <a:t>17.04.2024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0E697B-2289-4DC9-82D4-B5CE2A1DF33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765696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17.04.2024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17.04.2024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17.04.2024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17.04.2024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17.04.2024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17.04.2024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17.04.2024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17.04.2024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17.04.2024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17.04.2024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17.04.2024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pPr/>
              <a:t>17.04.2024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66130"/>
          </a:xfrm>
        </p:spPr>
        <p:txBody>
          <a:bodyPr>
            <a:normAutofit/>
          </a:bodyPr>
          <a:lstStyle/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ЗАВОДОУКОВСКАЯ СРЕДНЯЯ </a:t>
            </a:r>
            <a:br>
              <a:rPr lang="ru-RU" sz="1400" dirty="0" smtClean="0">
                <a:solidFill>
                  <a:schemeClr val="tx1"/>
                </a:solidFill>
              </a:rPr>
            </a:br>
            <a:r>
              <a:rPr lang="ru-RU" sz="1400" dirty="0" smtClean="0">
                <a:solidFill>
                  <a:schemeClr val="tx1"/>
                </a:solidFill>
              </a:rPr>
              <a:t>ОБЩЕОБРАЗОВАТЕЛЬНАЯ ШКОЛА №2</a:t>
            </a:r>
            <a:endParaRPr lang="ru-RU" sz="1400" b="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428736"/>
            <a:ext cx="8229600" cy="4880584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endParaRPr lang="ru-RU" sz="19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sz="2000" b="1" dirty="0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26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Исследовательская работа</a:t>
            </a:r>
          </a:p>
          <a:p>
            <a:pPr marL="0" indent="0" algn="ctr">
              <a:buNone/>
            </a:pPr>
            <a:endPara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ОЦЕНКА КАЧЕСТВА ПЕЛЬМЕНЕЙ,</a:t>
            </a:r>
          </a:p>
          <a:p>
            <a:pPr marL="0" indent="0" algn="ctr">
              <a:buNone/>
            </a:pPr>
            <a:r>
              <a:rPr lang="ru-RU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РЕАЛИЗУЕМЫХ В ТОРГОВОЙ СЕТИ «МАГНИТ»</a:t>
            </a:r>
          </a:p>
          <a:p>
            <a:pPr marL="0" indent="0" algn="ctr">
              <a:buNone/>
            </a:pPr>
            <a:r>
              <a:rPr lang="ru-RU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г. Заводоуковска</a:t>
            </a:r>
            <a:endParaRPr lang="ru-RU" sz="2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b="1" dirty="0"/>
          </a:p>
          <a:p>
            <a:pPr marL="0" indent="0" algn="ctr">
              <a:buNone/>
            </a:pPr>
            <a:endParaRPr lang="ru-RU" b="1" dirty="0"/>
          </a:p>
          <a:p>
            <a:pPr marL="0" indent="0" algn="ctr">
              <a:buNone/>
            </a:pP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               </a:t>
            </a:r>
          </a:p>
          <a:p>
            <a:pPr marL="0" indent="0" algn="ctr">
              <a:buNone/>
            </a:pP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                          </a:t>
            </a:r>
            <a:r>
              <a:rPr lang="ru-RU" sz="1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Выполнили: </a:t>
            </a:r>
            <a:r>
              <a:rPr lang="ru-RU" sz="19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Номеровских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Егор,</a:t>
            </a:r>
          </a:p>
          <a:p>
            <a:pPr marL="0" indent="0" algn="ctr">
              <a:buNone/>
            </a:pP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                               ученик 10 А класса</a:t>
            </a:r>
          </a:p>
          <a:p>
            <a:pPr marL="0" indent="0" algn="ctr">
              <a:buNone/>
            </a:pPr>
            <a:r>
              <a:rPr lang="ru-RU" sz="1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              Руководитель: 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Десятова Е.С.</a:t>
            </a:r>
          </a:p>
          <a:p>
            <a:pPr marL="0" indent="0" algn="ctr">
              <a:buNone/>
            </a:pP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                                учитель биологии</a:t>
            </a:r>
          </a:p>
          <a:p>
            <a:pPr marL="0" indent="0" algn="ctr">
              <a:buNone/>
            </a:pP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Заводоуковск, 2024</a:t>
            </a:r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</a:t>
            </a:r>
          </a:p>
          <a:p>
            <a:pPr marL="0" indent="0" algn="ctr">
              <a:buNone/>
            </a:pPr>
            <a:r>
              <a:rPr lang="ru-RU" sz="1800" b="1" dirty="0"/>
              <a:t> </a:t>
            </a:r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xmlns="" val="27494696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857224" y="2285992"/>
          <a:ext cx="7429550" cy="3357584"/>
        </p:xfrm>
        <a:graphic>
          <a:graphicData uri="http://schemas.openxmlformats.org/drawingml/2006/table">
            <a:tbl>
              <a:tblPr/>
              <a:tblGrid>
                <a:gridCol w="1445585"/>
                <a:gridCol w="1233770"/>
                <a:gridCol w="829792"/>
                <a:gridCol w="928057"/>
                <a:gridCol w="1032144"/>
                <a:gridCol w="1960202"/>
              </a:tblGrid>
              <a:tr h="121777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Образец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внешний вид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вкус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запах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сочность фарша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консистенция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после варки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888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3333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«Степанов»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2203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3333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«Классические»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3333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(весовые)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26085" algn="ctr"/>
                        </a:tabLs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8888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Цезарь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5297" name="Rectangle 1"/>
          <p:cNvSpPr>
            <a:spLocks noChangeArrowheads="1"/>
          </p:cNvSpPr>
          <p:nvPr/>
        </p:nvSpPr>
        <p:spPr bwMode="auto">
          <a:xfrm>
            <a:off x="357158" y="1142984"/>
            <a:ext cx="850112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Органолептическая оценка исследуемых образцов пельменей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5202904"/>
          </a:xfrm>
        </p:spPr>
        <p:txBody>
          <a:bodyPr>
            <a:normAutofit fontScale="85000" lnSpcReduction="20000"/>
          </a:bodyPr>
          <a:lstStyle/>
          <a:p>
            <a:pPr marL="0" indent="0" algn="ctr">
              <a:buNone/>
            </a:pPr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Физико-химические исследования</a:t>
            </a:r>
          </a:p>
          <a:p>
            <a:pPr marL="0" indent="0" algn="ctr">
              <a:buNone/>
            </a:pPr>
            <a:endParaRPr lang="ru-RU" sz="3000" b="1" dirty="0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2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Определение </a:t>
            </a:r>
            <a:r>
              <a:rPr lang="ru-RU" sz="2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содержания мясного </a:t>
            </a:r>
            <a:r>
              <a:rPr lang="ru-RU" sz="2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фарша</a:t>
            </a:r>
          </a:p>
          <a:p>
            <a:pPr marL="0" indent="0" algn="just">
              <a:buNone/>
            </a:pP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Замороженные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пельмени (20 шт.) взвешивали с точностью до 1 г, затем отделяли фарш от теста и тоже взвешивали. Полученный результат выразили в процентах.</a:t>
            </a:r>
          </a:p>
          <a:p>
            <a:pPr marL="0" indent="0" algn="ctr">
              <a:buNone/>
            </a:pP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=(m</a:t>
            </a:r>
            <a:r>
              <a:rPr lang="ru-RU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×100)/m</a:t>
            </a:r>
            <a:r>
              <a:rPr lang="ru-RU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 – содержание мясного фарша,%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где m</a:t>
            </a:r>
            <a:r>
              <a:rPr lang="ru-RU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масса фарша 20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шт.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пельменей, г;</a:t>
            </a:r>
          </a:p>
          <a:p>
            <a:pPr marL="0" indent="0" algn="just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ru-RU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масса 20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шт.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пельменей, г.</a:t>
            </a:r>
          </a:p>
          <a:p>
            <a:pPr marL="0" indent="0" algn="just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b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9822814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357290" y="1714488"/>
          <a:ext cx="6951847" cy="3490353"/>
        </p:xfrm>
        <a:graphic>
          <a:graphicData uri="http://schemas.openxmlformats.org/drawingml/2006/table">
            <a:tbl>
              <a:tblPr/>
              <a:tblGrid>
                <a:gridCol w="1434306"/>
                <a:gridCol w="1078920"/>
                <a:gridCol w="1075561"/>
                <a:gridCol w="1037940"/>
                <a:gridCol w="1035253"/>
                <a:gridCol w="1289867"/>
              </a:tblGrid>
              <a:tr h="160739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Образец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Кол-во пельменей в пачке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Масса 20 пельменей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Масса фарша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Масса теста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Массовая доля фарша в пельменях, %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580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3333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«Степанов»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65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275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46,6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1135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3333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«Классические»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3333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(весовые)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61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135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44,4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580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Цезарь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155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101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59,4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2285984" y="1000108"/>
            <a:ext cx="451335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Определение содержания мясного фарша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 smtClean="0"/>
          </a:p>
          <a:p>
            <a:pPr>
              <a:buNone/>
            </a:pP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56322" name="Picture 2" descr="C:\Users\73B5~1\AppData\Local\Temp\Rar$DIa5300.16834\1713240632655.jpg"/>
          <p:cNvPicPr>
            <a:picLocks noChangeAspect="1" noChangeArrowheads="1"/>
          </p:cNvPicPr>
          <p:nvPr/>
        </p:nvPicPr>
        <p:blipFill>
          <a:blip r:embed="rId2" cstate="print"/>
          <a:srcRect l="29785"/>
          <a:stretch>
            <a:fillRect/>
          </a:stretch>
        </p:blipFill>
        <p:spPr bwMode="auto">
          <a:xfrm>
            <a:off x="5072066" y="785794"/>
            <a:ext cx="3536497" cy="3000396"/>
          </a:xfrm>
          <a:prstGeom prst="rect">
            <a:avLst/>
          </a:prstGeom>
          <a:noFill/>
        </p:spPr>
      </p:pic>
      <p:pic>
        <p:nvPicPr>
          <p:cNvPr id="56323" name="Picture 3" descr="C:\Users\73B5~1\AppData\Local\Temp\Rar$DIa5300.31665\171324063267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10" y="2357430"/>
            <a:ext cx="4217057" cy="314327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5989320"/>
            <a:ext cx="8183880" cy="4571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endParaRPr lang="ru-RU" sz="6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6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  <a:endParaRPr lang="ru-RU" sz="6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9850022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22376" y="714356"/>
            <a:ext cx="7772400" cy="4572032"/>
          </a:xfrm>
        </p:spPr>
        <p:txBody>
          <a:bodyPr>
            <a:normAutofit/>
          </a:bodyPr>
          <a:lstStyle/>
          <a:p>
            <a:pPr algn="just"/>
            <a:r>
              <a:rPr lang="ru-RU" sz="3600" dirty="0" smtClean="0">
                <a:solidFill>
                  <a:schemeClr val="accent1"/>
                </a:solidFill>
              </a:rPr>
              <a:t>Цель исследования </a:t>
            </a:r>
            <a:r>
              <a:rPr lang="ru-RU" sz="3600" dirty="0" smtClean="0">
                <a:solidFill>
                  <a:srgbClr val="002060"/>
                </a:solidFill>
              </a:rPr>
              <a:t>- провести оценку качества пельменей, реализуемых в торговой сети «Магнит» г. Заводоуковска.</a:t>
            </a:r>
            <a:r>
              <a:rPr lang="ru-RU" sz="2000" dirty="0" smtClean="0">
                <a:solidFill>
                  <a:srgbClr val="002060"/>
                </a:solidFill>
              </a:rPr>
              <a:t/>
            </a:r>
            <a:br>
              <a:rPr lang="ru-RU" sz="2000" dirty="0" smtClean="0">
                <a:solidFill>
                  <a:srgbClr val="002060"/>
                </a:solidFill>
              </a:rPr>
            </a:br>
            <a:r>
              <a:rPr lang="ru-RU" sz="2000" dirty="0" smtClean="0"/>
              <a:t> 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22376" y="4500570"/>
            <a:ext cx="7772400" cy="785818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378875802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5470416"/>
          </a:xfrm>
        </p:spPr>
        <p:txBody>
          <a:bodyPr/>
          <a:lstStyle/>
          <a:p>
            <a:pPr algn="ctr">
              <a:buNone/>
            </a:pP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Состав и полезные свойства 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пельменей</a:t>
            </a:r>
          </a:p>
          <a:p>
            <a:pPr algn="ctr">
              <a:buNone/>
            </a:pPr>
            <a:endParaRPr lang="ru-RU" dirty="0" smtClean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dirty="0"/>
          </a:p>
        </p:txBody>
      </p:sp>
      <p:pic>
        <p:nvPicPr>
          <p:cNvPr id="4" name="Picture 4" descr="C:\Users\Глотова\Desktop\50825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1571612"/>
            <a:ext cx="1925552" cy="178594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Picture 5" descr="C:\Users\Глотова\Desktop\50825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6357950" y="4143380"/>
            <a:ext cx="1772841" cy="164307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Picture 2" descr="C:\Users\Глотова\Desktop\meat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14612" y="3643314"/>
            <a:ext cx="1757954" cy="185738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Picture 3" descr="C:\Users\Глотова\Desktop\Kent4J94paE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00628" y="1785926"/>
            <a:ext cx="1934322" cy="171451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5949280"/>
            <a:ext cx="8183880" cy="360040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5130896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ru-RU" sz="42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Показатели качества пельменей</a:t>
            </a:r>
          </a:p>
          <a:p>
            <a:pPr marL="0" indent="0">
              <a:buNone/>
            </a:pP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зависимости от количества содержания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мяса (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мышечной ткани) различают 5 категорий для мясных и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мясосодержащих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полуфабрикатов в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тесте.</a:t>
            </a:r>
          </a:p>
          <a:p>
            <a:pPr marL="0" indent="0" algn="just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упаковке пельменей категории обозначены буквенной маркировкой: 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Б, В, Г и Д. </a:t>
            </a: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 - содержат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80% и более мяса;</a:t>
            </a: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 – 60-80%;</a:t>
            </a: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– 40-60%;</a:t>
            </a: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Г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20-40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%.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/>
              <a:t> 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367713413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z="2000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000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Итальянские </a:t>
            </a:r>
            <a:r>
              <a:rPr lang="ru-RU" sz="20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равиоли</a:t>
            </a:r>
            <a:r>
              <a:rPr lang="ru-RU" sz="2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, </a:t>
            </a:r>
          </a:p>
          <a:p>
            <a:r>
              <a:rPr lang="ru-RU" sz="20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Кавказкие</a:t>
            </a:r>
            <a:r>
              <a:rPr lang="ru-RU" sz="2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манты</a:t>
            </a:r>
            <a:r>
              <a:rPr lang="ru-RU" sz="2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, </a:t>
            </a:r>
          </a:p>
          <a:p>
            <a:r>
              <a:rPr lang="ru-RU" sz="20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Хинкали</a:t>
            </a:r>
            <a:r>
              <a:rPr lang="ru-RU" sz="2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, </a:t>
            </a:r>
          </a:p>
          <a:p>
            <a:r>
              <a:rPr lang="ru-RU" sz="2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Чебуреки,</a:t>
            </a:r>
          </a:p>
          <a:p>
            <a:r>
              <a:rPr lang="ru-RU" sz="2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Самса</a:t>
            </a:r>
            <a:r>
              <a:rPr lang="ru-RU" sz="2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, </a:t>
            </a:r>
          </a:p>
          <a:p>
            <a:r>
              <a:rPr lang="ru-RU" sz="2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Вареники, </a:t>
            </a:r>
          </a:p>
          <a:p>
            <a:r>
              <a:rPr lang="ru-RU" sz="20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Гёдза</a:t>
            </a:r>
            <a:r>
              <a:rPr lang="ru-RU" sz="2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и даже пирожки </a:t>
            </a:r>
            <a:r>
              <a:rPr lang="ru-RU" sz="2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–</a:t>
            </a:r>
          </a:p>
          <a:p>
            <a:pPr>
              <a:buNone/>
            </a:pPr>
            <a:r>
              <a:rPr lang="ru-RU" sz="2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все </a:t>
            </a:r>
            <a:r>
              <a:rPr lang="ru-RU" sz="2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они родственники. </a:t>
            </a:r>
          </a:p>
          <a:p>
            <a:endParaRPr lang="ru-RU" dirty="0"/>
          </a:p>
        </p:txBody>
      </p:sp>
      <p:pic>
        <p:nvPicPr>
          <p:cNvPr id="4" name="Рисунок 3" descr="Ravioli Food"/>
          <p:cNvPicPr/>
          <p:nvPr/>
        </p:nvPicPr>
        <p:blipFill>
          <a:blip r:embed="rId2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="" xmlns:wpc="http://schemas.microsoft.com/office/word/2010/wordprocessingCanvas" xmlns:mc="http://schemas.openxmlformats.org/markup-compatibility/2006" xmlns:o="urn:schemas-microsoft-com:office:office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5286380" y="785794"/>
            <a:ext cx="2643206" cy="16430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Заказ книг, пособий, рецептов и статей по кулинарии - Форум"/>
          <p:cNvPicPr/>
          <p:nvPr/>
        </p:nvPicPr>
        <p:blipFill>
          <a:blip r:embed="rId3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="" xmlns:wpc="http://schemas.microsoft.com/office/word/2010/wordprocessingCanvas" xmlns:mc="http://schemas.openxmlformats.org/markup-compatibility/2006" xmlns:o="urn:schemas-microsoft-com:office:office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rcRect l="13515" r="4865"/>
          <a:stretch>
            <a:fillRect/>
          </a:stretch>
        </p:blipFill>
        <p:spPr bwMode="auto">
          <a:xfrm>
            <a:off x="3428992" y="2000240"/>
            <a:ext cx="2490794" cy="18573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http://im0-tub-ru.yandex.net/i?id=7be32dd1e050d45645bfc894772691f6-96-144&amp;n=21"/>
          <p:cNvPicPr/>
          <p:nvPr/>
        </p:nvPicPr>
        <p:blipFill>
          <a:blip r:embed="rId4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="" xmlns:wpc="http://schemas.microsoft.com/office/word/2010/wordprocessingCanvas" xmlns:mc="http://schemas.openxmlformats.org/markup-compatibility/2006" xmlns:o="urn:schemas-microsoft-com:office:office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6072198" y="3214686"/>
            <a:ext cx="2214578" cy="18573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http://im0-tub-ru.yandex.net/i?id=aa0c908f2e7b450ece5b7c42b95f06a5-106-144&amp;n=24"/>
          <p:cNvPicPr/>
          <p:nvPr/>
        </p:nvPicPr>
        <p:blipFill>
          <a:blip r:embed="rId5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="" xmlns:wpc="http://schemas.microsoft.com/office/word/2010/wordprocessingCanvas" xmlns:mc="http://schemas.openxmlformats.org/markup-compatibility/2006" xmlns:o="urn:schemas-microsoft-com:office:office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3357554" y="4143380"/>
            <a:ext cx="2571768" cy="17145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5877272"/>
            <a:ext cx="8183880" cy="15776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0034" y="500042"/>
            <a:ext cx="8183880" cy="5274912"/>
          </a:xfrm>
        </p:spPr>
        <p:txBody>
          <a:bodyPr/>
          <a:lstStyle/>
          <a:p>
            <a:pPr marL="0" indent="0" algn="ctr">
              <a:buNone/>
            </a:pP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Экспериментальная часть</a:t>
            </a:r>
          </a:p>
          <a:p>
            <a:pPr marL="0" indent="0" algn="ctr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 анкетирования</a:t>
            </a:r>
          </a:p>
          <a:p>
            <a:pPr marL="0" indent="0" algn="ctr">
              <a:buNone/>
            </a:pP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Диаграмма 5"/>
          <p:cNvGraphicFramePr/>
          <p:nvPr/>
        </p:nvGraphicFramePr>
        <p:xfrm>
          <a:off x="1142976" y="1857364"/>
          <a:ext cx="3386142" cy="30289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Диаграмма 4"/>
          <p:cNvGraphicFramePr/>
          <p:nvPr/>
        </p:nvGraphicFramePr>
        <p:xfrm>
          <a:off x="4929190" y="1928802"/>
          <a:ext cx="3100390" cy="30289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xmlns="" val="2310107231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73B5~1\AppData\Local\Temp\Rar$DIa5300.32193\171324063274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15624" t="24162" r="6254" b="22810"/>
          <a:stretch>
            <a:fillRect/>
          </a:stretch>
        </p:blipFill>
        <p:spPr bwMode="auto">
          <a:xfrm>
            <a:off x="857224" y="3357562"/>
            <a:ext cx="3929090" cy="2500330"/>
          </a:xfrm>
          <a:prstGeom prst="rect">
            <a:avLst/>
          </a:prstGeom>
          <a:noFill/>
        </p:spPr>
      </p:pic>
      <p:pic>
        <p:nvPicPr>
          <p:cNvPr id="1027" name="Picture 3" descr="C:\Users\73B5~1\AppData\Local\Temp\Rar$DIa5300.40464\171324063278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29256" y="3071810"/>
            <a:ext cx="2740294" cy="35719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714348" y="1357298"/>
            <a:ext cx="757242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Д</a:t>
            </a:r>
            <a:r>
              <a:rPr lang="ru-RU" dirty="0" smtClean="0"/>
              <a:t>ля </a:t>
            </a:r>
            <a:r>
              <a:rPr lang="ru-RU" dirty="0" smtClean="0"/>
              <a:t>лабораторного исследования в торговой сети «Магнит» города Заводоуковска нами  были приобретены 3 вида пельменей различных торговых марок и производителей: «Степанов», «Классические» (весовые), «Цезарь» 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285852" y="642918"/>
            <a:ext cx="761517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Исследуемые образцы пельменей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785785" y="1643050"/>
          <a:ext cx="7500990" cy="3982217"/>
        </p:xfrm>
        <a:graphic>
          <a:graphicData uri="http://schemas.openxmlformats.org/drawingml/2006/table">
            <a:tbl>
              <a:tblPr/>
              <a:tblGrid>
                <a:gridCol w="1547038"/>
                <a:gridCol w="1062634"/>
                <a:gridCol w="1232146"/>
                <a:gridCol w="1177510"/>
                <a:gridCol w="1373206"/>
                <a:gridCol w="1108456"/>
              </a:tblGrid>
              <a:tr h="128114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Образец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Форма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Характер заделки края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Состояние поверхности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Наличие слипшихся и деформированных изделий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Пельмени с разрывом тестовой оболочки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8220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3333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«Степанов»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округлая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края хорошо заделаны, фарш не выступает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Поверхность сухая и чистая, без деформаций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отсутствуют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отсутствуют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8220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3333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«Классические»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3333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(весовые)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округлая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края хорошо заделаны, фарш не выступает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Поверхность сухая и чистая, без деформаций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отсутствуют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отсутствуют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36657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Цезарь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округлая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края хорошо заделаны.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Поверхность сухая и чистая. 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отсутствуют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отсутствуют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1285852" y="857232"/>
            <a:ext cx="614366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Исследуемые образцы пельменей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73B5~1\AppData\Local\Temp\Rar$DIa5300.25410\171324063263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t="23882" r="25796"/>
          <a:stretch>
            <a:fillRect/>
          </a:stretch>
        </p:blipFill>
        <p:spPr bwMode="auto">
          <a:xfrm>
            <a:off x="3643306" y="2000240"/>
            <a:ext cx="5014225" cy="3857652"/>
          </a:xfrm>
          <a:prstGeom prst="rect">
            <a:avLst/>
          </a:prstGeom>
          <a:noFill/>
        </p:spPr>
      </p:pic>
      <p:pic>
        <p:nvPicPr>
          <p:cNvPr id="2051" name="Picture 3" descr="C:\Users\73B5~1\AppData\Local\Temp\Rar$DIa5300.30969\1713240632712.jpg"/>
          <p:cNvPicPr>
            <a:picLocks noChangeAspect="1" noChangeArrowheads="1"/>
          </p:cNvPicPr>
          <p:nvPr/>
        </p:nvPicPr>
        <p:blipFill>
          <a:blip r:embed="rId3" cstate="print"/>
          <a:srcRect t="16049" b="9876"/>
          <a:stretch>
            <a:fillRect/>
          </a:stretch>
        </p:blipFill>
        <p:spPr bwMode="auto">
          <a:xfrm>
            <a:off x="571472" y="714356"/>
            <a:ext cx="3714776" cy="408968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1357</TotalTime>
  <Words>461</Words>
  <Application>Microsoft Office PowerPoint</Application>
  <PresentationFormat>Экран (4:3)</PresentationFormat>
  <Paragraphs>146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Аспект</vt:lpstr>
      <vt:lpstr>ЗАВОДОУКОВСКАЯ СРЕДНЯЯ  ОБЩЕОБРАЗОВАТЕЛЬНАЯ ШКОЛА №2</vt:lpstr>
      <vt:lpstr>Цель исследования - провести оценку качества пельменей, реализуемых в торговой сети «Магнит» г. Заводоуковска.    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МОУ «Ялгинская СОШ»</dc:title>
  <dc:creator>User</dc:creator>
  <cp:lastModifiedBy>Пользователь</cp:lastModifiedBy>
  <cp:revision>126</cp:revision>
  <dcterms:created xsi:type="dcterms:W3CDTF">2017-11-24T18:26:18Z</dcterms:created>
  <dcterms:modified xsi:type="dcterms:W3CDTF">2024-04-17T06:11:17Z</dcterms:modified>
</cp:coreProperties>
</file>