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58" r:id="rId5"/>
    <p:sldId id="260" r:id="rId6"/>
    <p:sldId id="261" r:id="rId7"/>
    <p:sldId id="264" r:id="rId8"/>
    <p:sldId id="263" r:id="rId9"/>
    <p:sldId id="262" r:id="rId10"/>
    <p:sldId id="271" r:id="rId11"/>
    <p:sldId id="265" r:id="rId12"/>
    <p:sldId id="266" r:id="rId13"/>
    <p:sldId id="267" r:id="rId14"/>
    <p:sldId id="272" r:id="rId15"/>
    <p:sldId id="273" r:id="rId16"/>
    <p:sldId id="274" r:id="rId17"/>
    <p:sldId id="269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baseline="0" dirty="0" smtClean="0">
                <a:latin typeface="Times New Roman" pitchFamily="18" charset="0"/>
                <a:cs typeface="Times New Roman" pitchFamily="18" charset="0"/>
              </a:rPr>
              <a:t> «б»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класс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613638572956167E-2"/>
          <c:y val="0.12376510462488441"/>
          <c:w val="0.66636920384951892"/>
          <c:h val="0.773144314833830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3Б класс</c:v>
                </c:pt>
              </c:strCache>
            </c:strRef>
          </c:tx>
          <c:explosion val="39"/>
          <c:dLbls>
            <c:dLbl>
              <c:idx val="0"/>
              <c:layout>
                <c:manualLayout>
                  <c:x val="-8.9638013998250249E-2"/>
                  <c:y val="8.99758988812821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9901817828327017E-2"/>
                  <c:y val="-5.09503416511041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1242952269855165E-2"/>
                  <c:y val="-1.1107824893387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здоровые</c:v>
                </c:pt>
                <c:pt idx="1">
                  <c:v>соматически ослабленные</c:v>
                </c:pt>
                <c:pt idx="2">
                  <c:v>педагогически запущенные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0.75000000000000011</c:v>
                </c:pt>
                <c:pt idx="1">
                  <c:v>0.15000000000000002</c:v>
                </c:pt>
                <c:pt idx="2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9.1396908719743389E-3"/>
          <c:y val="0.64822846996218064"/>
          <c:w val="0.24394672888111213"/>
          <c:h val="0.3097605647149474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800" b="1" i="0" u="none" strike="noStrike" baseline="0" dirty="0" smtClean="0">
                <a:effectLst/>
              </a:rPr>
              <a:t>Результаты проведения итоговой комплексной работы</a:t>
            </a:r>
            <a:endParaRPr lang="ru-RU" sz="2800" dirty="0"/>
          </a:p>
        </c:rich>
      </c:tx>
      <c:layout>
        <c:manualLayout>
          <c:xMode val="edge"/>
          <c:yMode val="edge"/>
          <c:x val="0.16673756292586686"/>
          <c:y val="2.2326562603007642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класс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не достигли базового уровня</c:v>
                </c:pt>
                <c:pt idx="1">
                  <c:v>базовый уровень</c:v>
                </c:pt>
                <c:pt idx="2">
                  <c:v>повышенный уровень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0.28000000000000003</c:v>
                </c:pt>
                <c:pt idx="1">
                  <c:v>0.6</c:v>
                </c:pt>
                <c:pt idx="2">
                  <c:v>0.12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класс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не достигли базового уровня</c:v>
                </c:pt>
                <c:pt idx="1">
                  <c:v>базовый уровень</c:v>
                </c:pt>
                <c:pt idx="2">
                  <c:v>повышенный уровень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0.18</c:v>
                </c:pt>
                <c:pt idx="1">
                  <c:v>0.64</c:v>
                </c:pt>
                <c:pt idx="2">
                  <c:v>0.23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266432"/>
        <c:axId val="129267968"/>
      </c:barChart>
      <c:catAx>
        <c:axId val="1292664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29267968"/>
        <c:crosses val="autoZero"/>
        <c:auto val="1"/>
        <c:lblAlgn val="ctr"/>
        <c:lblOffset val="100"/>
        <c:noMultiLvlLbl val="0"/>
      </c:catAx>
      <c:valAx>
        <c:axId val="129267968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1292664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Инструментальная готовность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6477454885965051"/>
          <c:w val="0.70126228096438947"/>
          <c:h val="0.8352253829857582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spPr>
              <a:pattFill prst="pct75">
                <a:fgClr>
                  <a:sysClr val="windowText" lastClr="000000">
                    <a:lumMod val="75000"/>
                    <a:lumOff val="25000"/>
                  </a:sysClr>
                </a:fgClr>
                <a:bgClr>
                  <a:sysClr val="windowText" lastClr="000000">
                    <a:lumMod val="65000"/>
                    <a:lumOff val="35000"/>
                  </a:sys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Лист1!$B$1:$D$1</c:f>
              <c:strCache>
                <c:ptCount val="3"/>
                <c:pt idx="0">
                  <c:v>высокий уровень</c:v>
                </c:pt>
                <c:pt idx="1">
                  <c:v>базовый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Лист1!$B$2:$D$2</c:f>
              <c:numCache>
                <c:formatCode>0%</c:formatCode>
                <c:ptCount val="3"/>
                <c:pt idx="0">
                  <c:v>0.2</c:v>
                </c:pt>
                <c:pt idx="1">
                  <c:v>0.64</c:v>
                </c:pt>
                <c:pt idx="2">
                  <c:v>0.16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477549332205685"/>
          <c:y val="0.19520970842874813"/>
          <c:w val="0.21045115357552865"/>
          <c:h val="0.48538194560271963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Личностная готовность</a:t>
            </a:r>
          </a:p>
        </c:rich>
      </c:tx>
      <c:layout>
        <c:manualLayout>
          <c:xMode val="edge"/>
          <c:yMode val="edge"/>
          <c:x val="0.24708333333333332"/>
          <c:y val="3.2407407407407406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4866678650608187E-3"/>
          <c:y val="0.17391869788396636"/>
          <c:w val="0.84028590844196749"/>
          <c:h val="0.82608132558346292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spPr>
              <a:pattFill prst="pct75">
                <a:fgClr>
                  <a:sysClr val="windowText" lastClr="000000">
                    <a:lumMod val="75000"/>
                    <a:lumOff val="25000"/>
                  </a:sysClr>
                </a:fgClr>
                <a:bgClr>
                  <a:sysClr val="windowText" lastClr="000000">
                    <a:lumMod val="65000"/>
                    <a:lumOff val="35000"/>
                  </a:sys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Лист1!$B$1:$D$1</c:f>
              <c:strCache>
                <c:ptCount val="3"/>
                <c:pt idx="0">
                  <c:v>высокий уровень</c:v>
                </c:pt>
                <c:pt idx="1">
                  <c:v>базовый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Лист1!$B$2:$D$2</c:f>
              <c:numCache>
                <c:formatCode>0%</c:formatCode>
                <c:ptCount val="3"/>
                <c:pt idx="0">
                  <c:v>0.2</c:v>
                </c:pt>
                <c:pt idx="1">
                  <c:v>0.64</c:v>
                </c:pt>
                <c:pt idx="2">
                  <c:v>0.16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0519401375303146"/>
          <c:y val="0.16771148952734283"/>
          <c:w val="0.18292950168639849"/>
          <c:h val="0.55464427566023289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35DC86-04C8-4AF9-80D4-31017B57D8F9}" type="doc">
      <dgm:prSet loTypeId="urn:microsoft.com/office/officeart/2005/8/layout/hList1" loCatId="list" qsTypeId="urn:microsoft.com/office/officeart/2005/8/quickstyle/3d2" qsCatId="3D" csTypeId="urn:microsoft.com/office/officeart/2005/8/colors/accent1_2" csCatId="accent1" phldr="1"/>
      <dgm:spPr/>
    </dgm:pt>
    <dgm:pt modelId="{4D8F4261-B0DC-496E-BE20-6F2412A223C6}">
      <dgm:prSet phldrT="[Текст]" custT="1"/>
      <dgm:spPr/>
      <dgm:t>
        <a:bodyPr/>
        <a:lstStyle/>
        <a:p>
          <a:r>
            <a:rPr lang="ru-RU" sz="2400" dirty="0" smtClean="0"/>
            <a:t>Внутри-</a:t>
          </a:r>
        </a:p>
        <a:p>
          <a:r>
            <a:rPr lang="ru-RU" sz="2800" dirty="0" smtClean="0"/>
            <a:t>предметная</a:t>
          </a:r>
          <a:endParaRPr lang="ru-RU" sz="2800" dirty="0"/>
        </a:p>
      </dgm:t>
    </dgm:pt>
    <dgm:pt modelId="{C0D95CCE-D8BC-4ECF-A16D-4F84A836C3A0}" type="parTrans" cxnId="{068B145B-F943-4BF0-8428-EF5952836C86}">
      <dgm:prSet/>
      <dgm:spPr/>
      <dgm:t>
        <a:bodyPr/>
        <a:lstStyle/>
        <a:p>
          <a:endParaRPr lang="ru-RU"/>
        </a:p>
      </dgm:t>
    </dgm:pt>
    <dgm:pt modelId="{4AB019DE-AFB2-4B53-A631-A54EE6D52233}" type="sibTrans" cxnId="{068B145B-F943-4BF0-8428-EF5952836C86}">
      <dgm:prSet/>
      <dgm:spPr/>
      <dgm:t>
        <a:bodyPr/>
        <a:lstStyle/>
        <a:p>
          <a:endParaRPr lang="ru-RU"/>
        </a:p>
      </dgm:t>
    </dgm:pt>
    <dgm:pt modelId="{DCC83F41-9EA9-4455-A81A-7C3C675D7BC4}">
      <dgm:prSet phldrT="[Текст]" custT="1"/>
      <dgm:spPr/>
      <dgm:t>
        <a:bodyPr/>
        <a:lstStyle/>
        <a:p>
          <a:r>
            <a:rPr lang="ru-RU" sz="2800" dirty="0" err="1" smtClean="0"/>
            <a:t>Меж-предметная</a:t>
          </a:r>
          <a:endParaRPr lang="ru-RU" sz="2800" dirty="0"/>
        </a:p>
      </dgm:t>
    </dgm:pt>
    <dgm:pt modelId="{0A5A9B29-0DD8-4B20-9B22-FF236E506B9F}" type="parTrans" cxnId="{61D85525-4855-4679-9F46-074B0D9E7FB4}">
      <dgm:prSet/>
      <dgm:spPr/>
      <dgm:t>
        <a:bodyPr/>
        <a:lstStyle/>
        <a:p>
          <a:endParaRPr lang="ru-RU"/>
        </a:p>
      </dgm:t>
    </dgm:pt>
    <dgm:pt modelId="{7C29DD6E-66D7-43F5-B96F-0944BDFD49AD}" type="sibTrans" cxnId="{61D85525-4855-4679-9F46-074B0D9E7FB4}">
      <dgm:prSet/>
      <dgm:spPr/>
      <dgm:t>
        <a:bodyPr/>
        <a:lstStyle/>
        <a:p>
          <a:endParaRPr lang="ru-RU"/>
        </a:p>
      </dgm:t>
    </dgm:pt>
    <dgm:pt modelId="{C376FC2F-4F17-483C-BCF3-4967AD3F7C01}">
      <dgm:prSet phldrT="[Текст]" custT="1"/>
      <dgm:spPr/>
      <dgm:t>
        <a:bodyPr/>
        <a:lstStyle/>
        <a:p>
          <a:r>
            <a:rPr lang="ru-RU" sz="2800" dirty="0" err="1" smtClean="0"/>
            <a:t>Транс-предметная</a:t>
          </a:r>
          <a:endParaRPr lang="ru-RU" sz="2800" dirty="0"/>
        </a:p>
      </dgm:t>
    </dgm:pt>
    <dgm:pt modelId="{3C48902D-EFFE-4456-9E4F-C432B77D5D1C}" type="parTrans" cxnId="{AD5C57B2-AE7A-4582-A518-72B38B3A4313}">
      <dgm:prSet/>
      <dgm:spPr/>
      <dgm:t>
        <a:bodyPr/>
        <a:lstStyle/>
        <a:p>
          <a:endParaRPr lang="ru-RU"/>
        </a:p>
      </dgm:t>
    </dgm:pt>
    <dgm:pt modelId="{5CCBEB04-3239-4DA3-A507-AF3A5050E5C1}" type="sibTrans" cxnId="{AD5C57B2-AE7A-4582-A518-72B38B3A4313}">
      <dgm:prSet/>
      <dgm:spPr/>
      <dgm:t>
        <a:bodyPr/>
        <a:lstStyle/>
        <a:p>
          <a:endParaRPr lang="ru-RU"/>
        </a:p>
      </dgm:t>
    </dgm:pt>
    <dgm:pt modelId="{F47D3696-7429-46F2-BFA8-FD7170D5DD8A}">
      <dgm:prSet custT="1"/>
      <dgm:spPr/>
      <dgm:t>
        <a:bodyPr/>
        <a:lstStyle/>
        <a:p>
          <a:r>
            <a:rPr lang="ru-RU" sz="1600" dirty="0" smtClean="0"/>
            <a:t>Происходит в системе знаний по одной школьной дисциплине. Разрозненные понятия, факты, правила и т.д., касающиеся одной области знания, объединяются в стройную систему.</a:t>
          </a:r>
          <a:endParaRPr lang="ru-RU" sz="1600" dirty="0"/>
        </a:p>
      </dgm:t>
    </dgm:pt>
    <dgm:pt modelId="{729BB0C3-02C5-4E47-AD82-28D09A3C9BE2}" type="parTrans" cxnId="{5FA1FEFF-8236-4950-8388-4712C932FE61}">
      <dgm:prSet/>
      <dgm:spPr/>
      <dgm:t>
        <a:bodyPr/>
        <a:lstStyle/>
        <a:p>
          <a:endParaRPr lang="ru-RU"/>
        </a:p>
      </dgm:t>
    </dgm:pt>
    <dgm:pt modelId="{3BF5083B-C77D-43CB-B312-00FEF3CBDD2D}" type="sibTrans" cxnId="{5FA1FEFF-8236-4950-8388-4712C932FE61}">
      <dgm:prSet/>
      <dgm:spPr/>
      <dgm:t>
        <a:bodyPr/>
        <a:lstStyle/>
        <a:p>
          <a:endParaRPr lang="ru-RU"/>
        </a:p>
      </dgm:t>
    </dgm:pt>
    <dgm:pt modelId="{C37183A3-F0B3-4304-A7F7-9A7C2B6732C2}">
      <dgm:prSet custT="1"/>
      <dgm:spPr/>
      <dgm:t>
        <a:bodyPr/>
        <a:lstStyle/>
        <a:p>
          <a:r>
            <a:rPr lang="ru-RU" sz="1600" dirty="0" smtClean="0"/>
            <a:t>Проявляется в умении использовать ЗУН по одному предмету при изучении другого. При этом ученик получает возможность овладевать знаниями в комплексе, воспринимать общенаучные понятия, категории, явления и подходы целостно.</a:t>
          </a:r>
          <a:endParaRPr lang="ru-RU" sz="1600" dirty="0"/>
        </a:p>
      </dgm:t>
    </dgm:pt>
    <dgm:pt modelId="{F9EE5C6B-1C54-420D-A70E-3E5A11BBD1D3}" type="parTrans" cxnId="{260DCA4D-CAB0-4296-A96C-3E238E60F295}">
      <dgm:prSet/>
      <dgm:spPr/>
      <dgm:t>
        <a:bodyPr/>
        <a:lstStyle/>
        <a:p>
          <a:endParaRPr lang="ru-RU"/>
        </a:p>
      </dgm:t>
    </dgm:pt>
    <dgm:pt modelId="{A08A641C-5D20-43B6-9C7F-179B67AB0175}" type="sibTrans" cxnId="{260DCA4D-CAB0-4296-A96C-3E238E60F295}">
      <dgm:prSet/>
      <dgm:spPr/>
      <dgm:t>
        <a:bodyPr/>
        <a:lstStyle/>
        <a:p>
          <a:endParaRPr lang="ru-RU"/>
        </a:p>
      </dgm:t>
    </dgm:pt>
    <dgm:pt modelId="{A243A5A7-8828-4E4B-8D4B-2E8730E99420}">
      <dgm:prSet custT="1"/>
      <dgm:spPr/>
      <dgm:t>
        <a:bodyPr/>
        <a:lstStyle/>
        <a:p>
          <a:r>
            <a:rPr lang="ru-RU" sz="1600" dirty="0" smtClean="0"/>
            <a:t>Объединение в единое целое содержания образовательных областей с содержанием образования, получаемого детьми вне школы.</a:t>
          </a:r>
          <a:endParaRPr lang="ru-RU" sz="1600" dirty="0"/>
        </a:p>
      </dgm:t>
    </dgm:pt>
    <dgm:pt modelId="{F09285AB-35A1-4981-A4FF-0A4BBF5E0905}" type="parTrans" cxnId="{3B3318D6-C1E1-4E7E-AE94-C8EBBA14E54B}">
      <dgm:prSet/>
      <dgm:spPr/>
      <dgm:t>
        <a:bodyPr/>
        <a:lstStyle/>
        <a:p>
          <a:endParaRPr lang="ru-RU"/>
        </a:p>
      </dgm:t>
    </dgm:pt>
    <dgm:pt modelId="{AAC6581A-C139-47FD-A673-E5A8DF6E97C8}" type="sibTrans" cxnId="{3B3318D6-C1E1-4E7E-AE94-C8EBBA14E54B}">
      <dgm:prSet/>
      <dgm:spPr/>
      <dgm:t>
        <a:bodyPr/>
        <a:lstStyle/>
        <a:p>
          <a:endParaRPr lang="ru-RU"/>
        </a:p>
      </dgm:t>
    </dgm:pt>
    <dgm:pt modelId="{9E799D51-A61D-491D-97ED-D199A12E0B69}" type="pres">
      <dgm:prSet presAssocID="{2135DC86-04C8-4AF9-80D4-31017B57D8F9}" presName="Name0" presStyleCnt="0">
        <dgm:presLayoutVars>
          <dgm:dir/>
          <dgm:animLvl val="lvl"/>
          <dgm:resizeHandles val="exact"/>
        </dgm:presLayoutVars>
      </dgm:prSet>
      <dgm:spPr/>
    </dgm:pt>
    <dgm:pt modelId="{AF4A3491-EC5C-4FE4-B974-100340453ADE}" type="pres">
      <dgm:prSet presAssocID="{4D8F4261-B0DC-496E-BE20-6F2412A223C6}" presName="composite" presStyleCnt="0"/>
      <dgm:spPr/>
    </dgm:pt>
    <dgm:pt modelId="{A50EC851-ECC2-4FD4-8A5D-104ED6678D12}" type="pres">
      <dgm:prSet presAssocID="{4D8F4261-B0DC-496E-BE20-6F2412A223C6}" presName="parTx" presStyleLbl="alignNode1" presStyleIdx="0" presStyleCnt="3" custLinFactNeighborX="3182" custLinFactNeighborY="-936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E0813C-5091-4B92-889A-121DA369A465}" type="pres">
      <dgm:prSet presAssocID="{4D8F4261-B0DC-496E-BE20-6F2412A223C6}" presName="desTx" presStyleLbl="alignAccFollowNode1" presStyleIdx="0" presStyleCnt="3" custScaleX="110639" custScaleY="98641" custLinFactNeighborX="310" custLinFactNeighborY="-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974F2A-A8E4-4F5D-82BF-DBFD88E3B525}" type="pres">
      <dgm:prSet presAssocID="{4AB019DE-AFB2-4B53-A631-A54EE6D52233}" presName="space" presStyleCnt="0"/>
      <dgm:spPr/>
    </dgm:pt>
    <dgm:pt modelId="{D3827863-B25C-4D68-B466-B844E45C2763}" type="pres">
      <dgm:prSet presAssocID="{DCC83F41-9EA9-4455-A81A-7C3C675D7BC4}" presName="composite" presStyleCnt="0"/>
      <dgm:spPr/>
    </dgm:pt>
    <dgm:pt modelId="{576EA77D-FFE1-49DF-B834-0B875AB8FEFB}" type="pres">
      <dgm:prSet presAssocID="{DCC83F41-9EA9-4455-A81A-7C3C675D7BC4}" presName="parTx" presStyleLbl="alignNode1" presStyleIdx="1" presStyleCnt="3" custLinFactNeighborX="1180" custLinFactNeighborY="-936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DF4BDA-EF72-4446-89FB-494C74FCA790}" type="pres">
      <dgm:prSet presAssocID="{DCC83F41-9EA9-4455-A81A-7C3C675D7BC4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21BE57-2DDB-48FD-BB88-935855A7A7B9}" type="pres">
      <dgm:prSet presAssocID="{7C29DD6E-66D7-43F5-B96F-0944BDFD49AD}" presName="space" presStyleCnt="0"/>
      <dgm:spPr/>
    </dgm:pt>
    <dgm:pt modelId="{7B18D151-97DE-4085-A6AA-B9662E8C1117}" type="pres">
      <dgm:prSet presAssocID="{C376FC2F-4F17-483C-BCF3-4967AD3F7C01}" presName="composite" presStyleCnt="0"/>
      <dgm:spPr/>
    </dgm:pt>
    <dgm:pt modelId="{1DD5A626-6799-4AC7-813D-22B1A031AE30}" type="pres">
      <dgm:prSet presAssocID="{C376FC2F-4F17-483C-BCF3-4967AD3F7C01}" presName="parTx" presStyleLbl="alignNode1" presStyleIdx="2" presStyleCnt="3" custLinFactNeighborX="-3693" custLinFactNeighborY="-936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F92172-79C4-48B4-8AB6-527DE76E1BC4}" type="pres">
      <dgm:prSet presAssocID="{C376FC2F-4F17-483C-BCF3-4967AD3F7C0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8B145B-F943-4BF0-8428-EF5952836C86}" srcId="{2135DC86-04C8-4AF9-80D4-31017B57D8F9}" destId="{4D8F4261-B0DC-496E-BE20-6F2412A223C6}" srcOrd="0" destOrd="0" parTransId="{C0D95CCE-D8BC-4ECF-A16D-4F84A836C3A0}" sibTransId="{4AB019DE-AFB2-4B53-A631-A54EE6D52233}"/>
    <dgm:cxn modelId="{51A599D5-2FBC-45FC-B606-380718884625}" type="presOf" srcId="{A243A5A7-8828-4E4B-8D4B-2E8730E99420}" destId="{70F92172-79C4-48B4-8AB6-527DE76E1BC4}" srcOrd="0" destOrd="0" presId="urn:microsoft.com/office/officeart/2005/8/layout/hList1"/>
    <dgm:cxn modelId="{DF0A8FBA-F239-4BC4-ABE0-066F54716B84}" type="presOf" srcId="{4D8F4261-B0DC-496E-BE20-6F2412A223C6}" destId="{A50EC851-ECC2-4FD4-8A5D-104ED6678D12}" srcOrd="0" destOrd="0" presId="urn:microsoft.com/office/officeart/2005/8/layout/hList1"/>
    <dgm:cxn modelId="{5FA1FEFF-8236-4950-8388-4712C932FE61}" srcId="{4D8F4261-B0DC-496E-BE20-6F2412A223C6}" destId="{F47D3696-7429-46F2-BFA8-FD7170D5DD8A}" srcOrd="0" destOrd="0" parTransId="{729BB0C3-02C5-4E47-AD82-28D09A3C9BE2}" sibTransId="{3BF5083B-C77D-43CB-B312-00FEF3CBDD2D}"/>
    <dgm:cxn modelId="{AD5C57B2-AE7A-4582-A518-72B38B3A4313}" srcId="{2135DC86-04C8-4AF9-80D4-31017B57D8F9}" destId="{C376FC2F-4F17-483C-BCF3-4967AD3F7C01}" srcOrd="2" destOrd="0" parTransId="{3C48902D-EFFE-4456-9E4F-C432B77D5D1C}" sibTransId="{5CCBEB04-3239-4DA3-A507-AF3A5050E5C1}"/>
    <dgm:cxn modelId="{775E6F04-13A4-4D39-BB25-DEB7D09DDF9C}" type="presOf" srcId="{C37183A3-F0B3-4304-A7F7-9A7C2B6732C2}" destId="{E8DF4BDA-EF72-4446-89FB-494C74FCA790}" srcOrd="0" destOrd="0" presId="urn:microsoft.com/office/officeart/2005/8/layout/hList1"/>
    <dgm:cxn modelId="{8DE73270-94B3-49FA-84A7-F47FEB60446E}" type="presOf" srcId="{F47D3696-7429-46F2-BFA8-FD7170D5DD8A}" destId="{EAE0813C-5091-4B92-889A-121DA369A465}" srcOrd="0" destOrd="0" presId="urn:microsoft.com/office/officeart/2005/8/layout/hList1"/>
    <dgm:cxn modelId="{260DCA4D-CAB0-4296-A96C-3E238E60F295}" srcId="{DCC83F41-9EA9-4455-A81A-7C3C675D7BC4}" destId="{C37183A3-F0B3-4304-A7F7-9A7C2B6732C2}" srcOrd="0" destOrd="0" parTransId="{F9EE5C6B-1C54-420D-A70E-3E5A11BBD1D3}" sibTransId="{A08A641C-5D20-43B6-9C7F-179B67AB0175}"/>
    <dgm:cxn modelId="{15D98366-EF0C-43DD-A318-CE0F5980CEB3}" type="presOf" srcId="{DCC83F41-9EA9-4455-A81A-7C3C675D7BC4}" destId="{576EA77D-FFE1-49DF-B834-0B875AB8FEFB}" srcOrd="0" destOrd="0" presId="urn:microsoft.com/office/officeart/2005/8/layout/hList1"/>
    <dgm:cxn modelId="{3B3318D6-C1E1-4E7E-AE94-C8EBBA14E54B}" srcId="{C376FC2F-4F17-483C-BCF3-4967AD3F7C01}" destId="{A243A5A7-8828-4E4B-8D4B-2E8730E99420}" srcOrd="0" destOrd="0" parTransId="{F09285AB-35A1-4981-A4FF-0A4BBF5E0905}" sibTransId="{AAC6581A-C139-47FD-A673-E5A8DF6E97C8}"/>
    <dgm:cxn modelId="{751AA800-3955-425A-87B8-E09FE60F9797}" type="presOf" srcId="{2135DC86-04C8-4AF9-80D4-31017B57D8F9}" destId="{9E799D51-A61D-491D-97ED-D199A12E0B69}" srcOrd="0" destOrd="0" presId="urn:microsoft.com/office/officeart/2005/8/layout/hList1"/>
    <dgm:cxn modelId="{3FD86FA0-755A-4E4A-B95F-7E565E4C3846}" type="presOf" srcId="{C376FC2F-4F17-483C-BCF3-4967AD3F7C01}" destId="{1DD5A626-6799-4AC7-813D-22B1A031AE30}" srcOrd="0" destOrd="0" presId="urn:microsoft.com/office/officeart/2005/8/layout/hList1"/>
    <dgm:cxn modelId="{61D85525-4855-4679-9F46-074B0D9E7FB4}" srcId="{2135DC86-04C8-4AF9-80D4-31017B57D8F9}" destId="{DCC83F41-9EA9-4455-A81A-7C3C675D7BC4}" srcOrd="1" destOrd="0" parTransId="{0A5A9B29-0DD8-4B20-9B22-FF236E506B9F}" sibTransId="{7C29DD6E-66D7-43F5-B96F-0944BDFD49AD}"/>
    <dgm:cxn modelId="{7C518557-5280-4A6A-B16F-0EFAF349DBC4}" type="presParOf" srcId="{9E799D51-A61D-491D-97ED-D199A12E0B69}" destId="{AF4A3491-EC5C-4FE4-B974-100340453ADE}" srcOrd="0" destOrd="0" presId="urn:microsoft.com/office/officeart/2005/8/layout/hList1"/>
    <dgm:cxn modelId="{CB0C086A-0F3A-4DB1-9DA5-204BBC8236B6}" type="presParOf" srcId="{AF4A3491-EC5C-4FE4-B974-100340453ADE}" destId="{A50EC851-ECC2-4FD4-8A5D-104ED6678D12}" srcOrd="0" destOrd="0" presId="urn:microsoft.com/office/officeart/2005/8/layout/hList1"/>
    <dgm:cxn modelId="{30460A8C-F4C3-4234-9904-E8ECE784C3D1}" type="presParOf" srcId="{AF4A3491-EC5C-4FE4-B974-100340453ADE}" destId="{EAE0813C-5091-4B92-889A-121DA369A465}" srcOrd="1" destOrd="0" presId="urn:microsoft.com/office/officeart/2005/8/layout/hList1"/>
    <dgm:cxn modelId="{12799DA8-3B0F-44FF-B4EB-8D566480808D}" type="presParOf" srcId="{9E799D51-A61D-491D-97ED-D199A12E0B69}" destId="{8D974F2A-A8E4-4F5D-82BF-DBFD88E3B525}" srcOrd="1" destOrd="0" presId="urn:microsoft.com/office/officeart/2005/8/layout/hList1"/>
    <dgm:cxn modelId="{DCB15D30-9984-489D-9E40-8EC70D4E52D7}" type="presParOf" srcId="{9E799D51-A61D-491D-97ED-D199A12E0B69}" destId="{D3827863-B25C-4D68-B466-B844E45C2763}" srcOrd="2" destOrd="0" presId="urn:microsoft.com/office/officeart/2005/8/layout/hList1"/>
    <dgm:cxn modelId="{F178D451-8660-494C-813D-139F13641B9D}" type="presParOf" srcId="{D3827863-B25C-4D68-B466-B844E45C2763}" destId="{576EA77D-FFE1-49DF-B834-0B875AB8FEFB}" srcOrd="0" destOrd="0" presId="urn:microsoft.com/office/officeart/2005/8/layout/hList1"/>
    <dgm:cxn modelId="{62CD61C4-EFF2-4956-9FF7-0D0DA4317702}" type="presParOf" srcId="{D3827863-B25C-4D68-B466-B844E45C2763}" destId="{E8DF4BDA-EF72-4446-89FB-494C74FCA790}" srcOrd="1" destOrd="0" presId="urn:microsoft.com/office/officeart/2005/8/layout/hList1"/>
    <dgm:cxn modelId="{B73C850F-6A36-4E81-846A-AABCEBB47C5B}" type="presParOf" srcId="{9E799D51-A61D-491D-97ED-D199A12E0B69}" destId="{F621BE57-2DDB-48FD-BB88-935855A7A7B9}" srcOrd="3" destOrd="0" presId="urn:microsoft.com/office/officeart/2005/8/layout/hList1"/>
    <dgm:cxn modelId="{0641F14A-9EFD-4201-8D9D-F7F409468C1C}" type="presParOf" srcId="{9E799D51-A61D-491D-97ED-D199A12E0B69}" destId="{7B18D151-97DE-4085-A6AA-B9662E8C1117}" srcOrd="4" destOrd="0" presId="urn:microsoft.com/office/officeart/2005/8/layout/hList1"/>
    <dgm:cxn modelId="{20CDD1BF-1FFA-4750-B462-FC04245B7B59}" type="presParOf" srcId="{7B18D151-97DE-4085-A6AA-B9662E8C1117}" destId="{1DD5A626-6799-4AC7-813D-22B1A031AE30}" srcOrd="0" destOrd="0" presId="urn:microsoft.com/office/officeart/2005/8/layout/hList1"/>
    <dgm:cxn modelId="{9BA9DB60-089A-424F-8891-5E1D97BF5B88}" type="presParOf" srcId="{7B18D151-97DE-4085-A6AA-B9662E8C1117}" destId="{70F92172-79C4-48B4-8AB6-527DE76E1BC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0EC851-ECC2-4FD4-8A5D-104ED6678D12}">
      <dsp:nvSpPr>
        <dsp:cNvPr id="0" name=""/>
        <dsp:cNvSpPr/>
      </dsp:nvSpPr>
      <dsp:spPr>
        <a:xfrm>
          <a:off x="222181" y="0"/>
          <a:ext cx="2548408" cy="101936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Внутри-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предметная</a:t>
          </a:r>
          <a:endParaRPr lang="ru-RU" sz="2800" kern="1200" dirty="0"/>
        </a:p>
      </dsp:txBody>
      <dsp:txXfrm>
        <a:off x="222181" y="0"/>
        <a:ext cx="2548408" cy="1019363"/>
      </dsp:txXfrm>
    </dsp:sp>
    <dsp:sp modelId="{EAE0813C-5091-4B92-889A-121DA369A465}">
      <dsp:nvSpPr>
        <dsp:cNvPr id="0" name=""/>
        <dsp:cNvSpPr/>
      </dsp:nvSpPr>
      <dsp:spPr>
        <a:xfrm>
          <a:off x="13428" y="1659628"/>
          <a:ext cx="2819533" cy="285932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Происходит в системе знаний по одной школьной дисциплине. Разрозненные понятия, факты, правила и т.д., касающиеся одной области знания, объединяются в стройную систему.</a:t>
          </a:r>
          <a:endParaRPr lang="ru-RU" sz="1600" kern="1200" dirty="0"/>
        </a:p>
      </dsp:txBody>
      <dsp:txXfrm>
        <a:off x="13428" y="1659628"/>
        <a:ext cx="2819533" cy="2859326"/>
      </dsp:txXfrm>
    </dsp:sp>
    <dsp:sp modelId="{576EA77D-FFE1-49DF-B834-0B875AB8FEFB}">
      <dsp:nvSpPr>
        <dsp:cNvPr id="0" name=""/>
        <dsp:cNvSpPr/>
      </dsp:nvSpPr>
      <dsp:spPr>
        <a:xfrm>
          <a:off x="3211909" y="0"/>
          <a:ext cx="2548408" cy="101936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Меж-предметная</a:t>
          </a:r>
          <a:endParaRPr lang="ru-RU" sz="2800" kern="1200" dirty="0"/>
        </a:p>
      </dsp:txBody>
      <dsp:txXfrm>
        <a:off x="3211909" y="0"/>
        <a:ext cx="2548408" cy="1019363"/>
      </dsp:txXfrm>
    </dsp:sp>
    <dsp:sp modelId="{E8DF4BDA-EF72-4446-89FB-494C74FCA790}">
      <dsp:nvSpPr>
        <dsp:cNvPr id="0" name=""/>
        <dsp:cNvSpPr/>
      </dsp:nvSpPr>
      <dsp:spPr>
        <a:xfrm>
          <a:off x="3181838" y="1632865"/>
          <a:ext cx="2548408" cy="28987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Проявляется в умении использовать ЗУН по одному предмету при изучении другого. При этом ученик получает возможность овладевать знаниями в комплексе, воспринимать общенаучные понятия, категории, явления и подходы целостно.</a:t>
          </a:r>
          <a:endParaRPr lang="ru-RU" sz="1600" kern="1200" dirty="0"/>
        </a:p>
      </dsp:txBody>
      <dsp:txXfrm>
        <a:off x="3181838" y="1632865"/>
        <a:ext cx="2548408" cy="2898720"/>
      </dsp:txXfrm>
    </dsp:sp>
    <dsp:sp modelId="{1DD5A626-6799-4AC7-813D-22B1A031AE30}">
      <dsp:nvSpPr>
        <dsp:cNvPr id="0" name=""/>
        <dsp:cNvSpPr/>
      </dsp:nvSpPr>
      <dsp:spPr>
        <a:xfrm>
          <a:off x="5992911" y="0"/>
          <a:ext cx="2548408" cy="101936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Транс-предметная</a:t>
          </a:r>
          <a:endParaRPr lang="ru-RU" sz="2800" kern="1200" dirty="0"/>
        </a:p>
      </dsp:txBody>
      <dsp:txXfrm>
        <a:off x="5992911" y="0"/>
        <a:ext cx="2548408" cy="1019363"/>
      </dsp:txXfrm>
    </dsp:sp>
    <dsp:sp modelId="{70F92172-79C4-48B4-8AB6-527DE76E1BC4}">
      <dsp:nvSpPr>
        <dsp:cNvPr id="0" name=""/>
        <dsp:cNvSpPr/>
      </dsp:nvSpPr>
      <dsp:spPr>
        <a:xfrm>
          <a:off x="6087023" y="1632865"/>
          <a:ext cx="2548408" cy="28987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Объединение в единое целое содержания образовательных областей с содержанием образования, получаемого детьми вне школы.</a:t>
          </a:r>
          <a:endParaRPr lang="ru-RU" sz="1600" kern="1200" dirty="0"/>
        </a:p>
      </dsp:txBody>
      <dsp:txXfrm>
        <a:off x="6087023" y="1632865"/>
        <a:ext cx="2548408" cy="28987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B350D-2D1D-421C-92D9-0A3D03F4A2A9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3A89-C96B-4D1B-9A28-273FBDBF4D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72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93A89-C96B-4D1B-9A28-273FBDBF4D9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054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93A89-C96B-4D1B-9A28-273FBDBF4D9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532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13C7-D89F-4431-B7C5-E46462329EEB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93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971B1-F424-4602-A457-3BD321722734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311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A0CEA-07F8-4FE4-8880-A600A63C2310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48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2CDA-6B69-4776-8763-FA82434A2950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093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2818-A26E-414B-9E57-781380C56C86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017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1880D-1CC3-4520-8ADA-B0605B9B0A2B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651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9DAD0-5E81-47C2-9AFA-E688C2439B0A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933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5A31-9835-43C6-9C44-90F58FC744D1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249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41A7-B96C-4248-9C8A-21FC3DABDED7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24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D1A3-1257-4339-88F1-8E919073AF3C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573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143B3-AD63-449A-A18B-6F593FCFF8E2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409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1C852-57F5-4228-B2CD-2739F6479B04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учитель начальных классов Чумичкина Галина Михайловна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A987C-BFEF-48AA-BEBD-6AEC5D9CC5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683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estival.1september.ru/articles/561477/" TargetMode="External"/><Relationship Id="rId5" Type="http://schemas.openxmlformats.org/officeDocument/2006/relationships/hyperlink" Target="http://nsportal.ru/nachalnaya-shkola/materialy-mo/2014/03/27/integratsiya-i-mezhpredmetnaya-svyaz-v-nachalnoy-shkole" TargetMode="External"/><Relationship Id="rId4" Type="http://schemas.openxmlformats.org/officeDocument/2006/relationships/hyperlink" Target="http://yandex.ru/image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36" y="0"/>
            <a:ext cx="91538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360039"/>
          </a:xfrm>
        </p:spPr>
        <p:txBody>
          <a:bodyPr>
            <a:normAutofit fontScale="90000"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униципальное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автономное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общеобразовательное учреждение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Средняя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общеобразовательная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школа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№6»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Корсаковского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городского округа Сахалинской области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276872"/>
            <a:ext cx="6408712" cy="2088232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Внедрение элементов интеграции, как средство расширения образовательного пространства.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51520" y="6093296"/>
            <a:ext cx="8136904" cy="504056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классов Князева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Галина Михайловна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42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E:\фоны\015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2910" y="285728"/>
            <a:ext cx="7098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Практика подтверждает хорошую интеграцию:</a:t>
            </a:r>
            <a:endParaRPr lang="ru-RU" sz="32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282" y="1214422"/>
            <a:ext cx="564360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858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литературного чтения и русского языка;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858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литературного чтения и музыки;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858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математики и технологии;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858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математики и окружающего мира;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858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окружающего мира и изобразительного искусства;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858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окружающего  мира и технологии;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858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окружающего  мира и физической культуры;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858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изобразительного искусства  и технологии.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Литературное чтение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1"/>
            <a:ext cx="8229600" cy="504056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Знакомство с произведениями А.С. Пушкина</a:t>
            </a:r>
          </a:p>
          <a:p>
            <a:pPr marL="0" indent="0" algn="ctr">
              <a:buNone/>
            </a:pPr>
            <a:r>
              <a:rPr lang="ru-RU" sz="2400" dirty="0" smtClean="0"/>
              <a:t>Ветер по морю </a:t>
            </a:r>
            <a:r>
              <a:rPr lang="ru-RU" sz="2400" i="1" dirty="0" smtClean="0"/>
              <a:t>гуляет</a:t>
            </a:r>
          </a:p>
          <a:p>
            <a:pPr marL="0" indent="0" algn="ctr">
              <a:buNone/>
            </a:pPr>
            <a:r>
              <a:rPr lang="ru-RU" sz="2400" dirty="0" smtClean="0"/>
              <a:t>И кораблик </a:t>
            </a:r>
            <a:r>
              <a:rPr lang="ru-RU" sz="2400" i="1" dirty="0" smtClean="0"/>
              <a:t>подгоняет;</a:t>
            </a:r>
          </a:p>
          <a:p>
            <a:pPr marL="0" indent="0" algn="ctr">
              <a:buNone/>
            </a:pPr>
            <a:r>
              <a:rPr lang="ru-RU" sz="2400" dirty="0" smtClean="0"/>
              <a:t>Он</a:t>
            </a:r>
            <a:r>
              <a:rPr lang="ru-RU" sz="2400" i="1" dirty="0" smtClean="0"/>
              <a:t> бежит </a:t>
            </a:r>
            <a:r>
              <a:rPr lang="ru-RU" sz="2400" dirty="0" smtClean="0"/>
              <a:t>себе в волнах</a:t>
            </a:r>
          </a:p>
          <a:p>
            <a:pPr marL="0" indent="0" algn="ctr">
              <a:buNone/>
            </a:pPr>
            <a:r>
              <a:rPr lang="ru-RU" sz="2400" dirty="0" smtClean="0"/>
              <a:t>На раздутых парусах.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Прочитать: -  жужжащим чтением;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- выразительно, спокойно;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- быстрее, выделяя голосом глаголы.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Литературное чтение + русский язык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844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5299789" cy="3312368"/>
          </a:xfrm>
        </p:spPr>
      </p:pic>
      <p:sp>
        <p:nvSpPr>
          <p:cNvPr id="6" name="Прямоугольник 5"/>
          <p:cNvSpPr/>
          <p:nvPr/>
        </p:nvSpPr>
        <p:spPr>
          <a:xfrm>
            <a:off x="5652119" y="404664"/>
            <a:ext cx="3312369" cy="48320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effectLst/>
              </a:rPr>
              <a:t>Вот художник, так художник!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Все леса позолотил,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Даже самый сильный дождик – 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Эту краску не отмыл. 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Отгадать загадку, просим: 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Кто художник этот?.. (осень ) 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4275997"/>
            <a:ext cx="55446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Литературное чтение + окружающий мир + изобразительное искусство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9075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37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Математика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5554960" cy="4277071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algn="ctr"/>
            <a:r>
              <a:rPr lang="ru-RU" sz="5900" i="1" dirty="0" smtClean="0"/>
              <a:t>При решении задач</a:t>
            </a:r>
          </a:p>
          <a:p>
            <a:pPr marL="0" indent="0" algn="just">
              <a:buNone/>
            </a:pPr>
            <a:r>
              <a:rPr lang="ru-RU" sz="5100" dirty="0" smtClean="0"/>
              <a:t>Белка осенью запасает корм на зиму. Прячет грибы и орехи в кладовке, которые она устраивает на различных деревьях. Как-то утром белочка решила позавтракать. На берёзе грибочки взяла, на сосне  в кладовке шишки. </a:t>
            </a:r>
          </a:p>
          <a:p>
            <a:pPr marL="0" indent="0" algn="just">
              <a:buNone/>
            </a:pPr>
            <a:r>
              <a:rPr lang="ru-RU" sz="5100" dirty="0" smtClean="0"/>
              <a:t>Какой путь проделала белочка?</a:t>
            </a:r>
            <a:br>
              <a:rPr lang="ru-RU" sz="5100" dirty="0" smtClean="0"/>
            </a:br>
            <a:r>
              <a:rPr lang="ru-RU" sz="5100" dirty="0" smtClean="0"/>
              <a:t>– Найдите весь путь белочки, если от ели до березки 12 м, от березы до сосны 4 м, а от сосны до ели 18 м.</a:t>
            </a:r>
          </a:p>
          <a:p>
            <a:pPr marL="0" indent="0" algn="ctr">
              <a:buNone/>
            </a:pP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 algn="ctr">
              <a:buNone/>
            </a:pPr>
            <a:r>
              <a:rPr lang="ru-RU" sz="5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математика  + окружающий мир</a:t>
            </a:r>
            <a:endParaRPr lang="ru-RU" sz="5100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51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0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20"/>
            <a:ext cx="9144000" cy="687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35756" t="18599" r="35703" b="31158"/>
          <a:stretch/>
        </p:blipFill>
        <p:spPr bwMode="auto">
          <a:xfrm>
            <a:off x="2098751" y="4437112"/>
            <a:ext cx="1728192" cy="22322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5"/>
          <a:srcRect l="35115" t="29075" r="35382" b="18758"/>
          <a:stretch/>
        </p:blipFill>
        <p:spPr bwMode="auto">
          <a:xfrm>
            <a:off x="3707904" y="4666848"/>
            <a:ext cx="1608584" cy="22322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8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3969182"/>
              </p:ext>
            </p:extLst>
          </p:nvPr>
        </p:nvGraphicFramePr>
        <p:xfrm>
          <a:off x="251520" y="476672"/>
          <a:ext cx="6131024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60587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фоны\0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"/>
            <a:ext cx="9144000" cy="687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Стартовая </a:t>
            </a:r>
            <a:r>
              <a:rPr lang="ru-RU" sz="3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диагностика обучающихся </a:t>
            </a: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1-Б</a:t>
            </a:r>
            <a:b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класса   </a:t>
            </a: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2018-2019 </a:t>
            </a:r>
            <a:r>
              <a:rPr lang="ru-RU" sz="3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учебный год</a:t>
            </a:r>
            <a:br>
              <a:rPr lang="ru-RU" sz="3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100" dirty="0"/>
              <a:t> </a:t>
            </a:r>
            <a:br>
              <a:rPr lang="ru-RU" sz="3100" dirty="0"/>
            </a:br>
            <a:r>
              <a:rPr lang="ru-RU" sz="2400" dirty="0"/>
              <a:t> </a:t>
            </a:r>
            <a:br>
              <a:rPr lang="ru-RU" sz="2400" dirty="0"/>
            </a:br>
            <a:endParaRPr lang="ru-RU" sz="2400" dirty="0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795049172"/>
              </p:ext>
            </p:extLst>
          </p:nvPr>
        </p:nvGraphicFramePr>
        <p:xfrm>
          <a:off x="35496" y="1340768"/>
          <a:ext cx="432048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746665296"/>
              </p:ext>
            </p:extLst>
          </p:nvPr>
        </p:nvGraphicFramePr>
        <p:xfrm>
          <a:off x="2483768" y="3356992"/>
          <a:ext cx="4752528" cy="2944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29170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" y="-33283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17255"/>
            <a:ext cx="6408712" cy="64087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784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136904" cy="187220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/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«Не мыслям следует учить, а мыслить».  </a:t>
            </a:r>
            <a:b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И. Кант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132856"/>
            <a:ext cx="7776864" cy="4108044"/>
          </a:xfrm>
        </p:spPr>
      </p:pic>
    </p:spTree>
    <p:extLst>
      <p:ext uri="{BB962C8B-B14F-4D97-AF65-F5344CB8AC3E}">
        <p14:creationId xmlns:p14="http://schemas.microsoft.com/office/powerpoint/2010/main" val="158651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2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Картинки - </a:t>
            </a:r>
            <a:r>
              <a:rPr lang="ru-RU" dirty="0" smtClean="0">
                <a:hlinkClick r:id="rId4"/>
              </a:rPr>
              <a:t>http://yandex.ru/images/</a:t>
            </a:r>
            <a:endParaRPr lang="ru-RU" dirty="0" smtClean="0"/>
          </a:p>
          <a:p>
            <a:pPr lvl="0"/>
            <a:r>
              <a:rPr lang="ru-RU" u="sng" dirty="0">
                <a:hlinkClick r:id="rId5"/>
              </a:rPr>
              <a:t>http://nsportal.ru/nachalnaya-shkola/materialy-mo/2014/03/27/integratsiya-i-mezhpredmetnaya-svyaz-v-nachalnoy-shkole</a:t>
            </a:r>
            <a:endParaRPr lang="ru-RU" dirty="0"/>
          </a:p>
          <a:p>
            <a:pPr lvl="0"/>
            <a:r>
              <a:rPr lang="ru-RU" u="sng" dirty="0">
                <a:hlinkClick r:id="rId6"/>
              </a:rPr>
              <a:t>http://festival.1september.ru/articles/561477/</a:t>
            </a:r>
            <a:endParaRPr lang="ru-RU" dirty="0"/>
          </a:p>
          <a:p>
            <a:r>
              <a:rPr lang="ru-RU" dirty="0" smtClean="0"/>
              <a:t>Федеральный государственный образовательный стандарт НОО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567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фоны\015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3568692"/>
              </p:ext>
            </p:extLst>
          </p:nvPr>
        </p:nvGraphicFramePr>
        <p:xfrm>
          <a:off x="457200" y="332656"/>
          <a:ext cx="8229600" cy="5793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0821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772817"/>
            <a:ext cx="5338936" cy="410445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Воспитание успешной, саморазвивающейся творческой личности.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C:\Users\Comp\Desktop\Картинки\fgos.pn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7544" y="260648"/>
            <a:ext cx="3009490" cy="114339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557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943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1066130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Новизна опыта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556793"/>
            <a:ext cx="5482952" cy="4536503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Переход от информационно-объяснительной  технологии обучения к деятельностно- развивающей, формирующей всесторонне развитую личность ребёнка.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73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6408712" cy="583264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Цель: 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у младших школьников целостного представления об окружающем мире.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457200" indent="-457200"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Повышать уровень знаний обучающихся по предмету;</a:t>
            </a:r>
          </a:p>
          <a:p>
            <a:pPr marL="457200" indent="-457200"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Развивать познавательный интерес обучающихся, проявляемый в желании активной и самостоятельной работы на уроке и во внеурочное время;</a:t>
            </a:r>
          </a:p>
          <a:p>
            <a:pPr marL="457200" indent="-457200"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Включать обучающихся в творческую деятельность, результатом которой могут быть их собственные стихотворения, рисунки, поделки, являющиеся отражением личностного отношения к тем или иным явлениям  и процессам.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48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Условия реализации :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УМК «Школа России», внеурочная деятельность по курсам: «Юным умникам и умницам», «Этика и этикет».</a:t>
            </a:r>
          </a:p>
          <a:p>
            <a:pPr marL="0" indent="0"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использовать интеграцию учебных предметов в обучении, то у обучающихся сформируется активная учебно-познавательная деятельность,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интегрирование будет способствовать формированию целостной картины мира у детей.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796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5915000" cy="525658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Методы исследования:</a:t>
            </a:r>
          </a:p>
          <a:p>
            <a:pPr>
              <a:buFontTx/>
              <a:buChar char="-"/>
            </a:pPr>
            <a:r>
              <a:rPr lang="ru-RU" dirty="0" smtClean="0"/>
              <a:t>анализ литературных источников;</a:t>
            </a:r>
            <a:endParaRPr lang="ru-RU" dirty="0"/>
          </a:p>
          <a:p>
            <a:pPr>
              <a:buFontTx/>
              <a:buChar char="-"/>
            </a:pPr>
            <a:r>
              <a:rPr lang="ru-RU" dirty="0"/>
              <a:t>м</a:t>
            </a:r>
            <a:r>
              <a:rPr lang="ru-RU" dirty="0" smtClean="0"/>
              <a:t>ониторинг успеваемости и уровня сформированности УУД;</a:t>
            </a:r>
          </a:p>
          <a:p>
            <a:pPr>
              <a:buFontTx/>
              <a:buChar char="-"/>
            </a:pPr>
            <a:r>
              <a:rPr lang="ru-RU" dirty="0"/>
              <a:t>д</a:t>
            </a:r>
            <a:r>
              <a:rPr lang="ru-RU" dirty="0" smtClean="0"/>
              <a:t>инамика уровня обученности;</a:t>
            </a:r>
          </a:p>
          <a:p>
            <a:pPr>
              <a:buFontTx/>
              <a:buChar char="-"/>
            </a:pPr>
            <a:r>
              <a:rPr lang="ru-RU" dirty="0"/>
              <a:t>о</a:t>
            </a:r>
            <a:r>
              <a:rPr lang="ru-RU" dirty="0" smtClean="0"/>
              <a:t>бработка результатов исследования.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510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Интеграция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5"/>
            <a:ext cx="5626968" cy="496855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Процесс объединения определённых частей или элементов учебных предметов при условии и возможности: единства целей обучения, воспитания и развития, единства технологии обучения, единства содержания.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39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фоны\0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" y="0"/>
            <a:ext cx="9119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Виды интеграции: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9628081"/>
              </p:ext>
            </p:extLst>
          </p:nvPr>
        </p:nvGraphicFramePr>
        <p:xfrm>
          <a:off x="251520" y="981075"/>
          <a:ext cx="8640960" cy="5145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3009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502</Words>
  <Application>Microsoft Office PowerPoint</Application>
  <PresentationFormat>Экран (4:3)</PresentationFormat>
  <Paragraphs>76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Муниципальное автономное общеобразовательное учреждение «Средняя общеобразовательная школа №6» Корсаковского городского округа Сахалинской области</vt:lpstr>
      <vt:lpstr>Презентация PowerPoint</vt:lpstr>
      <vt:lpstr>Презентация PowerPoint</vt:lpstr>
      <vt:lpstr>Новизна опыта</vt:lpstr>
      <vt:lpstr>Презентация PowerPoint</vt:lpstr>
      <vt:lpstr>Презентация PowerPoint</vt:lpstr>
      <vt:lpstr>Презентация PowerPoint</vt:lpstr>
      <vt:lpstr>Интеграция</vt:lpstr>
      <vt:lpstr>Виды интеграции:</vt:lpstr>
      <vt:lpstr>Презентация PowerPoint</vt:lpstr>
      <vt:lpstr>Литературное чтение</vt:lpstr>
      <vt:lpstr>Презентация PowerPoint</vt:lpstr>
      <vt:lpstr>Математика</vt:lpstr>
      <vt:lpstr>Презентация PowerPoint</vt:lpstr>
      <vt:lpstr>  Стартовая диагностика обучающихся 1-Б класса   2018-2019 учебный год     </vt:lpstr>
      <vt:lpstr>Презентация PowerPoint</vt:lpstr>
      <vt:lpstr>«Не мыслям следует учить, а мыслить».   И. Кант</vt:lpstr>
      <vt:lpstr>Источники информации</vt:lpstr>
    </vt:vector>
  </TitlesOfParts>
  <Company>UralSOFT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«Начальная общеобразовательная школа № 5» Корсаковского городского округа Сахалинской области</dc:title>
  <dc:creator>Мама</dc:creator>
  <cp:lastModifiedBy>Пользователь Windows</cp:lastModifiedBy>
  <cp:revision>38</cp:revision>
  <dcterms:created xsi:type="dcterms:W3CDTF">2015-11-28T09:29:41Z</dcterms:created>
  <dcterms:modified xsi:type="dcterms:W3CDTF">2021-02-02T10:48:41Z</dcterms:modified>
</cp:coreProperties>
</file>