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3" r:id="rId4"/>
    <p:sldId id="260" r:id="rId5"/>
    <p:sldId id="268" r:id="rId6"/>
    <p:sldId id="258" r:id="rId7"/>
    <p:sldId id="261" r:id="rId8"/>
    <p:sldId id="262" r:id="rId9"/>
    <p:sldId id="265" r:id="rId10"/>
    <p:sldId id="266" r:id="rId11"/>
    <p:sldId id="267" r:id="rId12"/>
    <p:sldId id="264" r:id="rId13"/>
    <p:sldId id="259" r:id="rId14"/>
    <p:sldId id="269" r:id="rId15"/>
    <p:sldId id="271" r:id="rId16"/>
    <p:sldId id="272" r:id="rId17"/>
    <p:sldId id="273" r:id="rId18"/>
    <p:sldId id="270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8" d="100"/>
          <a:sy n="68" d="100"/>
        </p:scale>
        <p:origin x="-2880" y="-10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style val="2"/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1"/>
    </c:legend>
    <c:plotVisOnly val="1"/>
    <c:dispBlanksAs val="zero"/>
    <c:showDLblsOverMax val="1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style val="6"/>
  <c:chart>
    <c:autoTitleDeleted val="1"/>
    <c:view3D>
      <c:rotX val="30"/>
      <c:rotY val="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"/>
          <c:w val="0.90687895864412604"/>
          <c:h val="0.6466787409702946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mtClean="0"/>
                      <a:t> </a:t>
                    </a:r>
                    <a:r>
                      <a:rPr lang="ru-RU"/>
                      <a:t>74%</a:t>
                    </a:r>
                  </a:p>
                </c:rich>
              </c:tx>
              <c:dLblPos val="ctr"/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1"/>
              <c:layout>
                <c:manualLayout>
                  <c:x val="0.1318729261070872"/>
                  <c:y val="3.6830215334652749E-2"/>
                </c:manualLayout>
              </c:layout>
              <c:tx>
                <c:rich>
                  <a:bodyPr/>
                  <a:lstStyle/>
                  <a:p>
                    <a:r>
                      <a:rPr lang="ru-RU" smtClean="0"/>
                      <a:t> </a:t>
                    </a:r>
                    <a:r>
                      <a:rPr lang="ru-RU"/>
                      <a:t>26%</a:t>
                    </a:r>
                  </a:p>
                </c:rich>
              </c:tx>
              <c:dLblPos val="bestFit"/>
              <c:showLegendKey val="1"/>
              <c:showVal val="1"/>
              <c:showCatName val="1"/>
              <c:showSerName val="1"/>
              <c:showPercent val="1"/>
              <c:showBubbleSize val="1"/>
            </c:dLbl>
            <c:dLblPos val="ctr"/>
            <c:showLegendKey val="1"/>
            <c:showVal val="1"/>
            <c:showCatName val="1"/>
            <c:showSerName val="1"/>
            <c:showPercent val="1"/>
            <c:showBubbleSize val="1"/>
            <c:showLeaderLines val="1"/>
          </c:dLbls>
          <c:cat>
            <c:strRef>
              <c:f>Лист1!$A$2:$A$3</c:f>
              <c:strCache>
                <c:ptCount val="1"/>
                <c:pt idx="0">
                  <c:v>родители ответили, что проект  актуален 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0.74000000000000044</c:v>
                </c:pt>
                <c:pt idx="1">
                  <c:v>0.26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egendEntry>
        <c:idx val="1"/>
        <c:delete val="1"/>
      </c:legendEntry>
      <c:layout/>
      <c:overlay val="1"/>
    </c:legend>
    <c:plotVisOnly val="1"/>
    <c:dispBlanksAs val="zero"/>
    <c:showDLblsOverMax val="1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style val="2"/>
  <c:chart>
    <c:autoTitleDeleted val="1"/>
    <c:view3D>
      <c:rotX val="30"/>
      <c:rotY val="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41973904185531025"/>
          <c:y val="0"/>
          <c:w val="0.58026095814468959"/>
          <c:h val="0.9785523259073711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mtClean="0"/>
                      <a:t> </a:t>
                    </a:r>
                    <a:r>
                      <a:rPr lang="ru-RU" dirty="0"/>
                      <a:t>84%</a:t>
                    </a:r>
                  </a:p>
                </c:rich>
              </c:tx>
              <c:dLblPos val="ctr"/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1"/>
              <c:layout>
                <c:manualLayout>
                  <c:x val="0.12155882520281516"/>
                  <c:y val="0.11315152591741498"/>
                </c:manualLayout>
              </c:layout>
              <c:tx>
                <c:rich>
                  <a:bodyPr/>
                  <a:lstStyle/>
                  <a:p>
                    <a:r>
                      <a:rPr lang="ru-RU" smtClean="0"/>
                      <a:t> </a:t>
                    </a:r>
                    <a:r>
                      <a:rPr lang="ru-RU"/>
                      <a:t>16%</a:t>
                    </a:r>
                  </a:p>
                </c:rich>
              </c:tx>
              <c:dLblPos val="bestFit"/>
              <c:showLegendKey val="1"/>
              <c:showVal val="1"/>
              <c:showCatName val="1"/>
              <c:showSerName val="1"/>
              <c:showPercent val="1"/>
              <c:showBubbleSize val="1"/>
            </c:dLbl>
            <c:dLblPos val="ctr"/>
            <c:showLegendKey val="1"/>
            <c:showVal val="1"/>
            <c:showCatName val="1"/>
            <c:showSerName val="1"/>
            <c:showPercent val="1"/>
            <c:showBubbleSize val="1"/>
            <c:showLeaderLines val="1"/>
          </c:dLbls>
          <c:cat>
            <c:strRef>
              <c:f>Лист1!$A$2:$A$3</c:f>
              <c:strCache>
                <c:ptCount val="1"/>
                <c:pt idx="0">
                  <c:v>родители   готовы  принимать участие в мероприятиях 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0.84000000000000041</c:v>
                </c:pt>
                <c:pt idx="1">
                  <c:v>0.16</c:v>
                </c:pt>
              </c:numCache>
            </c:numRef>
          </c:val>
        </c:ser>
        <c:dLbls>
          <c:showLegendKey val="1"/>
          <c:showVal val="1"/>
          <c:showCatName val="1"/>
          <c:showSerName val="1"/>
          <c:showPercent val="1"/>
          <c:showBubbleSize val="1"/>
          <c:showLeaderLines val="1"/>
        </c:dLbls>
      </c:pie3DChart>
    </c:plotArea>
    <c:legend>
      <c:legendPos val="b"/>
      <c:legendEntry>
        <c:idx val="1"/>
        <c:delete val="1"/>
      </c:legendEntry>
      <c:layout/>
      <c:overlay val="1"/>
    </c:legend>
    <c:plotVisOnly val="1"/>
    <c:dispBlanksAs val="zero"/>
    <c:showDLblsOverMax val="1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28.06.2022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28.06.2022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28.06.2022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28.06.2022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28.06.2022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28.06.2022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28.06.2022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28.06.2022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 descr="https://catherineasquithgallery.com/uploads/posts/2021-02/1612806133_32-p-abstraktnii-fon-svetlii-goluboi-dlya-preze-4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2" name="AutoShape 4" descr="https://catherineasquithgallery.com/uploads/posts/2021-02/1612806133_32-p-abstraktnii-fon-svetlii-goluboi-dlya-preze-4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6" name="AutoShape 8" descr="https://catherineasquithgallery.com/uploads/posts/2021-02/1612806133_32-p-abstraktnii-fon-svetlii-goluboi-dlya-preze-4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8" name="AutoShape 10" descr="https://catherineasquithgallery.com/uploads/posts/2021-02/1614378282_19-p-fon-dlya-detskoi-prezentatsii-svetlii-1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82" name="AutoShape 14" descr="https://kartinkin.net/uploads/posts/2021-01/1610824126_29-p-nezhnii-detskii-fon-dlya-prezentatsii-4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0" y="0"/>
            <a:ext cx="9144000" cy="11079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6666FF"/>
                </a:solidFill>
                <a:latin typeface="Monotype Corsiva" pitchFamily="66" charset="0"/>
              </a:rPr>
              <a:t> </a:t>
            </a:r>
            <a:r>
              <a:rPr lang="ru-RU" sz="2800" b="1" dirty="0" smtClean="0">
                <a:solidFill>
                  <a:srgbClr val="6666FF"/>
                </a:solidFill>
                <a:latin typeface="Monotype Corsiva" pitchFamily="66" charset="0"/>
              </a:rPr>
              <a:t>МБДОУ детский сад №2 « Солнышко» </a:t>
            </a:r>
          </a:p>
          <a:p>
            <a:pPr algn="ctr">
              <a:lnSpc>
                <a:spcPct val="150000"/>
              </a:lnSpc>
            </a:pPr>
            <a:r>
              <a:rPr lang="ru-RU" sz="4400" b="1" dirty="0" smtClean="0">
                <a:solidFill>
                  <a:srgbClr val="6666FF"/>
                </a:solidFill>
                <a:latin typeface="Monotype Corsiva" pitchFamily="66" charset="0"/>
              </a:rPr>
              <a:t>Педагогический </a:t>
            </a:r>
            <a:r>
              <a:rPr lang="ru-RU" sz="4400" b="1" dirty="0" smtClean="0">
                <a:solidFill>
                  <a:srgbClr val="6666FF"/>
                </a:solidFill>
                <a:latin typeface="Monotype Corsiva" pitchFamily="66" charset="0"/>
              </a:rPr>
              <a:t> </a:t>
            </a:r>
            <a:r>
              <a:rPr lang="ru-RU" sz="4400" b="1" dirty="0" smtClean="0">
                <a:solidFill>
                  <a:srgbClr val="6666FF"/>
                </a:solidFill>
                <a:latin typeface="Monotype Corsiva" pitchFamily="66" charset="0"/>
              </a:rPr>
              <a:t>проект  </a:t>
            </a:r>
          </a:p>
          <a:p>
            <a:pPr algn="ctr">
              <a:lnSpc>
                <a:spcPct val="15000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Monotype Corsiva" pitchFamily="66" charset="0"/>
              </a:rPr>
              <a:t>«Сдай макулатуру- </a:t>
            </a:r>
          </a:p>
          <a:p>
            <a:pPr algn="ctr">
              <a:lnSpc>
                <a:spcPct val="15000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Monotype Corsiva" pitchFamily="66" charset="0"/>
              </a:rPr>
              <a:t>спаси </a:t>
            </a:r>
            <a:r>
              <a:rPr lang="ru-RU" sz="4400" b="1" dirty="0" smtClean="0">
                <a:solidFill>
                  <a:srgbClr val="0070C0"/>
                </a:solidFill>
                <a:latin typeface="Monotype Corsiva" pitchFamily="66" charset="0"/>
              </a:rPr>
              <a:t>дерево!»</a:t>
            </a:r>
          </a:p>
          <a:p>
            <a:pPr algn="ctr">
              <a:lnSpc>
                <a:spcPct val="150000"/>
              </a:lnSpc>
            </a:pPr>
            <a:r>
              <a:rPr lang="ru-RU" sz="3200" b="1" dirty="0" smtClean="0">
                <a:solidFill>
                  <a:srgbClr val="0070C0"/>
                </a:solidFill>
                <a:latin typeface="Monotype Corsiva" pitchFamily="66" charset="0"/>
              </a:rPr>
              <a:t>Подготовительная к школе </a:t>
            </a:r>
          </a:p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Monotype Corsiva" pitchFamily="66" charset="0"/>
              </a:rPr>
              <a:t>(комбинированная )группа</a:t>
            </a:r>
          </a:p>
          <a:p>
            <a:pPr algn="r"/>
            <a:r>
              <a:rPr lang="ru-RU" sz="1400" b="1" dirty="0" smtClean="0">
                <a:solidFill>
                  <a:srgbClr val="0070C0"/>
                </a:solidFill>
                <a:latin typeface="Monotype Corsiva" pitchFamily="66" charset="0"/>
              </a:rPr>
              <a:t>Хлычева Надежда Николаевна</a:t>
            </a:r>
            <a:endParaRPr lang="ru-RU" sz="1400" b="1" dirty="0" smtClean="0">
              <a:solidFill>
                <a:srgbClr val="0070C0"/>
              </a:solidFill>
              <a:latin typeface="Monotype Corsiva" pitchFamily="66" charset="0"/>
            </a:endParaRPr>
          </a:p>
          <a:p>
            <a:pPr algn="ctr"/>
            <a:r>
              <a:rPr lang="ru-RU" sz="1400" b="1" dirty="0" smtClean="0">
                <a:solidFill>
                  <a:srgbClr val="0070C0"/>
                </a:solidFill>
                <a:latin typeface="Monotype Corsiva" pitchFamily="66" charset="0"/>
              </a:rPr>
              <a:t>                                                                                                                                                     </a:t>
            </a:r>
          </a:p>
          <a:p>
            <a:pPr algn="ctr"/>
            <a:r>
              <a:rPr lang="ru-RU" sz="1400" b="1" dirty="0" smtClean="0">
                <a:solidFill>
                  <a:srgbClr val="0070C0"/>
                </a:solidFill>
                <a:latin typeface="Monotype Corsiva" pitchFamily="66" charset="0"/>
              </a:rPr>
              <a:t>                                                                                                                                                       </a:t>
            </a:r>
          </a:p>
          <a:p>
            <a:r>
              <a:rPr lang="ru-RU" sz="1400" b="1" dirty="0" smtClean="0">
                <a:solidFill>
                  <a:srgbClr val="0070C0"/>
                </a:solidFill>
                <a:latin typeface="Monotype Corsiva" pitchFamily="66" charset="0"/>
              </a:rPr>
              <a:t>Сибирякова Елена Вячеславовна                                                                                                                                                </a:t>
            </a:r>
            <a:endParaRPr lang="ru-RU" sz="1400" b="1" dirty="0" smtClean="0">
              <a:solidFill>
                <a:srgbClr val="0070C0"/>
              </a:solidFill>
              <a:latin typeface="Monotype Corsiva" pitchFamily="66" charset="0"/>
            </a:endParaRPr>
          </a:p>
          <a:p>
            <a:pPr algn="ctr"/>
            <a:r>
              <a:rPr lang="ru-RU" sz="1400" b="1" dirty="0" smtClean="0">
                <a:solidFill>
                  <a:srgbClr val="0070C0"/>
                </a:solidFill>
                <a:latin typeface="Monotype Corsiva" pitchFamily="66" charset="0"/>
              </a:rPr>
              <a:t>                                                                                                                                                     </a:t>
            </a:r>
          </a:p>
          <a:p>
            <a:pPr algn="ctr"/>
            <a:r>
              <a:rPr lang="ru-RU" sz="1400" b="1" dirty="0" smtClean="0">
                <a:solidFill>
                  <a:srgbClr val="0070C0"/>
                </a:solidFill>
                <a:latin typeface="Monotype Corsiva" pitchFamily="66" charset="0"/>
              </a:rPr>
              <a:t>Шахунья </a:t>
            </a:r>
          </a:p>
          <a:p>
            <a:pPr algn="ctr"/>
            <a:r>
              <a:rPr lang="ru-RU" sz="1400" b="1" dirty="0" smtClean="0">
                <a:solidFill>
                  <a:srgbClr val="0070C0"/>
                </a:solidFill>
                <a:latin typeface="Monotype Corsiva" pitchFamily="66" charset="0"/>
              </a:rPr>
              <a:t>2022 год</a:t>
            </a:r>
          </a:p>
          <a:p>
            <a:pPr algn="ctr"/>
            <a:endParaRPr lang="ru-RU" sz="5400" b="1" dirty="0" smtClean="0">
              <a:solidFill>
                <a:srgbClr val="0070C0"/>
              </a:solidFill>
              <a:latin typeface="Monotype Corsiva" pitchFamily="66" charset="0"/>
            </a:endParaRPr>
          </a:p>
          <a:p>
            <a:pPr algn="ctr"/>
            <a:endParaRPr lang="ru-RU" sz="5400" b="1" dirty="0" smtClean="0">
              <a:solidFill>
                <a:srgbClr val="0070C0"/>
              </a:solidFill>
              <a:latin typeface="Monotype Corsiva" pitchFamily="66" charset="0"/>
            </a:endParaRPr>
          </a:p>
          <a:p>
            <a:pPr algn="ctr"/>
            <a:endParaRPr lang="ru-RU" sz="5400" b="1" dirty="0" smtClean="0">
              <a:solidFill>
                <a:srgbClr val="0070C0"/>
              </a:solidFill>
              <a:latin typeface="Monotype Corsiva" pitchFamily="66" charset="0"/>
            </a:endParaRPr>
          </a:p>
          <a:p>
            <a:pPr algn="ctr"/>
            <a:endParaRPr lang="ru-RU" sz="5400" b="1" dirty="0" smtClean="0">
              <a:solidFill>
                <a:srgbClr val="0070C0"/>
              </a:solidFill>
              <a:latin typeface="Monotype Corsiva" pitchFamily="66" charset="0"/>
            </a:endParaRPr>
          </a:p>
          <a:p>
            <a:pPr algn="ctr"/>
            <a:endParaRPr lang="ru-RU" sz="5400" b="1" dirty="0">
              <a:solidFill>
                <a:srgbClr val="0070C0"/>
              </a:solidFill>
              <a:latin typeface="Monotype Corsiva" pitchFamily="66" charset="0"/>
            </a:endParaRPr>
          </a:p>
        </p:txBody>
      </p:sp>
      <p:pic>
        <p:nvPicPr>
          <p:cNvPr id="1026" name="Picture 2" descr="J:\КМИ 2022г.МБДОУ д.с.Солнышко\Хлычева Надежда Николаевн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710350" y="2658802"/>
            <a:ext cx="2291581" cy="1527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J:\КМИ 2022г.МБДОУ д.с.Солнышко\Сибирякова Елена Вячеславовн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3236776"/>
            <a:ext cx="1613423" cy="2304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214290"/>
            <a:ext cx="9144000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Беседа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Почему лес называют легкими планеты?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b="1" dirty="0" smtClean="0">
              <a:solidFill>
                <a:srgbClr val="00B050"/>
              </a:solidFill>
              <a:latin typeface="Calibri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Calibri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b="1" dirty="0" smtClean="0">
              <a:solidFill>
                <a:srgbClr val="00B050"/>
              </a:solidFill>
              <a:latin typeface="Calibri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Calibri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b="1" dirty="0" smtClean="0">
              <a:solidFill>
                <a:srgbClr val="00B050"/>
              </a:solidFill>
              <a:latin typeface="Calibri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E:\проект макулатура\IMG_20220126_124619_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000240"/>
            <a:ext cx="2121184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E:\проект макулатура\IMG_20220126_12464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3500438"/>
            <a:ext cx="2114041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E:\проект макулатура\IMG_20220126_124704_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2143116"/>
            <a:ext cx="2105025" cy="280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214290"/>
            <a:ext cx="9144000" cy="6586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Из чего делают бумагу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b="1" dirty="0" smtClean="0">
              <a:solidFill>
                <a:srgbClr val="00B050"/>
              </a:solidFill>
              <a:latin typeface="Calibri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Calibri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b="1" dirty="0" smtClean="0">
              <a:solidFill>
                <a:srgbClr val="00B050"/>
              </a:solidFill>
              <a:latin typeface="Calibri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Calibri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Calibri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b="1" dirty="0" smtClean="0">
              <a:solidFill>
                <a:srgbClr val="00B050"/>
              </a:solidFill>
              <a:latin typeface="Calibri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Calibri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b="1" dirty="0" smtClean="0">
              <a:solidFill>
                <a:srgbClr val="00B050"/>
              </a:solidFill>
              <a:latin typeface="Calibri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Calibri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b="1" dirty="0" smtClean="0">
              <a:solidFill>
                <a:srgbClr val="00B050"/>
              </a:solidFill>
              <a:latin typeface="Calibri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E:\зима 21-22\IMG_20220124_10495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02" y="2285992"/>
            <a:ext cx="2428892" cy="313193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E:\зима 21-22\IMG_20220124_104751_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1285860"/>
            <a:ext cx="2357454" cy="314327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E:\зима 21-22\IMG_20220124_10462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12" y="3143248"/>
            <a:ext cx="2428892" cy="34161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71472" y="642918"/>
            <a:ext cx="7286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28596" y="214290"/>
            <a:ext cx="7429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214291"/>
            <a:ext cx="9144000" cy="7032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Что такое макулатура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b="1" dirty="0" smtClean="0">
              <a:solidFill>
                <a:srgbClr val="7030A0"/>
              </a:solidFill>
              <a:latin typeface="Calibri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Calibri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b="1" dirty="0" smtClean="0">
              <a:solidFill>
                <a:srgbClr val="7030A0"/>
              </a:solidFill>
              <a:latin typeface="Calibri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Calibri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b="1" dirty="0" smtClean="0">
              <a:solidFill>
                <a:srgbClr val="7030A0"/>
              </a:solidFill>
              <a:latin typeface="Calibri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Calibri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b="1" dirty="0" smtClean="0">
              <a:solidFill>
                <a:srgbClr val="7030A0"/>
              </a:solidFill>
              <a:latin typeface="Calibri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Calibri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b="1" dirty="0" smtClean="0">
              <a:solidFill>
                <a:srgbClr val="7030A0"/>
              </a:solidFill>
              <a:latin typeface="Calibri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Calibri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b="1" dirty="0" smtClean="0">
              <a:solidFill>
                <a:srgbClr val="7030A0"/>
              </a:solidFill>
              <a:latin typeface="Calibri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 descr="E:\зима 21-22\IMG_20220124_104739_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10" y="1500174"/>
            <a:ext cx="2500330" cy="335758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E:\зима 21-22\IMG_20220124_10501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992" y="2428868"/>
            <a:ext cx="2428892" cy="32854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E:\зима 21-22\IMG_20220124_104959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50" y="3143248"/>
            <a:ext cx="2428892" cy="33575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 descr="https://kartinkin.net/uploads/posts/2021-01/1610824126_29-p-nezhnii-detskii-fon-dlya-prezentatsii-4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0" name="AutoShape 4" descr="https://catherineasquithgallery.com/uploads/posts/2021-02/1614378282_19-p-fon-dlya-detskoi-prezentatsii-svetlii-1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214290"/>
            <a:ext cx="9144000" cy="7263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Исследовательская деятельность 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по сравнению бумаги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b="1" dirty="0" smtClean="0">
              <a:solidFill>
                <a:srgbClr val="00B050"/>
              </a:solidFill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b="1" dirty="0" smtClean="0">
              <a:solidFill>
                <a:srgbClr val="00B050"/>
              </a:solidFill>
              <a:latin typeface="Monotype Corsiva" pitchFamily="66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Monotype Corsiva" pitchFamily="66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b="1" dirty="0" smtClean="0">
              <a:solidFill>
                <a:srgbClr val="00B050"/>
              </a:solidFill>
              <a:latin typeface="Monotype Corsiva" pitchFamily="66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Monotype Corsiva" pitchFamily="66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b="1" dirty="0" smtClean="0">
              <a:solidFill>
                <a:srgbClr val="00B050"/>
              </a:solidFill>
              <a:latin typeface="Monotype Corsiva" pitchFamily="66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Monotype Corsiva" pitchFamily="66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b="1" dirty="0" smtClean="0">
              <a:solidFill>
                <a:srgbClr val="00B050"/>
              </a:solidFill>
              <a:latin typeface="Monotype Corsiva" pitchFamily="66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Monotype Corsiva" pitchFamily="66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E:\зима 21-22\IMG_20220124_110931_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1500174"/>
            <a:ext cx="1928826" cy="25003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E:\зима 21-22\IMG_20220124_110813_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46" y="3643314"/>
            <a:ext cx="2000264" cy="25003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E:\зима 21-22\IMG_20220124_110747_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16" y="3214686"/>
            <a:ext cx="2071702" cy="25003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E:\зима 21-22\IMG_20220124_111012_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686" y="1857364"/>
            <a:ext cx="2176462" cy="24288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Рисунок 31" descr="IMG_20220124_11035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78" y="3643314"/>
            <a:ext cx="2111744" cy="2819403"/>
          </a:xfrm>
          <a:prstGeom prst="rect">
            <a:avLst/>
          </a:prstGeom>
          <a:noFill/>
        </p:spPr>
      </p:pic>
      <p:pic>
        <p:nvPicPr>
          <p:cNvPr id="2051" name="Рисунок 30" descr="IMG_20220124_110338_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785926"/>
            <a:ext cx="2047877" cy="2734193"/>
          </a:xfrm>
          <a:prstGeom prst="rect">
            <a:avLst/>
          </a:prstGeom>
          <a:noFill/>
        </p:spPr>
      </p:pic>
      <p:pic>
        <p:nvPicPr>
          <p:cNvPr id="2050" name="Рисунок 16" descr="IMG_20220124_111101_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1857364"/>
            <a:ext cx="2172558" cy="2900365"/>
          </a:xfrm>
          <a:prstGeom prst="rect">
            <a:avLst/>
          </a:prstGeom>
          <a:noFill/>
        </p:spPr>
      </p:pic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1000100" y="285728"/>
            <a:ext cx="6357982" cy="1723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Создание книжки- малышки 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E36C0A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«Кому нужны деревья в лесу»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52006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" name="Рисунок 7" descr="E:\зима 21-22\IMG_20220125_155332_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43174" y="3929066"/>
            <a:ext cx="1943100" cy="2591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Рисунок 29" descr="IMG_20220124_11025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3300" y="3071810"/>
            <a:ext cx="2246674" cy="3000396"/>
          </a:xfrm>
          <a:prstGeom prst="rect">
            <a:avLst/>
          </a:prstGeom>
          <a:noFill/>
        </p:spPr>
      </p:pic>
      <p:pic>
        <p:nvPicPr>
          <p:cNvPr id="28674" name="Рисунок 17" descr="IMG_20220124_11011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071810"/>
            <a:ext cx="2262193" cy="3021122"/>
          </a:xfrm>
          <a:prstGeom prst="rect">
            <a:avLst/>
          </a:prstGeom>
          <a:noFill/>
        </p:spPr>
      </p:pic>
      <p:pic>
        <p:nvPicPr>
          <p:cNvPr id="28673" name="Рисунок 8" descr="IMG_20220204_15415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5457" y="3500438"/>
            <a:ext cx="3545337" cy="2652717"/>
          </a:xfrm>
          <a:prstGeom prst="rect">
            <a:avLst/>
          </a:prstGeom>
          <a:noFill/>
        </p:spPr>
      </p:pic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1357290" y="357166"/>
            <a:ext cx="6979796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Акция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Сдай бумагу 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сбереги дерево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44005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6410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Рисунок 11" descr="IMG_20220126_113421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913932"/>
            <a:ext cx="2500330" cy="3329708"/>
          </a:xfrm>
          <a:prstGeom prst="rect">
            <a:avLst/>
          </a:prstGeom>
          <a:noFill/>
        </p:spPr>
      </p:pic>
      <p:pic>
        <p:nvPicPr>
          <p:cNvPr id="30722" name="Рисунок 12" descr="IMG_20220126_11353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2928934"/>
            <a:ext cx="2586042" cy="3448056"/>
          </a:xfrm>
          <a:prstGeom prst="rect">
            <a:avLst/>
          </a:prstGeom>
          <a:noFill/>
        </p:spPr>
      </p:pic>
      <p:pic>
        <p:nvPicPr>
          <p:cNvPr id="30721" name="Рисунок 13" descr="IMG_20220126_120326_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50794" y="2928935"/>
            <a:ext cx="2543178" cy="3390904"/>
          </a:xfrm>
          <a:prstGeom prst="rect">
            <a:avLst/>
          </a:prstGeom>
          <a:noFill/>
        </p:spPr>
      </p:pic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1214414" y="1"/>
            <a:ext cx="6101350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Дети раздают агитационные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буклеты о бережном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расходовании бумаги.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Рисунок 5" descr="IMG_20220125_1606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74" y="3857628"/>
            <a:ext cx="2057402" cy="2743203"/>
          </a:xfrm>
          <a:prstGeom prst="rect">
            <a:avLst/>
          </a:prstGeom>
          <a:noFill/>
        </p:spPr>
      </p:pic>
      <p:pic>
        <p:nvPicPr>
          <p:cNvPr id="29699" name="Рисунок 6" descr="IMG_20220125_1608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4000504"/>
            <a:ext cx="3429024" cy="2571768"/>
          </a:xfrm>
          <a:prstGeom prst="rect">
            <a:avLst/>
          </a:prstGeom>
          <a:noFill/>
        </p:spPr>
      </p:pic>
      <p:pic>
        <p:nvPicPr>
          <p:cNvPr id="29698" name="Рисунок 7" descr="IMG_20220125_16085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928670"/>
            <a:ext cx="3782110" cy="2833691"/>
          </a:xfrm>
          <a:prstGeom prst="rect">
            <a:avLst/>
          </a:prstGeom>
          <a:noFill/>
        </p:spPr>
      </p:pic>
      <p:pic>
        <p:nvPicPr>
          <p:cNvPr id="29697" name="Рисунок 8" descr="IMG_20220125_161909_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3504" y="1000108"/>
            <a:ext cx="3591414" cy="2690815"/>
          </a:xfrm>
          <a:prstGeom prst="rect">
            <a:avLst/>
          </a:prstGeom>
          <a:noFill/>
        </p:spPr>
      </p:pic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2928926" y="214290"/>
            <a:ext cx="2954655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Ремонт книг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51625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0" y="102870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Пользователь\Desktop\проект макулатура\IMG_20220609_10210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500306"/>
            <a:ext cx="2571767" cy="3954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-171371" y="214290"/>
            <a:ext cx="9315371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Посадка деревьев на участке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детского сада.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C:\Users\Пользователь\Desktop\проект макулатура\IMG_20220609_10235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1714488"/>
            <a:ext cx="2706565" cy="361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Пользователь\Desktop\проект макулатура\IMG_20220609_102637_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2571744"/>
            <a:ext cx="2810463" cy="3651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1428728" y="214290"/>
            <a:ext cx="584807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Матрёшка из </a:t>
            </a:r>
            <a:r>
              <a:rPr kumimoji="0" lang="ru-RU" sz="4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папье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ru-RU" sz="4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маше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1749" name="Picture 5" descr="изображение_viber_2022-02-15_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214422"/>
            <a:ext cx="1928826" cy="2571768"/>
          </a:xfrm>
          <a:prstGeom prst="rect">
            <a:avLst/>
          </a:prstGeom>
          <a:noFill/>
        </p:spPr>
      </p:pic>
      <p:pic>
        <p:nvPicPr>
          <p:cNvPr id="31748" name="Рисунок 3" descr="изображение_viber_2022-02-15_15-06-01-08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1142984"/>
            <a:ext cx="1930496" cy="2571768"/>
          </a:xfrm>
          <a:prstGeom prst="rect">
            <a:avLst/>
          </a:prstGeom>
          <a:noFill/>
        </p:spPr>
      </p:pic>
      <p:pic>
        <p:nvPicPr>
          <p:cNvPr id="31747" name="Рисунок 5" descr="изображение_viber_2022-02-16_17-05-01-97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3929066"/>
            <a:ext cx="2036076" cy="2717133"/>
          </a:xfrm>
          <a:prstGeom prst="rect">
            <a:avLst/>
          </a:prstGeom>
          <a:noFill/>
        </p:spPr>
      </p:pic>
      <p:pic>
        <p:nvPicPr>
          <p:cNvPr id="31746" name="Рисунок 4" descr="изображение_viber_2022-02-16_17-05-07-75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07844" y="1142984"/>
            <a:ext cx="1935990" cy="2581320"/>
          </a:xfrm>
          <a:prstGeom prst="rect">
            <a:avLst/>
          </a:prstGeom>
          <a:noFill/>
        </p:spPr>
      </p:pic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1752" name="Рисунок 5" descr="изображение_viber_2022-02-15_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00364" y="3929066"/>
            <a:ext cx="2000264" cy="2667413"/>
          </a:xfrm>
          <a:prstGeom prst="rect">
            <a:avLst/>
          </a:prstGeom>
          <a:noFill/>
        </p:spPr>
      </p:pic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1754" name="Rectangle 10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285720" y="4714884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Рисунок 12" descr="C:\Users\Пользователь\Desktop\проект макулатура\изображение_viber_2022-02-15_6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86446" y="3857628"/>
            <a:ext cx="1931191" cy="278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2" descr="https://catherineasquithgallery.com/uploads/posts/2021-02/1612806133_32-p-abstraktnii-fon-svetlii-goluboi-dlya-preze-4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48" name="AutoShape 4" descr="https://catherineasquithgallery.com/uploads/posts/2021-02/1614378282_19-p-fon-dlya-detskoi-prezentatsii-svetlii-1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0" name="AutoShape 6" descr="https://catherineasquithgallery.com/uploads/posts/2021-02/1614378282_19-p-fon-dlya-detskoi-prezentatsii-svetlii-1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2" name="Rectangle 8"/>
          <p:cNvSpPr>
            <a:spLocks noChangeArrowheads="1"/>
          </p:cNvSpPr>
          <p:nvPr/>
        </p:nvSpPr>
        <p:spPr bwMode="auto">
          <a:xfrm>
            <a:off x="785786" y="214290"/>
            <a:ext cx="7215238" cy="7848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Цель проекта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 привлечение внимания детей и их родителей к необходимости вторичного использования природных ресурсов и сохранению окружающей среды.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 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4" descr="https://im0-tub-ru.yandex.net/i?id=894b9ab2b2854831db634f0de53867ef-l&amp;ref=rim&amp;n=13&amp;w=1080&amp;h=108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3714752"/>
            <a:ext cx="2786082" cy="278608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000100" y="785794"/>
            <a:ext cx="744973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Реализуя данный проект, мы хотим рассказать на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примере нашей группы,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маленькие дети могут  внести свой вклад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спасение лесного богатства нашей планеты.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Проект способствовал  сплочению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детско-родительского коллектива и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воспитанию экологической культуры у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всех участников образовательного процесса.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https://sun9-15.userapi.com/impg/3dPo_XxlbAVg4Vru5oCosowuDuGKYbo6W9Nm2w/Co83vf-41Jg.jpg?size=377x165&amp;quality=96&amp;sign=f9b2b70241a722099ba11df0d3e678b0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3728" y="4213870"/>
            <a:ext cx="4448181" cy="25003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357158" y="285728"/>
            <a:ext cx="8643998" cy="9848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2800" dirty="0" smtClean="0"/>
          </a:p>
          <a:p>
            <a:pPr lvl="0">
              <a:buFont typeface="Arial" pitchFamily="34" charset="0"/>
              <a:buChar char="•"/>
            </a:pPr>
            <a:r>
              <a:rPr lang="ru-RU" sz="2800" dirty="0" smtClean="0"/>
              <a:t>способствовать информированию  родителей о проблемах экологии и необходимости сохранения ресурсов через работу с детьми;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/>
              <a:t>способствовать расширению представления детей о взаимосвязях в природе, об экологической пользе от сбора макулатуры;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/>
              <a:t>способствовать сохранению природных ресурсов через воспитание экологической культуры  у детей дошкольного возраста;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воспитывать у  дошкольников ответственность за рациональное использование природных ресурсов, желание беречь природу.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r>
              <a:rPr lang="ru-RU" dirty="0" smtClean="0"/>
              <a:t>     </a:t>
            </a:r>
            <a:endParaRPr lang="ru-RU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928794" y="642918"/>
            <a:ext cx="57454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АКТУАЛЬНОСТЬ ПРОЕКТА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00034" y="1225689"/>
            <a:ext cx="807249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itchFamily="2" charset="2"/>
              <a:buChar char="§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Исчезновение лесов увеличивает  в атмосфере содержания углекислого газа, только растения способны перерабатывать углекислый газ превращая его в кислород. В связи с этим все большее значение приобретают вопросы ресурсосбережения, а именно охрана лесов от уничтожения в угоду все возрастающим потребностям человечества в бумаге, древесине и т. д.</a:t>
            </a:r>
          </a:p>
          <a:p>
            <a:pPr marL="342900" indent="-342900" algn="just">
              <a:buFont typeface="Wingdings" pitchFamily="2" charset="2"/>
              <a:buChar char="§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 переработке макулатуры она получает вторую жизнь: из нее изготавливают бумагу разных сортов, картон для коробок из под обуви и других целей, она используется при производстве строительных материалов и т.д. Таким образом, уничтожается меньше деревьев и других ресурсов планеты.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АКТУАЛЬНОСТЬ ПРОЕКТА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1428736"/>
            <a:ext cx="72866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Макулатура – это уже использованный продукт бумажного производства, то есть то, что может подлежать вторичной переработке для получения новой продукции. А это означает – новые тетради, учебники, книги, журналы.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3286124"/>
            <a:ext cx="75724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sz="2800" b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Планета Земля – наш дом, сохраним его!</a:t>
            </a:r>
          </a:p>
          <a:p>
            <a:pPr marL="342900" indent="-342900">
              <a:buFont typeface="Arial" pitchFamily="34" charset="0"/>
              <a:buChar char="•"/>
            </a:pPr>
            <a:endParaRPr lang="ru-RU" dirty="0" smtClean="0"/>
          </a:p>
        </p:txBody>
      </p:sp>
      <p:pic>
        <p:nvPicPr>
          <p:cNvPr id="7" name="Picture 2" descr="https://sun9-15.userapi.com/impg/3dPo_XxlbAVg4Vru5oCosowuDuGKYbo6W9Nm2w/Co83vf-41Jg.jpg?size=377x165&amp;quality=96&amp;sign=f9b2b70241a722099ba11df0d3e678b0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4143380"/>
            <a:ext cx="4448181" cy="25003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azadupload.com/uploads/server-10-91/136286035389421.gi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74" y="4000504"/>
            <a:ext cx="2594568" cy="257176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АННОТАЦИЯ  ПРОЕКТА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14422"/>
            <a:ext cx="8229600" cy="452596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Проект «Сдай макулатуру - спаси дерево» направлен на воспитание экологической культуры детей дошкольного возраста.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Он носит комплексный характер и включает в себя: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исследовательско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творческую, познавательную и практическую деятельность,   экологические  акции с распространение экологических листовок и завершается сбором макулатуры и посадкой деревьев на участке детского сада.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Методика работы с детьми в рамках проекта разработана на основе интегрированного подхода.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Данный проект содержит комплекс мероприятий, направленных на повышение экологической грамотности детей и родителей.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000364" y="642918"/>
            <a:ext cx="37850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ДЕЯТЕЛЬНОСТЬ ДЕТЕЙ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00232" y="1285860"/>
            <a:ext cx="507206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Сбор макулатуры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Посадка дерева</a:t>
            </a:r>
          </a:p>
          <a:p>
            <a:pPr lvl="0"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Опытно – экспериментальная деятельность  «Свойства бумаги»</a:t>
            </a:r>
          </a:p>
          <a:p>
            <a:pPr lvl="0"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Эксперимент «Бумага из макулатуры» </a:t>
            </a:r>
          </a:p>
          <a:p>
            <a:pPr lvl="0"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Поделка   из папье-маше - «Матрешка».</a:t>
            </a:r>
          </a:p>
          <a:p>
            <a:pPr marL="342900" indent="-342900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E:\зима 21-22\IMG_20220124_110813_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3286124"/>
            <a:ext cx="2357454" cy="28575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Пользователь\Desktop\проект макулатура\IMG_20220609_102637_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3429000"/>
            <a:ext cx="2428892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E:\проект макулатура\IMG_20220204_15415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64" y="3786190"/>
            <a:ext cx="275748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одержимое 6"/>
          <p:cNvGraphicFramePr>
            <a:graphicFrameLocks noGrp="1"/>
          </p:cNvGraphicFramePr>
          <p:nvPr>
            <p:ph idx="4294967295"/>
          </p:nvPr>
        </p:nvGraphicFramePr>
        <p:xfrm>
          <a:off x="0" y="1571612"/>
          <a:ext cx="86868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357422" y="428604"/>
            <a:ext cx="46340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ДЕЯТЕЛЬНОСТЬ РОДИТЕЛЕЙ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5984" y="1357298"/>
            <a:ext cx="4572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lvl="0" indent="-285750">
              <a:buFont typeface="Arial" pitchFamily="34" charset="0"/>
              <a:buChar char="•"/>
            </a:pP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Помощь детям при сборе макулатуры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Участие в анкетировании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Помощь в  изготовлении книжки- малышки</a:t>
            </a:r>
            <a:endParaRPr lang="ru-RU" sz="2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3723202545"/>
              </p:ext>
            </p:extLst>
          </p:nvPr>
        </p:nvGraphicFramePr>
        <p:xfrm>
          <a:off x="428596" y="3143248"/>
          <a:ext cx="3000396" cy="2786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427233733"/>
              </p:ext>
            </p:extLst>
          </p:nvPr>
        </p:nvGraphicFramePr>
        <p:xfrm>
          <a:off x="3786182" y="3429000"/>
          <a:ext cx="4429156" cy="3175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71736" y="785794"/>
            <a:ext cx="48791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ПЛАНИРУЕМЫЕ РЕЗУЛЬТАТЫ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357158" y="1357298"/>
            <a:ext cx="8286808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buFontTx/>
              <a:buChar char="-"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возникновение потребности в ресурсосбережении у детей, привлечение внимания к проблемам экологии;</a:t>
            </a:r>
          </a:p>
          <a:p>
            <a:pPr>
              <a:buFontTx/>
              <a:buChar char="-"/>
            </a:pPr>
            <a:endParaRPr lang="ru-RU" sz="20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появление чувства ответственности за чистоту и сохранность окружающего мира;</a:t>
            </a:r>
          </a:p>
          <a:p>
            <a:pPr>
              <a:buFontTx/>
              <a:buChar char="-"/>
            </a:pPr>
            <a:endParaRPr lang="ru-RU" sz="20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вовлечение родителей в совместную природоохранную деятельность;</a:t>
            </a:r>
          </a:p>
          <a:p>
            <a:pPr>
              <a:buFontTx/>
              <a:buChar char="-"/>
            </a:pPr>
            <a:endParaRPr lang="ru-RU" sz="20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появление представления у дошкольников о пользе леса;</a:t>
            </a:r>
          </a:p>
          <a:p>
            <a:pPr>
              <a:buFontTx/>
              <a:buChar char="-"/>
            </a:pPr>
            <a:endParaRPr lang="ru-RU" sz="20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сбор и сдача макулатуры, спасение деревьев от вырубки;</a:t>
            </a:r>
          </a:p>
          <a:p>
            <a:pPr>
              <a:buFontTx/>
              <a:buChar char="-"/>
            </a:pPr>
            <a:endParaRPr lang="ru-RU" sz="20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осознанное участие дошкольников в акции по сбору макулатуры, формирование бережного отношения к бумаге, к природным, лесным ресурсам.</a:t>
            </a:r>
          </a:p>
          <a:p>
            <a:r>
              <a:rPr lang="ru-RU" sz="2000" b="1" dirty="0" smtClean="0"/>
              <a:t> 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465</TotalTime>
  <Words>510</Words>
  <Application>Microsoft Office PowerPoint</Application>
  <PresentationFormat>Экран (4:3)</PresentationFormat>
  <Paragraphs>144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АКТУАЛЬНОСТЬ ПРОЕКТА</vt:lpstr>
      <vt:lpstr>АННОТАЦИЯ  ПРОЕКТА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МБДОУ д/с №2 "Солнышко"</cp:lastModifiedBy>
  <cp:revision>46</cp:revision>
  <cp:lastPrinted>2022-06-28T06:20:45Z</cp:lastPrinted>
  <dcterms:created xsi:type="dcterms:W3CDTF">2022-03-04T05:49:12Z</dcterms:created>
  <dcterms:modified xsi:type="dcterms:W3CDTF">2022-06-28T06:21:35Z</dcterms:modified>
</cp:coreProperties>
</file>