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8" r:id="rId2"/>
    <p:sldId id="281" r:id="rId3"/>
    <p:sldId id="259" r:id="rId4"/>
    <p:sldId id="262" r:id="rId5"/>
    <p:sldId id="261" r:id="rId6"/>
    <p:sldId id="265" r:id="rId7"/>
    <p:sldId id="277" r:id="rId8"/>
    <p:sldId id="272" r:id="rId9"/>
    <p:sldId id="279" r:id="rId10"/>
    <p:sldId id="269" r:id="rId11"/>
    <p:sldId id="28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FB513811-B9EC-4CDA-B31B-ED524853C2D4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1C3F77CB-7CF5-499D-97CB-A8160CD48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17CE5-F1CC-48F0-82F4-E53478516DCC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B1A61-E4E3-44B0-9487-CA030077D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07B7C-0D14-46B5-86C9-C85578F77E87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B764C-865A-4F76-A886-2DB304CCD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95435-C5F6-4FCA-A53E-FB1C929AFDC3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3A812-259E-4B3E-95F7-AEC6F07A6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F8042-4E49-4AA9-9766-46E9953B56AA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58D4E-35B2-4556-92BC-5ABF2F9AC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10081-4A7F-47AA-9B62-D5371852C1C3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C1DAC-AB35-48F5-B4AA-147B34041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89AF7-786A-498B-B769-FC24A24C9C02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0C639-3105-485B-8C5F-CA6AE5195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ABA9-7AEB-498F-922D-5568FEC33DFD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B50CC-3EF9-4A91-BE7C-C84FFE3F7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13FC1-2B27-42A0-B904-45585D066221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836A7-9602-4FFF-AE36-A9B3F2B99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0422-199A-4560-ABAE-C6C887F5F0D3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4CB22-AC6C-4E17-A144-0A605A4F7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374A1-FCB0-4CFF-8C2E-DFD0A06A8B8F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AD4BF-3CF2-4584-AFA9-89BF55CB4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86DD5-757A-4B4D-B028-ADCA6E2358C4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3613A-57C1-4368-872F-6D8541085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1029" name="Рисунок 7" descr="0_75c96_b715e7d3_XL.jpe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 bwMode="auto">
          <a:xfrm>
            <a:off x="71438" y="71438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64E2AB-2094-4F77-AF95-1C7D4D40B37A}" type="datetimeFigureOut">
              <a:rPr lang="ru-RU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corowina.ucoz.com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gif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gif"/><Relationship Id="rId5" Type="http://schemas.openxmlformats.org/officeDocument/2006/relationships/image" Target="../media/image8.gif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WordArt 4"/>
          <p:cNvSpPr>
            <a:spLocks noChangeArrowheads="1" noChangeShapeType="1" noTextEdit="1"/>
          </p:cNvSpPr>
          <p:nvPr/>
        </p:nvSpPr>
        <p:spPr bwMode="auto">
          <a:xfrm>
            <a:off x="2267744" y="620713"/>
            <a:ext cx="4608512" cy="648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164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86021" name="WordArt 5"/>
          <p:cNvSpPr>
            <a:spLocks noChangeArrowheads="1" noChangeShapeType="1" noTextEdit="1"/>
          </p:cNvSpPr>
          <p:nvPr/>
        </p:nvSpPr>
        <p:spPr bwMode="auto">
          <a:xfrm>
            <a:off x="1187624" y="2315758"/>
            <a:ext cx="6624735" cy="2337378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18625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E7E200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latin typeface="+mj-lt"/>
              </a:rPr>
              <a:t>C</a:t>
            </a:r>
            <a:r>
              <a:rPr lang="ru-RU" sz="3600" b="1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E7E200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latin typeface="+mj-lt"/>
                <a:cs typeface="Calibri" panose="020F0502020204030204" pitchFamily="34" charset="0"/>
              </a:rPr>
              <a:t>овесть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E7E200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D1BD40-5B41-467E-B7F9-0B3CB7DC752A}"/>
              </a:ext>
            </a:extLst>
          </p:cNvPr>
          <p:cNvSpPr txBox="1"/>
          <p:nvPr/>
        </p:nvSpPr>
        <p:spPr>
          <a:xfrm>
            <a:off x="251521" y="1052737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+mj-lt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400" dirty="0">
                <a:latin typeface="+mj-lt"/>
                <a:cs typeface="Times New Roman" panose="02020603050405020304" pitchFamily="18" charset="0"/>
              </a:rPr>
              <a:t>«Хиславичская средняя школа»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45FD7C-781A-449F-AD3D-38AA1C79651C}"/>
              </a:ext>
            </a:extLst>
          </p:cNvPr>
          <p:cNvSpPr txBox="1"/>
          <p:nvPr/>
        </p:nvSpPr>
        <p:spPr>
          <a:xfrm>
            <a:off x="5652120" y="5445225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Автор работы:</a:t>
            </a:r>
          </a:p>
          <a:p>
            <a:r>
              <a:rPr lang="ru-RU" sz="1800" dirty="0" err="1"/>
              <a:t>Ущеко</a:t>
            </a:r>
            <a:r>
              <a:rPr lang="ru-RU" sz="1800" dirty="0"/>
              <a:t> В.М.,</a:t>
            </a:r>
          </a:p>
          <a:p>
            <a:r>
              <a:rPr lang="ru-RU" sz="1800" dirty="0"/>
              <a:t>Учитель начальных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G:\Новая папка\619925781.gif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95738" y="3789363"/>
            <a:ext cx="3455987" cy="2519362"/>
          </a:xfrm>
        </p:spPr>
      </p:pic>
      <p:pic>
        <p:nvPicPr>
          <p:cNvPr id="30722" name="Picture 9" descr="G:\Новая папка\61992578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125538"/>
            <a:ext cx="264318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9" descr="G:\Новая папка\61992578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04813"/>
            <a:ext cx="30035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2987675" y="2925763"/>
            <a:ext cx="62753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+mj-lt"/>
              </a:rPr>
              <a:t>Всё в Ваших руках</a:t>
            </a:r>
            <a:r>
              <a:rPr lang="ru-RU" sz="4400" dirty="0">
                <a:solidFill>
                  <a:srgbClr val="E5E1F4"/>
                </a:solidFill>
                <a:latin typeface="Arial" charset="0"/>
              </a:rPr>
              <a:t>…</a:t>
            </a:r>
          </a:p>
        </p:txBody>
      </p:sp>
      <p:pic>
        <p:nvPicPr>
          <p:cNvPr id="30725" name="Picture 10" descr="butterfly2-1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1773238"/>
            <a:ext cx="14001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2" descr="butterfly2-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4581525"/>
            <a:ext cx="24955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4" descr="0_85ba9_7ccf53e3_X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975" y="4941888"/>
            <a:ext cx="666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5" descr="0_85ba9_7ccf53e3_X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975" y="4941888"/>
            <a:ext cx="666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detskaja-doroga-dobra-(megapesni.com)">
            <a:hlinkClick r:id="" action="ppaction://media"/>
            <a:extLst>
              <a:ext uri="{FF2B5EF4-FFF2-40B4-BE49-F238E27FC236}">
                <a16:creationId xmlns:a16="http://schemas.microsoft.com/office/drawing/2014/main" id="{D25E90B8-E8D3-456C-B98C-4346ECC06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146925" y="54879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D2A891-6ED3-4E26-96E1-B81844A8C5AB}"/>
              </a:ext>
            </a:extLst>
          </p:cNvPr>
          <p:cNvSpPr txBox="1"/>
          <p:nvPr/>
        </p:nvSpPr>
        <p:spPr>
          <a:xfrm>
            <a:off x="395536" y="1095673"/>
            <a:ext cx="79414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https://drive.gybka.com/q/</a:t>
            </a:r>
            <a:r>
              <a:rPr lang="ru-RU" sz="2400" dirty="0" err="1"/>
              <a:t>гайдар+со</a:t>
            </a:r>
            <a:r>
              <a:rPr lang="ru-RU" sz="2800" dirty="0" err="1"/>
              <a:t>весть</a:t>
            </a:r>
            <a:r>
              <a:rPr lang="ru-RU" sz="2800" dirty="0"/>
              <a:t>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D5356F-533D-4100-BF33-678F7D1DEFA6}"/>
              </a:ext>
            </a:extLst>
          </p:cNvPr>
          <p:cNvSpPr txBox="1"/>
          <p:nvPr/>
        </p:nvSpPr>
        <p:spPr>
          <a:xfrm>
            <a:off x="323528" y="1844824"/>
            <a:ext cx="81574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https://mp3spy.cc/music/</a:t>
            </a:r>
            <a:r>
              <a:rPr lang="ru-RU" sz="2400" dirty="0" err="1"/>
              <a:t>притча+все+в+твоих+руках</a:t>
            </a:r>
            <a:r>
              <a:rPr lang="ru-RU" sz="2400" dirty="0"/>
              <a:t>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5F684B-3D74-40AC-8375-4FD35D87BD57}"/>
              </a:ext>
            </a:extLst>
          </p:cNvPr>
          <p:cNvSpPr txBox="1"/>
          <p:nvPr/>
        </p:nvSpPr>
        <p:spPr>
          <a:xfrm>
            <a:off x="395536" y="2657237"/>
            <a:ext cx="8346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https://www.perunica.ru/uploads/posts/2019-11/1573902790_0006-008-a_gajdar-sovest.jpg</a:t>
            </a:r>
            <a:endParaRPr lang="ru-RU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F86BB-3D45-4E9B-9874-C00D717879D1}"/>
              </a:ext>
            </a:extLst>
          </p:cNvPr>
          <p:cNvSpPr txBox="1"/>
          <p:nvPr/>
        </p:nvSpPr>
        <p:spPr>
          <a:xfrm>
            <a:off x="402432" y="3838983"/>
            <a:ext cx="83460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http://900igr.net/up/datas/113760/016.jpg</a:t>
            </a:r>
            <a:endParaRPr lang="ru-RU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433F73-E4D1-499D-913D-8FBAABF0DCEE}"/>
              </a:ext>
            </a:extLst>
          </p:cNvPr>
          <p:cNvSpPr txBox="1"/>
          <p:nvPr/>
        </p:nvSpPr>
        <p:spPr>
          <a:xfrm>
            <a:off x="402432" y="4725144"/>
            <a:ext cx="807852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h</a:t>
            </a:r>
            <a:r>
              <a:rPr lang="en-US" sz="2400" dirty="0"/>
              <a:t>ttps://rus.megapesni.com/sovetskie_multfilmy/64827-detskaja-doroga-dobra.html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E5C5FB-AEB9-4C8D-BBC0-AF59BD67EC5E}"/>
              </a:ext>
            </a:extLst>
          </p:cNvPr>
          <p:cNvSpPr txBox="1"/>
          <p:nvPr/>
        </p:nvSpPr>
        <p:spPr>
          <a:xfrm>
            <a:off x="2555776" y="377950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Интернет-ресурсы</a:t>
            </a:r>
          </a:p>
        </p:txBody>
      </p:sp>
    </p:spTree>
    <p:extLst>
      <p:ext uri="{BB962C8B-B14F-4D97-AF65-F5344CB8AC3E}">
        <p14:creationId xmlns:p14="http://schemas.microsoft.com/office/powerpoint/2010/main" val="1582980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итча Все В Твоих Руках">
            <a:hlinkClick r:id="" action="ppaction://media"/>
            <a:extLst>
              <a:ext uri="{FF2B5EF4-FFF2-40B4-BE49-F238E27FC236}">
                <a16:creationId xmlns:a16="http://schemas.microsoft.com/office/drawing/2014/main" id="{6C45CDF5-9113-4D69-970A-B4783FC801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CDA664-D02F-496A-B1D1-A8682871E4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2736"/>
            <a:ext cx="7056784" cy="529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6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Рисунок 5" descr="3968B9BDB99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789041"/>
            <a:ext cx="2555875" cy="2321248"/>
          </a:xfrm>
        </p:spPr>
      </p:pic>
      <p:pic>
        <p:nvPicPr>
          <p:cNvPr id="4" name="Содержимое 3" descr="tumblr_kqq5lgIMvY1qa5armo1_400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55875" y="277306"/>
            <a:ext cx="4370198" cy="6306056"/>
          </a:xfrm>
        </p:spPr>
      </p:pic>
      <p:pic>
        <p:nvPicPr>
          <p:cNvPr id="18436" name="Рисунок 6" descr="tale10.jpg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488" y="1844675"/>
            <a:ext cx="2195512" cy="2520950"/>
          </a:xfrm>
        </p:spPr>
      </p:pic>
      <p:pic>
        <p:nvPicPr>
          <p:cNvPr id="17413" name="Picture 11" descr="butterfly2-1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456393">
            <a:off x="3148013" y="2174875"/>
            <a:ext cx="2166937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800" dirty="0">
                <a:solidFill>
                  <a:srgbClr val="C00000"/>
                </a:solidFill>
                <a:latin typeface="+mn-lt"/>
              </a:rPr>
              <a:t>Кроссворд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18434" name="Рисунок 1" descr="kross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341438"/>
            <a:ext cx="8353425" cy="49688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А.П. Гайдар</a:t>
            </a:r>
            <a:b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02175" y="830984"/>
            <a:ext cx="7884625" cy="958128"/>
          </a:xfrm>
        </p:spPr>
      </p:pic>
      <p:pic>
        <p:nvPicPr>
          <p:cNvPr id="19459" name="Рисунок 3" descr="DSCN179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1844675"/>
            <a:ext cx="72009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.P._Gajdar_-_Sovest_(Gybka.com)">
            <a:hlinkClick r:id="" action="ppaction://media"/>
            <a:extLst>
              <a:ext uri="{FF2B5EF4-FFF2-40B4-BE49-F238E27FC236}">
                <a16:creationId xmlns:a16="http://schemas.microsoft.com/office/drawing/2014/main" id="{3E21157C-20A7-448D-BA13-DC1F7DEE8C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09707" y="55721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86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Oval 1"/>
          <p:cNvSpPr>
            <a:spLocks noChangeArrowheads="1"/>
          </p:cNvSpPr>
          <p:nvPr/>
        </p:nvSpPr>
        <p:spPr bwMode="auto">
          <a:xfrm>
            <a:off x="2433638" y="0"/>
            <a:ext cx="2122487" cy="1633538"/>
          </a:xfrm>
          <a:prstGeom prst="ellipse">
            <a:avLst/>
          </a:prstGeom>
          <a:solidFill>
            <a:srgbClr val="00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  <a:latin typeface="Arial" charset="0"/>
                <a:cs typeface="Arial" charset="0"/>
              </a:rPr>
              <a:t>Веселая</a:t>
            </a:r>
          </a:p>
        </p:txBody>
      </p:sp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0" y="2197100"/>
            <a:ext cx="2339975" cy="16335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Легкомысленная</a:t>
            </a:r>
            <a:r>
              <a:rPr lang="ru-RU" sz="18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8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>
            <a:off x="425450" y="577850"/>
            <a:ext cx="2122488" cy="1633538"/>
          </a:xfrm>
          <a:prstGeom prst="ellipse">
            <a:avLst/>
          </a:prstGeom>
          <a:solidFill>
            <a:srgbClr val="00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Arial" charset="0"/>
                <a:cs typeface="Arial" charset="0"/>
              </a:rPr>
              <a:t>Беззаботная 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468313" y="3933825"/>
            <a:ext cx="2122487" cy="1633538"/>
          </a:xfrm>
          <a:prstGeom prst="ellipse">
            <a:avLst/>
          </a:prstGeom>
          <a:solidFill>
            <a:srgbClr val="00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solidFill>
                  <a:srgbClr val="000000"/>
                </a:solidFill>
                <a:latin typeface="Arial" charset="0"/>
                <a:cs typeface="Arial" charset="0"/>
              </a:rPr>
              <a:t>Недисципли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>
                <a:solidFill>
                  <a:srgbClr val="000000"/>
                </a:solidFill>
                <a:latin typeface="Arial" charset="0"/>
                <a:cs typeface="Arial" charset="0"/>
              </a:rPr>
              <a:t>нированная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2174875" y="5049838"/>
            <a:ext cx="2122488" cy="1631950"/>
          </a:xfrm>
          <a:prstGeom prst="ellipse">
            <a:avLst/>
          </a:prstGeom>
          <a:solidFill>
            <a:srgbClr val="00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  <a:latin typeface="Arial" charset="0"/>
                <a:cs typeface="Arial" charset="0"/>
              </a:rPr>
              <a:t>Беспечная 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4587875" y="291039"/>
            <a:ext cx="2122487" cy="13001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стыд</a:t>
            </a: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6943847" y="1209541"/>
            <a:ext cx="2122487" cy="1346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грусть</a:t>
            </a:r>
          </a:p>
        </p:txBody>
      </p:sp>
      <p:sp>
        <p:nvSpPr>
          <p:cNvPr id="58376" name="Oval 8"/>
          <p:cNvSpPr>
            <a:spLocks noChangeArrowheads="1"/>
          </p:cNvSpPr>
          <p:nvPr/>
        </p:nvSpPr>
        <p:spPr bwMode="auto">
          <a:xfrm>
            <a:off x="7058025" y="2625725"/>
            <a:ext cx="2122487" cy="13176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обида</a:t>
            </a:r>
            <a:endParaRPr lang="ru-RU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8377" name="Oval 9"/>
          <p:cNvSpPr>
            <a:spLocks noChangeArrowheads="1"/>
          </p:cNvSpPr>
          <p:nvPr/>
        </p:nvSpPr>
        <p:spPr bwMode="auto">
          <a:xfrm>
            <a:off x="6696869" y="4298156"/>
            <a:ext cx="2122488" cy="135255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Зов совести</a:t>
            </a: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4643438" y="5300663"/>
            <a:ext cx="2124075" cy="13446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Тяжело 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на сердце</a:t>
            </a:r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2938463" y="2286000"/>
            <a:ext cx="3101975" cy="2449513"/>
          </a:xfrm>
          <a:prstGeom prst="ellipse">
            <a:avLst/>
          </a:prstGeom>
          <a:solidFill>
            <a:srgbClr val="99CC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1720" tIns="40680" rIns="81720" bIns="4068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6000" b="1">
                <a:solidFill>
                  <a:srgbClr val="C5000B"/>
                </a:solidFill>
                <a:latin typeface="Arial" charset="0"/>
                <a:cs typeface="Arial" charset="0"/>
              </a:rPr>
              <a:t>Нина</a:t>
            </a:r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3708400" y="1557338"/>
            <a:ext cx="214313" cy="8572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 flipH="1">
            <a:off x="5143500" y="1628775"/>
            <a:ext cx="439738" cy="7207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>
            <a:off x="2195513" y="1989138"/>
            <a:ext cx="936625" cy="7921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 flipH="1">
            <a:off x="5791200" y="2276475"/>
            <a:ext cx="1352550" cy="6778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2268538" y="3141663"/>
            <a:ext cx="639762" cy="2857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 flipH="1">
            <a:off x="6080125" y="3357563"/>
            <a:ext cx="938213" cy="7143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V="1">
            <a:off x="2555875" y="4071938"/>
            <a:ext cx="642938" cy="438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 flipH="1" flipV="1">
            <a:off x="5719763" y="4071938"/>
            <a:ext cx="938212" cy="6238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 flipV="1">
            <a:off x="3779838" y="4719638"/>
            <a:ext cx="285750" cy="509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7" name="Line 21"/>
          <p:cNvSpPr>
            <a:spLocks noChangeShapeType="1"/>
          </p:cNvSpPr>
          <p:nvPr/>
        </p:nvSpPr>
        <p:spPr bwMode="auto">
          <a:xfrm flipH="1" flipV="1">
            <a:off x="5287963" y="4503738"/>
            <a:ext cx="366712" cy="509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8" name="Oval 1"/>
          <p:cNvSpPr>
            <a:spLocks noChangeArrowheads="1"/>
          </p:cNvSpPr>
          <p:nvPr/>
        </p:nvSpPr>
        <p:spPr bwMode="auto">
          <a:xfrm>
            <a:off x="2449513" y="-19050"/>
            <a:ext cx="2122487" cy="16335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Веселая</a:t>
            </a:r>
          </a:p>
        </p:txBody>
      </p:sp>
      <p:sp>
        <p:nvSpPr>
          <p:cNvPr id="24599" name="Oval 3"/>
          <p:cNvSpPr>
            <a:spLocks noChangeArrowheads="1"/>
          </p:cNvSpPr>
          <p:nvPr/>
        </p:nvSpPr>
        <p:spPr bwMode="auto">
          <a:xfrm>
            <a:off x="425450" y="577850"/>
            <a:ext cx="2122488" cy="16335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Беззаботная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600" name="Oval 4"/>
          <p:cNvSpPr>
            <a:spLocks noChangeArrowheads="1"/>
          </p:cNvSpPr>
          <p:nvPr/>
        </p:nvSpPr>
        <p:spPr bwMode="auto">
          <a:xfrm>
            <a:off x="468313" y="3933825"/>
            <a:ext cx="2122487" cy="16335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err="1">
                <a:solidFill>
                  <a:srgbClr val="000000"/>
                </a:solidFill>
                <a:latin typeface="+mn-lt"/>
                <a:cs typeface="Arial" charset="0"/>
              </a:rPr>
              <a:t>Недисципли</a:t>
            </a:r>
            <a:endParaRPr lang="ru-RU" sz="2400" b="1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err="1">
                <a:solidFill>
                  <a:srgbClr val="000000"/>
                </a:solidFill>
                <a:latin typeface="+mn-lt"/>
                <a:cs typeface="Arial" charset="0"/>
              </a:rPr>
              <a:t>нированная</a:t>
            </a:r>
            <a:endParaRPr lang="ru-RU" sz="2400" b="1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601" name="Oval 5"/>
          <p:cNvSpPr>
            <a:spLocks noChangeArrowheads="1"/>
          </p:cNvSpPr>
          <p:nvPr/>
        </p:nvSpPr>
        <p:spPr bwMode="auto">
          <a:xfrm>
            <a:off x="2174875" y="5049838"/>
            <a:ext cx="2122488" cy="163195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2800" tIns="41400" rIns="82800" bIns="414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Беспечная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602" name="Oval 11"/>
          <p:cNvSpPr>
            <a:spLocks noChangeArrowheads="1"/>
          </p:cNvSpPr>
          <p:nvPr/>
        </p:nvSpPr>
        <p:spPr bwMode="auto">
          <a:xfrm>
            <a:off x="2913065" y="2281237"/>
            <a:ext cx="3101975" cy="2449513"/>
          </a:xfrm>
          <a:prstGeom prst="ellipse">
            <a:avLst/>
          </a:prstGeom>
          <a:solidFill>
            <a:srgbClr val="99CC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1720" tIns="40680" rIns="81720" bIns="40680" anchor="ctr"/>
          <a:lstStyle/>
          <a:p>
            <a:pPr algn="ct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 dirty="0">
                <a:solidFill>
                  <a:srgbClr val="C00000"/>
                </a:solidFill>
                <a:latin typeface="+mj-lt"/>
                <a:cs typeface="Arial" charset="0"/>
              </a:rPr>
              <a:t>Нина</a:t>
            </a:r>
          </a:p>
        </p:txBody>
      </p:sp>
      <p:sp>
        <p:nvSpPr>
          <p:cNvPr id="24603" name="Line 12"/>
          <p:cNvSpPr>
            <a:spLocks noChangeShapeType="1"/>
          </p:cNvSpPr>
          <p:nvPr/>
        </p:nvSpPr>
        <p:spPr bwMode="auto">
          <a:xfrm>
            <a:off x="3708400" y="1557338"/>
            <a:ext cx="214313" cy="8572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4" name="Line 13"/>
          <p:cNvSpPr>
            <a:spLocks noChangeShapeType="1"/>
          </p:cNvSpPr>
          <p:nvPr/>
        </p:nvSpPr>
        <p:spPr bwMode="auto">
          <a:xfrm flipH="1">
            <a:off x="5143500" y="1628775"/>
            <a:ext cx="439738" cy="7207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5" name="Line 14"/>
          <p:cNvSpPr>
            <a:spLocks noChangeShapeType="1"/>
          </p:cNvSpPr>
          <p:nvPr/>
        </p:nvSpPr>
        <p:spPr bwMode="auto">
          <a:xfrm>
            <a:off x="2195513" y="1989138"/>
            <a:ext cx="936625" cy="7921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6" name="Line 15"/>
          <p:cNvSpPr>
            <a:spLocks noChangeShapeType="1"/>
          </p:cNvSpPr>
          <p:nvPr/>
        </p:nvSpPr>
        <p:spPr bwMode="auto">
          <a:xfrm flipH="1">
            <a:off x="5791200" y="2276475"/>
            <a:ext cx="1352550" cy="6778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7" name="Line 16"/>
          <p:cNvSpPr>
            <a:spLocks noChangeShapeType="1"/>
          </p:cNvSpPr>
          <p:nvPr/>
        </p:nvSpPr>
        <p:spPr bwMode="auto">
          <a:xfrm>
            <a:off x="2268538" y="3141663"/>
            <a:ext cx="639762" cy="2857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8" name="Line 17"/>
          <p:cNvSpPr>
            <a:spLocks noChangeShapeType="1"/>
          </p:cNvSpPr>
          <p:nvPr/>
        </p:nvSpPr>
        <p:spPr bwMode="auto">
          <a:xfrm flipH="1">
            <a:off x="6080125" y="3357563"/>
            <a:ext cx="938213" cy="7143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9" name="Line 18"/>
          <p:cNvSpPr>
            <a:spLocks noChangeShapeType="1"/>
          </p:cNvSpPr>
          <p:nvPr/>
        </p:nvSpPr>
        <p:spPr bwMode="auto">
          <a:xfrm flipV="1">
            <a:off x="2555875" y="4071938"/>
            <a:ext cx="642938" cy="438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10" name="Line 19"/>
          <p:cNvSpPr>
            <a:spLocks noChangeShapeType="1"/>
          </p:cNvSpPr>
          <p:nvPr/>
        </p:nvSpPr>
        <p:spPr bwMode="auto">
          <a:xfrm flipH="1" flipV="1">
            <a:off x="5719763" y="4071938"/>
            <a:ext cx="938212" cy="6238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11" name="Line 20"/>
          <p:cNvSpPr>
            <a:spLocks noChangeShapeType="1"/>
          </p:cNvSpPr>
          <p:nvPr/>
        </p:nvSpPr>
        <p:spPr bwMode="auto">
          <a:xfrm flipV="1">
            <a:off x="3779838" y="4719638"/>
            <a:ext cx="285750" cy="509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12" name="Line 21"/>
          <p:cNvSpPr>
            <a:spLocks noChangeShapeType="1"/>
          </p:cNvSpPr>
          <p:nvPr/>
        </p:nvSpPr>
        <p:spPr bwMode="auto">
          <a:xfrm flipH="1" flipV="1">
            <a:off x="5287963" y="4503738"/>
            <a:ext cx="579437" cy="8699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Oval 1"/>
          <p:cNvSpPr>
            <a:spLocks noChangeArrowheads="1"/>
          </p:cNvSpPr>
          <p:nvPr/>
        </p:nvSpPr>
        <p:spPr bwMode="auto">
          <a:xfrm>
            <a:off x="1835150" y="600246"/>
            <a:ext cx="2447925" cy="11509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смешной</a:t>
            </a:r>
          </a:p>
        </p:txBody>
      </p:sp>
      <p:sp>
        <p:nvSpPr>
          <p:cNvPr id="39938" name="Oval 2"/>
          <p:cNvSpPr>
            <a:spLocks noChangeArrowheads="1"/>
          </p:cNvSpPr>
          <p:nvPr/>
        </p:nvSpPr>
        <p:spPr bwMode="auto">
          <a:xfrm>
            <a:off x="3348038" y="1989138"/>
            <a:ext cx="2663825" cy="2016125"/>
          </a:xfrm>
          <a:prstGeom prst="ellipse">
            <a:avLst/>
          </a:prstGeom>
          <a:solidFill>
            <a:srgbClr val="F79646"/>
          </a:solidFill>
          <a:ln w="38160">
            <a:solidFill>
              <a:srgbClr val="F2F2F2"/>
            </a:solidFill>
            <a:miter lim="800000"/>
            <a:headEnd/>
            <a:tailEnd/>
          </a:ln>
          <a:effectLst>
            <a:outerShdw dist="17819" dir="2700000" algn="ctr" rotWithShape="0">
              <a:srgbClr val="974706">
                <a:alpha val="50027"/>
              </a:srgbClr>
            </a:outerShdw>
          </a:effectLst>
        </p:spPr>
        <p:txBody>
          <a:bodyPr lIns="90000" tIns="46800" rIns="90000" bIns="46800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solidFill>
                  <a:srgbClr val="C00000"/>
                </a:solidFill>
                <a:latin typeface="+mn-lt"/>
                <a:cs typeface="Arial" charset="0"/>
              </a:rPr>
              <a:t>Малыш</a:t>
            </a:r>
          </a:p>
        </p:txBody>
      </p:sp>
      <p:cxnSp>
        <p:nvCxnSpPr>
          <p:cNvPr id="25603" name="AutoShape 3"/>
          <p:cNvCxnSpPr>
            <a:cxnSpLocks noChangeShapeType="1"/>
            <a:endCxn id="39938" idx="1"/>
          </p:cNvCxnSpPr>
          <p:nvPr/>
        </p:nvCxnSpPr>
        <p:spPr bwMode="auto">
          <a:xfrm>
            <a:off x="3276600" y="1773238"/>
            <a:ext cx="461963" cy="492125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cxnSp>
      <p:sp>
        <p:nvSpPr>
          <p:cNvPr id="85000" name="Oval 4"/>
          <p:cNvSpPr>
            <a:spLocks noChangeArrowheads="1"/>
          </p:cNvSpPr>
          <p:nvPr/>
        </p:nvSpPr>
        <p:spPr bwMode="auto">
          <a:xfrm>
            <a:off x="5003800" y="692150"/>
            <a:ext cx="3097213" cy="11525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доверчивый</a:t>
            </a:r>
          </a:p>
        </p:txBody>
      </p:sp>
      <p:sp>
        <p:nvSpPr>
          <p:cNvPr id="85001" name="Oval 5"/>
          <p:cNvSpPr>
            <a:spLocks noChangeArrowheads="1"/>
          </p:cNvSpPr>
          <p:nvPr/>
        </p:nvSpPr>
        <p:spPr bwMode="auto">
          <a:xfrm>
            <a:off x="447749" y="2851944"/>
            <a:ext cx="2447925" cy="129698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rgbClr val="000000"/>
                </a:solidFill>
                <a:latin typeface="+mn-lt"/>
                <a:cs typeface="Arial" charset="0"/>
              </a:rPr>
              <a:t>правдивый</a:t>
            </a:r>
          </a:p>
        </p:txBody>
      </p:sp>
      <p:sp>
        <p:nvSpPr>
          <p:cNvPr id="85002" name="Oval 6"/>
          <p:cNvSpPr>
            <a:spLocks noChangeArrowheads="1"/>
          </p:cNvSpPr>
          <p:nvPr/>
        </p:nvSpPr>
        <p:spPr bwMode="auto">
          <a:xfrm>
            <a:off x="5940425" y="2851944"/>
            <a:ext cx="3203575" cy="139127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добродушный</a:t>
            </a: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5724525" y="1844675"/>
            <a:ext cx="720725" cy="6318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flipH="1">
            <a:off x="2771775" y="3429000"/>
            <a:ext cx="639763" cy="2159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5940425" y="3500438"/>
            <a:ext cx="215900" cy="730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5006" name="Oval 10"/>
          <p:cNvSpPr>
            <a:spLocks noChangeArrowheads="1"/>
          </p:cNvSpPr>
          <p:nvPr/>
        </p:nvSpPr>
        <p:spPr bwMode="auto">
          <a:xfrm>
            <a:off x="3387700" y="4930262"/>
            <a:ext cx="2736850" cy="10795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+mn-lt"/>
                <a:cs typeface="Arial" charset="0"/>
              </a:rPr>
              <a:t>искренний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4572000" y="4076700"/>
            <a:ext cx="1588" cy="7921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5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</a:rPr>
              <a:t>В чём сходство и отличие понятий  «стыд и совесть»? </a:t>
            </a:r>
            <a:br>
              <a:rPr lang="ru-RU" sz="3600" b="1" dirty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53292" name="Group 44"/>
          <p:cNvGraphicFramePr>
            <a:graphicFrameLocks noGrp="1"/>
          </p:cNvGraphicFramePr>
          <p:nvPr>
            <p:ph type="body" idx="4294967295"/>
            <p:extLst>
              <p:ext uri="{D42A27DB-BD31-4B8C-83A1-F6EECF244321}">
                <p14:modId xmlns:p14="http://schemas.microsoft.com/office/powerpoint/2010/main" val="2827973869"/>
              </p:ext>
            </p:extLst>
          </p:nvPr>
        </p:nvGraphicFramePr>
        <p:xfrm>
          <a:off x="457200" y="1600200"/>
          <a:ext cx="8229600" cy="4596956"/>
        </p:xfrm>
        <a:graphic>
          <a:graphicData uri="http://schemas.openxmlformats.org/drawingml/2006/table">
            <a:tbl>
              <a:tblPr/>
              <a:tblGrid>
                <a:gridCol w="2058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3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Сходство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Различие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4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itchFamily="34" charset="0"/>
                          <a:cs typeface="Calibri" panose="020F0502020204030204" pitchFamily="34" charset="0"/>
                        </a:rPr>
                        <a:t>Стыд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Переживание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перед людьми за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своё поведение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itchFamily="34" charset="0"/>
                          <a:cs typeface="Calibri" panose="020F0502020204030204" pitchFamily="34" charset="0"/>
                        </a:rPr>
                        <a:t>Совесть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перед самим собой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1692275" y="2997200"/>
            <a:ext cx="1008063" cy="6477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979613" y="3933825"/>
            <a:ext cx="720725" cy="7191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716463" y="3068638"/>
            <a:ext cx="503237" cy="5762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cxnSpLocks/>
          </p:cNvCxnSpPr>
          <p:nvPr/>
        </p:nvCxnSpPr>
        <p:spPr>
          <a:xfrm>
            <a:off x="4739098" y="4117976"/>
            <a:ext cx="488950" cy="5349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53269C5-9AAA-4DB2-A0B2-66DACF607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5" y="1386944"/>
            <a:ext cx="3984965" cy="27950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61385E7E-B7A0-49D0-8392-E3B8141B1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86944"/>
            <a:ext cx="4170792" cy="27950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D24E623-527B-4C15-A2CF-5FB461317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555" y="4181954"/>
            <a:ext cx="4053041" cy="26760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0220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164</Words>
  <Application>Microsoft Office PowerPoint</Application>
  <PresentationFormat>Экран (4:3)</PresentationFormat>
  <Paragraphs>54</Paragraphs>
  <Slides>11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Кроссворд </vt:lpstr>
      <vt:lpstr>А.П. Гайдар </vt:lpstr>
      <vt:lpstr>Презентация PowerPoint</vt:lpstr>
      <vt:lpstr>Презентация PowerPoint</vt:lpstr>
      <vt:lpstr>В чём сходство и отличие понятий  «стыд и совесть»?  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31</cp:revision>
  <dcterms:created xsi:type="dcterms:W3CDTF">2013-01-06T18:32:13Z</dcterms:created>
  <dcterms:modified xsi:type="dcterms:W3CDTF">2021-02-17T18:31:44Z</dcterms:modified>
</cp:coreProperties>
</file>