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60" r:id="rId5"/>
    <p:sldId id="263" r:id="rId6"/>
    <p:sldId id="264" r:id="rId7"/>
    <p:sldId id="258" r:id="rId8"/>
    <p:sldId id="279" r:id="rId9"/>
    <p:sldId id="282" r:id="rId10"/>
    <p:sldId id="284" r:id="rId11"/>
    <p:sldId id="283" r:id="rId12"/>
    <p:sldId id="280" r:id="rId13"/>
    <p:sldId id="274" r:id="rId14"/>
    <p:sldId id="266" r:id="rId15"/>
    <p:sldId id="267" r:id="rId16"/>
    <p:sldId id="269" r:id="rId17"/>
    <p:sldId id="275" r:id="rId18"/>
    <p:sldId id="273" r:id="rId19"/>
    <p:sldId id="265" r:id="rId20"/>
    <p:sldId id="281" r:id="rId21"/>
    <p:sldId id="272" r:id="rId22"/>
    <p:sldId id="261" r:id="rId23"/>
    <p:sldId id="276" r:id="rId24"/>
    <p:sldId id="285" r:id="rId25"/>
    <p:sldId id="286" r:id="rId26"/>
    <p:sldId id="277" r:id="rId27"/>
    <p:sldId id="278" r:id="rId28"/>
    <p:sldId id="28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A4470A-4B74-4708-BAA2-7588FCA0B932}" type="datetimeFigureOut">
              <a:rPr lang="ru-RU" smtClean="0"/>
              <a:t>03.10.2024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EFCF56-0F9E-4B4D-ACB7-A2C42243666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42852"/>
            <a:ext cx="7886728" cy="264320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BatangChe" pitchFamily="49" charset="-127"/>
              </a:rPr>
              <a:t>Главный Храм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BatangChe" pitchFamily="49" charset="-127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BatangChe" pitchFamily="49" charset="-127"/>
              </a:rPr>
              <a:t>Вооруженных Сил Российской Федерации, </a:t>
            </a:r>
            <a:b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BatangChe" pitchFamily="49" charset="-127"/>
              </a:rPr>
            </a:br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  <a:ea typeface="BatangChe" pitchFamily="49" charset="-127"/>
              </a:rPr>
              <a:t>как символ патриотического воспитания подрастающего поколения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589240"/>
            <a:ext cx="7031704" cy="1008112"/>
          </a:xfrm>
        </p:spPr>
        <p:txBody>
          <a:bodyPr>
            <a:normAutofit fontScale="85000" lnSpcReduction="20000"/>
          </a:bodyPr>
          <a:lstStyle/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Выполнила: руководитель 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юнармейского отряда 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им. Воинов Сопова Н.В. И Богданова В.Н. 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МКОУ «Леженская ООШ» Тимского р-н,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Курская область</a:t>
            </a:r>
          </a:p>
          <a:p>
            <a:pPr algn="r"/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Хотяинцева Екатерина Игоревна</a:t>
            </a: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8" name="Picture 4" descr="https://skrug37.ru/sites/default/files/news/1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23906" y="2204864"/>
            <a:ext cx="5800422" cy="32655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wallpapersafari.com/81/69/nUSVo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8" y="0"/>
            <a:ext cx="9127232" cy="6845424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3891039-B9B5-CCC9-920B-5CAA3A5958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2694" y="906884"/>
            <a:ext cx="5057969" cy="379347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3CFC569E-EA5F-57BA-FDC4-DA44C2EADA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25369" y="1546797"/>
            <a:ext cx="5104624" cy="382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870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wallpapersafari.com/81/69/nUSVo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8" y="0"/>
            <a:ext cx="9127232" cy="6845424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74101077-4F74-E4C6-6F5C-348774D0A7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3651870" cy="486916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1B1BBC6-0C13-0CA0-D42D-B97E0392CF8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88" y="1692276"/>
            <a:ext cx="343584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616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473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858180" cy="100013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Внутреннее убранство верхнего яруса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31750" name="Picture 6" descr="https://avatars.mds.yandex.net/get-zen_doc/3756876/pub_5f0361431274a15664b46dfe_5f03681f1ca81a4880c75919/scale_12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381531" cy="3286148"/>
          </a:xfrm>
          <a:prstGeom prst="rect">
            <a:avLst/>
          </a:prstGeom>
          <a:noFill/>
        </p:spPr>
      </p:pic>
      <p:sp>
        <p:nvSpPr>
          <p:cNvPr id="8" name="Подзаголовок 14"/>
          <p:cNvSpPr txBox="1">
            <a:spLocks/>
          </p:cNvSpPr>
          <p:nvPr/>
        </p:nvSpPr>
        <p:spPr>
          <a:xfrm>
            <a:off x="5286380" y="4357694"/>
            <a:ext cx="3000396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 Пресвятой Богородицы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одзаголовок 14"/>
          <p:cNvSpPr txBox="1">
            <a:spLocks/>
          </p:cNvSpPr>
          <p:nvPr/>
        </p:nvSpPr>
        <p:spPr>
          <a:xfrm>
            <a:off x="857224" y="6429372"/>
            <a:ext cx="3000396" cy="4286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 Христа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54" name="Picture 10" descr="Что удивило внутри Главного храма Вооружённых сил РФ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4929198"/>
            <a:ext cx="2428892" cy="1716417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01"/>
          <a:stretch/>
        </p:blipFill>
        <p:spPr>
          <a:xfrm>
            <a:off x="204107" y="928670"/>
            <a:ext cx="4113889" cy="493115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858180" cy="100013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Храм построен в русско-византийском стиле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1428736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Стены храма украшены росписями с батальными сценами из военной истории и текстами из Священного писания</a:t>
            </a:r>
          </a:p>
        </p:txBody>
      </p:sp>
      <p:pic>
        <p:nvPicPr>
          <p:cNvPr id="23554" name="Picture 2" descr="q15974255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85861"/>
            <a:ext cx="4283305" cy="321471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8596" y="4643446"/>
            <a:ext cx="4643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Фреска - Крестный ход во время Великой отечественной войны</a:t>
            </a:r>
          </a:p>
        </p:txBody>
      </p:sp>
      <p:pic>
        <p:nvPicPr>
          <p:cNvPr id="23556" name="Picture 4" descr="n15974326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3214686"/>
            <a:ext cx="4071966" cy="305609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500530" y="6211669"/>
            <a:ext cx="46434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Фреска - облет во время войны Москвы с Иконой Богоматери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858180" cy="100013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Храм состоит их 2х ярусов: нижний и верхний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86446" y="1028343"/>
            <a:ext cx="307183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Нижний ярус посвящен </a:t>
            </a:r>
            <a:r>
              <a:rPr lang="ru-RU" sz="1600" dirty="0"/>
              <a:t>раннему христианству, поэтому его стены и своды украшены гжельской росписью и выполненными вручную мозаиками из стеклянной смальты, изображающими ангелов и сцены из жития Иисуса, Девы Марии, апостолов и святых.</a:t>
            </a:r>
          </a:p>
        </p:txBody>
      </p:sp>
      <p:pic>
        <p:nvPicPr>
          <p:cNvPr id="26626" name="Picture 2" descr="f15974249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285860"/>
            <a:ext cx="5330335" cy="400052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571604" y="535782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Нижний ярус</a:t>
            </a: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428596" y="5857868"/>
            <a:ext cx="828680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Нижний храм освящен в честь Святого Равноапостольного Великого князя Владимира</a:t>
            </a:r>
          </a:p>
        </p:txBody>
      </p:sp>
      <p:pic>
        <p:nvPicPr>
          <p:cNvPr id="14" name="Picture 4" descr="n15974245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571876"/>
            <a:ext cx="2571768" cy="1930166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6215074" y="5429264"/>
            <a:ext cx="1714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смальта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71472" y="3500438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Гжельские изразцы</a:t>
            </a:r>
          </a:p>
        </p:txBody>
      </p:sp>
      <p:pic>
        <p:nvPicPr>
          <p:cNvPr id="24578" name="Picture 2" descr="c15974245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928670"/>
            <a:ext cx="1928826" cy="2572773"/>
          </a:xfrm>
          <a:prstGeom prst="rect">
            <a:avLst/>
          </a:prstGeom>
          <a:noFill/>
        </p:spPr>
      </p:pic>
      <p:pic>
        <p:nvPicPr>
          <p:cNvPr id="24582" name="Picture 6" descr="v15974247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00504"/>
            <a:ext cx="2988162" cy="2242678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714348" y="6429396"/>
            <a:ext cx="2714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Витражные светильники</a:t>
            </a:r>
          </a:p>
        </p:txBody>
      </p:sp>
      <p:pic>
        <p:nvPicPr>
          <p:cNvPr id="24584" name="Picture 8" descr="w15974249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6" y="3929066"/>
            <a:ext cx="3500462" cy="262717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714744" y="6488668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Гжельский алтарь. Единственный в мире</a:t>
            </a: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642910" y="0"/>
            <a:ext cx="8286808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Нижний храм освящен в честь Святого Равноапостольного Великого князя Владимира</a:t>
            </a:r>
          </a:p>
        </p:txBody>
      </p:sp>
      <p:pic>
        <p:nvPicPr>
          <p:cNvPr id="17" name="Picture 4" descr="http://mail.kainsk-eparhia.ru/media/uploads/2020/05/13/inx960x640_13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29058" y="928670"/>
            <a:ext cx="3962873" cy="2643206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4929190" y="3571876"/>
            <a:ext cx="22860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Гжельские изразцы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10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214282" y="6072206"/>
            <a:ext cx="4286280" cy="495288"/>
          </a:xfrm>
        </p:spPr>
        <p:txBody>
          <a:bodyPr>
            <a:noAutofit/>
          </a:bodyPr>
          <a:lstStyle/>
          <a:p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857224" y="142852"/>
            <a:ext cx="7858180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Верхний ярус. Посвящен Воскресению Христову.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2770" name="Picture 2" descr="https://ic.pics.livejournal.com/alik_morozov/68038780/1865035/1865035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85794"/>
            <a:ext cx="9143999" cy="50720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10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214282" y="6072206"/>
            <a:ext cx="4286280" cy="495288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tx1"/>
                </a:solidFill>
              </a:rPr>
              <a:t>Барельеф на двери. Борис и Глеб, убитые родным братом.</a:t>
            </a:r>
          </a:p>
          <a:p>
            <a:r>
              <a:rPr lang="ru-RU" sz="1600" dirty="0">
                <a:solidFill>
                  <a:schemeClr val="tx1"/>
                </a:solidFill>
              </a:rPr>
              <a:t>Св. Святой Борис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143504" y="928670"/>
            <a:ext cx="371477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Все четыре придела верхнего храма посвящены святым - покровителям родов войск: </a:t>
            </a:r>
          </a:p>
          <a:p>
            <a:endParaRPr lang="ru-RU" dirty="0"/>
          </a:p>
          <a:p>
            <a:r>
              <a:rPr lang="ru-RU" dirty="0"/>
              <a:t>пророк Илия — небесный покровитель Воздушно-космических и Воздушно-десантных войск России; </a:t>
            </a:r>
          </a:p>
          <a:p>
            <a:endParaRPr lang="ru-RU" dirty="0"/>
          </a:p>
          <a:p>
            <a:r>
              <a:rPr lang="ru-RU" dirty="0"/>
              <a:t>князь Александр Невский — сухопутных войск; </a:t>
            </a:r>
          </a:p>
          <a:p>
            <a:endParaRPr lang="ru-RU" dirty="0"/>
          </a:p>
          <a:p>
            <a:r>
              <a:rPr lang="ru-RU" dirty="0"/>
              <a:t>великомученица Варвара — Ракетных войск стратегического назначения </a:t>
            </a:r>
          </a:p>
          <a:p>
            <a:endParaRPr lang="ru-RU" dirty="0"/>
          </a:p>
          <a:p>
            <a:r>
              <a:rPr lang="ru-RU" dirty="0"/>
              <a:t> апостол Андрей Первозванный - покровитель Военно-морского флота России.</a:t>
            </a: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857224" y="142852"/>
            <a:ext cx="7858180" cy="10001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Верхний ярус. Посвящен Воскресению Христову.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22" name="Picture 2" descr="q15974254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85794"/>
            <a:ext cx="3857652" cy="51455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pic>
        <p:nvPicPr>
          <p:cNvPr id="22544" name="Picture 16" descr="https://mcdn.tvzvezda.ru/storage/news_other_images/2020/01/23/88e0f56c09a14a43b43855d6b0756f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8751" y="2132856"/>
            <a:ext cx="6108171" cy="4581128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0" b="17451"/>
          <a:stretch/>
        </p:blipFill>
        <p:spPr>
          <a:xfrm>
            <a:off x="179512" y="130324"/>
            <a:ext cx="3042441" cy="400506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2192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043742" cy="1000132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Главный храм Вооруженных Сил Российской Федерации — духовный символ России, прославляющий величайшую победу жизни над смертью.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14744" y="714356"/>
            <a:ext cx="52864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5429264"/>
            <a:ext cx="72152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Monotype Corsiva" pitchFamily="66" charset="0"/>
              </a:rPr>
              <a:t>Этот храм в честь Воскресения Христова, посвященный 75-летию Победы в Великой Отечественной войне, а также ратным подвигам русского народа во всех войнах, выпавших на долю нашей страны, в рекордные сроки возведен в подмосковном Парке «Патриот».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3367D44-7356-B32E-E66B-DB1AF874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944" y="1060006"/>
            <a:ext cx="4032448" cy="426277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wallpapersafari.com/81/69/nUSVo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8" y="0"/>
            <a:ext cx="9127232" cy="6845424"/>
          </a:xfrm>
          <a:prstGeom prst="rect">
            <a:avLst/>
          </a:prstGeom>
          <a:noFill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FBFB22A-66DB-D11E-8CF3-FC8C3E1BA9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504056"/>
            <a:ext cx="4299942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651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858180" cy="100013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Одной из особенностей собора является самое большое мозаичное изображение лика Спаса Нерукотворного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9698" name="Picture 2" descr="Главный храм Вооруженных сил Р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8286750" cy="537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142852"/>
            <a:ext cx="65722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Главная икона «Спас нерукотворный»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56" y="642918"/>
            <a:ext cx="440200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429124" y="571480"/>
            <a:ext cx="457203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	Главной иконой главного храма Вооружённых сил РФ является «Спас Нерукотворный. Икона Спас Нерукотворный представляет собой каноническое изображение лика Иисуса Христа, по преданию, чудесным образом отпечатавшееся на куске материи и переданное им самим слуге царя </a:t>
            </a:r>
            <a:r>
              <a:rPr lang="ru-RU" sz="1600" dirty="0" err="1"/>
              <a:t>Авгаря</a:t>
            </a:r>
            <a:r>
              <a:rPr lang="ru-RU" sz="1600" dirty="0"/>
              <a:t> </a:t>
            </a:r>
            <a:r>
              <a:rPr lang="en-US" sz="1600" dirty="0"/>
              <a:t>V</a:t>
            </a:r>
            <a:r>
              <a:rPr lang="ru-RU" sz="1600" dirty="0"/>
              <a:t> .</a:t>
            </a:r>
          </a:p>
          <a:p>
            <a:r>
              <a:rPr lang="ru-RU" sz="1600" dirty="0"/>
              <a:t>	Лик на иконе окружают образа Божией Матери Казанской, Владимирской, Смоленской, Тихвинской, размещённые на художественных рельефах, которые изображают знаковые события в истории Российского государства. </a:t>
            </a:r>
          </a:p>
          <a:p>
            <a:r>
              <a:rPr lang="ru-RU" sz="1600" dirty="0"/>
              <a:t>	В ковчежце, который неизменно сопровождает икону, находится восемь частиц святых покровителей: великомученика   Георгия Победоносца, апостола Андрея Первозванного, святителя Николая Чудотворца, преподобного Сергия Радонежского, великомученицы Варвары, апостола Петра, великомученика </a:t>
            </a:r>
            <a:r>
              <a:rPr lang="ru-RU" sz="1600" dirty="0" err="1"/>
              <a:t>Пантелеимона</a:t>
            </a:r>
            <a:r>
              <a:rPr lang="ru-RU" sz="1600" dirty="0"/>
              <a:t> Целителя, а также праведного воина Феодора Ушакова, который был командующим Черноморским </a:t>
            </a:r>
            <a:r>
              <a:rPr lang="ru-RU" sz="1600" dirty="0" err="1"/>
              <a:t>флотоми</a:t>
            </a:r>
            <a:r>
              <a:rPr lang="ru-RU" sz="1600" dirty="0"/>
              <a:t> является одним из самых почитаемых святых на флоте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142852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Икона-складень с внешней стороны храма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5429264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Установлена с внешней стороны восточной апсиды Воскресения Христова, которую церемониально открывают каждую субботу в 17:00 и по большим праздникам. В обычные дни можно увидеть только лик Иисуса над створками и барельефы усмиряющих льва и змия архангелов Гавриила и Михаила.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5084B9A6-3530-CEB2-7001-0A50872394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198" y="908720"/>
            <a:ext cx="4769851" cy="441211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225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A2F212E-3D80-0A5C-8923-52B06C7C8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«Оборона Москвы»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0C2E311-1AE7-9167-8FCD-7C3E5B0CEC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7638"/>
            <a:ext cx="3515883" cy="263691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70403982-2268-64B7-4F44-FB1C8EED07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196752"/>
            <a:ext cx="4572000" cy="3429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2CEA838E-AD2A-DDA7-55CA-630513B238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38" y="3053114"/>
            <a:ext cx="2679762" cy="357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3927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" y="0"/>
            <a:ext cx="9144026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142852"/>
            <a:ext cx="72866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</a:rPr>
              <a:t>Символизм храма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714356"/>
            <a:ext cx="8286808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1600" dirty="0"/>
              <a:t>На фасаде храма установлено 29 скульптур. Из них 4 скульптуры евангелистов, а 8 скульптур святых воинов-полководцев символизирует такое же число кампаний Великой Отечественной войны.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Главная икона храма написана на деревянных досках из орудийного лафета 8-фунтовой чугунной пушки 1710 года, поднятой со дна Невы.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435 свай в основании храма равняется числу 12 (4+3+5), что соответствует  числу апостолов. Длина свай 15 м (Знамя 150й стрелковой дивизии было водружено над рейхстагом 30 апреля 1945г и стало Знаменем Победы)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Киоты и иконостас выполнены из меди с эмалями так, как это делалось на походных воинских иконах.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17 из 18 колоколов посвящены видам и родам войск. На колоколах отражена тема Победы в Великой Отечественной войне, иконы покровителей русского воинства.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Монументальная мозаичная композиция Богоматери с Младенцем на западной стене, созданная народным художником России В.И. Нестеренко, перекликается с известным плакатом времен войны — «Родина-мать зовет!».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В иконостасе храма 48 икон, по числу месяцев боевых действий в Великой Отечественной и Советско-японской войн. Инкрустация из 431 драгоценного и полудрагоценного камня в иконостасе символизирует о 431 стрелковой дивизии, числящихся в Красной Армии к моменту окончания ВОВ. 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На порталах северных и южных врат изображены 36 памятных медалей, по 9 в каждом портале. Это символизирует кампании Великой Отечественной и Советско-японской войн, в честь наиболее значимых побед армии и флота.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/>
              <a:t>Площадь витраже на сводах 1418 кв.м.</a:t>
            </a:r>
          </a:p>
          <a:p>
            <a:pPr>
              <a:buFont typeface="Arial" pitchFamily="34" charset="0"/>
              <a:buChar char="•"/>
            </a:pPr>
            <a:r>
              <a:rPr lang="ru-RU" sz="1600" dirty="0" smtClean="0"/>
              <a:t>На </a:t>
            </a:r>
            <a:r>
              <a:rPr lang="ru-RU" sz="1600" dirty="0"/>
              <a:t>строительство храма деньги собирали всем миром</a:t>
            </a:r>
          </a:p>
          <a:p>
            <a:pPr>
              <a:buFont typeface="Arial" pitchFamily="34" charset="0"/>
              <a:buChar char="•"/>
            </a:pPr>
            <a:endParaRPr lang="ru-RU" sz="16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86" y="142852"/>
            <a:ext cx="77867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00000"/>
                </a:solidFill>
              </a:rPr>
              <a:t>Храм является утверждением победы добра над злом в более тонком, духовном понимании, чем просто победа оружия и людей</a:t>
            </a:r>
          </a:p>
        </p:txBody>
      </p:sp>
      <p:pic>
        <p:nvPicPr>
          <p:cNvPr id="5" name="Рисунок 4" descr="j1597426668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000108"/>
            <a:ext cx="771530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D58CB6A-CD55-CE1D-646D-9376B8CC2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50758"/>
            <a:ext cx="8229600" cy="114300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65749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043742" cy="1000132"/>
          </a:xfrm>
        </p:spPr>
        <p:txBody>
          <a:bodyPr>
            <a:normAutofit fontScale="55000" lnSpcReduction="20000"/>
          </a:bodyPr>
          <a:lstStyle/>
          <a:p>
            <a:r>
              <a:rPr lang="ru-RU" sz="4000" b="1" cap="all" dirty="0">
                <a:solidFill>
                  <a:srgbClr val="C00000"/>
                </a:solidFill>
                <a:cs typeface="Arial" pitchFamily="34" charset="0"/>
              </a:rPr>
              <a:t>В ПРОПОРЦИЯХ ХРАМА ЗАШИФРОВАНЫ ЗНАЧИМЫЕ ЦИФРЫ И ДАТЫ ИЗ ИСТОРИИ РОССИИ</a:t>
            </a:r>
          </a:p>
          <a:p>
            <a:endParaRPr lang="ru-RU" dirty="0"/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85794"/>
            <a:ext cx="824970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642910" y="5857868"/>
            <a:ext cx="8143932" cy="10001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57158" y="5934670"/>
            <a:ext cx="79296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75</a:t>
            </a:r>
            <a:r>
              <a:rPr lang="ru-RU" b="1" dirty="0"/>
              <a:t> лет назад, </a:t>
            </a:r>
            <a:r>
              <a:rPr lang="ru-RU" b="1" dirty="0">
                <a:solidFill>
                  <a:srgbClr val="C00000"/>
                </a:solidFill>
              </a:rPr>
              <a:t>8</a:t>
            </a:r>
            <a:r>
              <a:rPr lang="ru-RU" b="1" dirty="0"/>
              <a:t> мая </a:t>
            </a:r>
            <a:r>
              <a:rPr lang="ru-RU" b="1" dirty="0">
                <a:solidFill>
                  <a:srgbClr val="C00000"/>
                </a:solidFill>
              </a:rPr>
              <a:t>1945 </a:t>
            </a:r>
            <a:r>
              <a:rPr lang="ru-RU" b="1" dirty="0"/>
              <a:t>года в</a:t>
            </a:r>
            <a:r>
              <a:rPr lang="ru-RU" b="1" dirty="0">
                <a:solidFill>
                  <a:srgbClr val="C00000"/>
                </a:solidFill>
              </a:rPr>
              <a:t> 22 </a:t>
            </a:r>
            <a:r>
              <a:rPr lang="ru-RU" b="1" dirty="0"/>
              <a:t>часа </a:t>
            </a:r>
            <a:r>
              <a:rPr lang="ru-RU" b="1" dirty="0">
                <a:solidFill>
                  <a:srgbClr val="C00000"/>
                </a:solidFill>
              </a:rPr>
              <a:t>43 </a:t>
            </a:r>
            <a:r>
              <a:rPr lang="ru-RU" b="1" dirty="0"/>
              <a:t>минуты</a:t>
            </a:r>
            <a:r>
              <a:rPr lang="ru-RU" dirty="0"/>
              <a:t> подписан акт о безоговорочной капитуляции Германии.</a:t>
            </a:r>
          </a:p>
          <a:p>
            <a:pPr algn="ctr"/>
            <a:r>
              <a:rPr lang="ru-RU" dirty="0"/>
              <a:t>Закончилась война длиной </a:t>
            </a:r>
            <a:r>
              <a:rPr lang="ru-RU" b="1" dirty="0">
                <a:solidFill>
                  <a:srgbClr val="C00000"/>
                </a:solidFill>
              </a:rPr>
              <a:t>1418</a:t>
            </a:r>
            <a:r>
              <a:rPr lang="ru-RU" b="1" dirty="0"/>
              <a:t> дней и ночей</a:t>
            </a:r>
            <a:r>
              <a:rPr lang="ru-RU" dirty="0"/>
              <a:t>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000892" y="1785926"/>
            <a:ext cx="171451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Нижний храм освящен в честь </a:t>
            </a:r>
            <a:r>
              <a:rPr lang="ru-RU" b="1" dirty="0"/>
              <a:t>Святого Равноапостольного Великого князя Владимира, родившегося в </a:t>
            </a:r>
            <a:r>
              <a:rPr lang="ru-RU" b="1" dirty="0">
                <a:solidFill>
                  <a:srgbClr val="C00000"/>
                </a:solidFill>
              </a:rPr>
              <a:t>960</a:t>
            </a:r>
            <a:r>
              <a:rPr lang="ru-RU" b="1" dirty="0"/>
              <a:t> году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929190" y="3143249"/>
            <a:ext cx="3429024" cy="3210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Впервые храм построен из стекла и металла. </a:t>
            </a:r>
          </a:p>
          <a:p>
            <a:r>
              <a:rPr lang="ru-RU" dirty="0"/>
              <a:t>Купол храма спроектирован в форме шлема св. благоверного князя Александра Невского.</a:t>
            </a:r>
          </a:p>
          <a:p>
            <a:endParaRPr lang="ru-RU" dirty="0"/>
          </a:p>
          <a:p>
            <a:r>
              <a:rPr lang="ru-RU" dirty="0"/>
              <a:t>На вершине изображен Архангел Михаил — предводитель небесного воинства. Вес главного купола — 80 тонн.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214290"/>
            <a:ext cx="206692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42852"/>
            <a:ext cx="4543425" cy="625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142852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solidFill>
                  <a:srgbClr val="C00000"/>
                </a:solidFill>
              </a:rPr>
              <a:t>История создания храма</a:t>
            </a:r>
          </a:p>
        </p:txBody>
      </p:sp>
      <p:pic>
        <p:nvPicPr>
          <p:cNvPr id="20482" name="Picture 2" descr="https://hram-mil.ru/media/images/new_INR_8261.2e16d0ba.fill-500x664-c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85795"/>
            <a:ext cx="1857388" cy="2466612"/>
          </a:xfrm>
          <a:prstGeom prst="rect">
            <a:avLst/>
          </a:prstGeom>
          <a:noFill/>
        </p:spPr>
      </p:pic>
      <p:pic>
        <p:nvPicPr>
          <p:cNvPr id="20484" name="Picture 4" descr="https://hram-mil.ru/media/images/new_20180919-VSN_0465-obr.2e16d0ba.fill-500x664-c1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785794"/>
            <a:ext cx="3548054" cy="4711816"/>
          </a:xfrm>
          <a:prstGeom prst="rect">
            <a:avLst/>
          </a:prstGeom>
          <a:noFill/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571472" y="5643578"/>
            <a:ext cx="3571900" cy="571504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Церемония освящения закладного камня</a:t>
            </a:r>
          </a:p>
        </p:txBody>
      </p:sp>
      <p:pic>
        <p:nvPicPr>
          <p:cNvPr id="20486" name="Picture 6" descr="https://hram-mil.ru/media/images/OTLITY.2e16d0ba.fill-500x664-c10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4"/>
            <a:ext cx="2000264" cy="2656350"/>
          </a:xfrm>
          <a:prstGeom prst="rect">
            <a:avLst/>
          </a:prstGeom>
          <a:noFill/>
        </p:spPr>
      </p:pic>
      <p:pic>
        <p:nvPicPr>
          <p:cNvPr id="20488" name="Picture 8" descr="https://hram-mil.ru/media/images/INR_5725.2e16d0ba.fill-500x664-c10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29454" y="714356"/>
            <a:ext cx="1857388" cy="2466611"/>
          </a:xfrm>
          <a:prstGeom prst="rect">
            <a:avLst/>
          </a:prstGeom>
          <a:noFill/>
        </p:spPr>
      </p:pic>
      <p:pic>
        <p:nvPicPr>
          <p:cNvPr id="20490" name="Picture 10" descr="https://hram-mil.ru/media/images/INR_3249.2e16d0ba.fill-500x664-c10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00892" y="3786190"/>
            <a:ext cx="1857388" cy="2466611"/>
          </a:xfrm>
          <a:prstGeom prst="rect">
            <a:avLst/>
          </a:prstGeom>
          <a:noFill/>
        </p:spPr>
      </p:pic>
      <p:sp>
        <p:nvSpPr>
          <p:cNvPr id="11" name="Подзаголовок 2"/>
          <p:cNvSpPr txBox="1">
            <a:spLocks/>
          </p:cNvSpPr>
          <p:nvPr/>
        </p:nvSpPr>
        <p:spPr>
          <a:xfrm>
            <a:off x="4572000" y="3286124"/>
            <a:ext cx="2286016" cy="357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Первые </a:t>
            </a:r>
            <a:r>
              <a:rPr kumimoji="0" lang="ru-RU" sz="16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очертания</a:t>
            </a:r>
            <a:endParaRPr kumimoji="0" lang="ru-RU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500562" y="6357958"/>
            <a:ext cx="2357454" cy="500042"/>
          </a:xfrm>
          <a:prstGeom prst="rect">
            <a:avLst/>
          </a:prstGeom>
        </p:spPr>
        <p:txBody>
          <a:bodyPr vert="horz" lIns="91440" tIns="45720" rIns="91440" bIns="45720" rtlCol="0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/>
              <a:t>Колокола отлиты на Воронежском литейном заводе</a:t>
            </a:r>
            <a:endParaRPr kumimoji="0" lang="ru-RU" sz="36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6857984" y="3286124"/>
            <a:ext cx="2286016" cy="3571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/>
            <a:r>
              <a:rPr kumimoji="0" lang="ru-RU" sz="1200" b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Путешествие</a:t>
            </a:r>
            <a:r>
              <a:rPr kumimoji="0" lang="ru-RU" sz="1200" b="1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ru-RU" sz="1200" b="1" dirty="0"/>
              <a:t>главной иконы Спас Нерукотворный</a:t>
            </a:r>
            <a:endParaRPr kumimoji="0" lang="ru-RU" sz="12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Подзаголовок 2"/>
          <p:cNvSpPr txBox="1">
            <a:spLocks/>
          </p:cNvSpPr>
          <p:nvPr/>
        </p:nvSpPr>
        <p:spPr>
          <a:xfrm>
            <a:off x="6786546" y="6357958"/>
            <a:ext cx="2357454" cy="50004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algn="ctr">
              <a:spcBef>
                <a:spcPct val="20000"/>
              </a:spcBef>
            </a:pPr>
            <a:r>
              <a:rPr lang="ru-RU" sz="1200" b="1" dirty="0"/>
              <a:t>Лучшие художники и скульпторы России ведут работы над убранством храма</a:t>
            </a:r>
            <a:r>
              <a:rPr lang="ru-RU" sz="800" dirty="0"/>
              <a:t> </a:t>
            </a:r>
            <a:endParaRPr kumimoji="0" lang="ru-RU" sz="36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785786" y="142852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>
                <a:solidFill>
                  <a:srgbClr val="C00000"/>
                </a:solidFill>
              </a:rPr>
              <a:t>История создания храма</a:t>
            </a:r>
          </a:p>
        </p:txBody>
      </p:sp>
      <p:sp>
        <p:nvSpPr>
          <p:cNvPr id="12" name="Подзаголовок 2"/>
          <p:cNvSpPr txBox="1">
            <a:spLocks/>
          </p:cNvSpPr>
          <p:nvPr/>
        </p:nvSpPr>
        <p:spPr>
          <a:xfrm>
            <a:off x="4572000" y="6072206"/>
            <a:ext cx="3714776" cy="642942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000" b="1" dirty="0"/>
              <a:t>Напольная плитка</a:t>
            </a:r>
          </a:p>
          <a:p>
            <a:pPr lvl="0" algn="ctr">
              <a:spcBef>
                <a:spcPct val="20000"/>
              </a:spcBef>
            </a:pPr>
            <a:r>
              <a:rPr lang="ru-RU" sz="2000" dirty="0"/>
              <a:t>В состав вплавлены части трофейного фашистского оружия</a:t>
            </a:r>
            <a:endParaRPr kumimoji="0" lang="ru-RU" sz="2000" b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5500702"/>
            <a:ext cx="3571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/>
              <a:t>ОРУЖИЕ ВРАГА</a:t>
            </a:r>
          </a:p>
        </p:txBody>
      </p:sp>
      <p:pic>
        <p:nvPicPr>
          <p:cNvPr id="21506" name="Picture 2" descr="https://hram-mil.ru/media/images/STUPENI.2e16d0ba.fill-500x664-c1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14356"/>
            <a:ext cx="3500430" cy="464857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4286248" y="642918"/>
            <a:ext cx="41434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Принято решение, что оружие фашистов, найденное раннее в местах боев Великой Отечественной войны, будет использовано для отливки ступеней храма. Ступени крылец и пандусы отлиты из переплавленной трофейной военной техники вермахта с добавлением чугуна.</a:t>
            </a:r>
          </a:p>
        </p:txBody>
      </p:sp>
      <p:pic>
        <p:nvPicPr>
          <p:cNvPr id="21508" name="Picture 4" descr="m15974255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000372"/>
            <a:ext cx="3940008" cy="29570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s://cdn.wallpapersafari.com/81/69/nUSVo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26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24" y="142852"/>
            <a:ext cx="7858180" cy="1000132"/>
          </a:xfrm>
        </p:spPr>
        <p:txBody>
          <a:bodyPr>
            <a:no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Символический верстовой столб перед храмом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5362" name="Picture 2" descr="t15974237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214422"/>
            <a:ext cx="4071966" cy="5429288"/>
          </a:xfrm>
          <a:prstGeom prst="rect">
            <a:avLst/>
          </a:prstGeom>
          <a:noFill/>
        </p:spPr>
      </p:pic>
      <p:pic>
        <p:nvPicPr>
          <p:cNvPr id="15364" name="Picture 4" descr="d15974242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2714620"/>
            <a:ext cx="3726912" cy="2797125"/>
          </a:xfrm>
          <a:prstGeom prst="rect">
            <a:avLst/>
          </a:prstGeom>
          <a:noFill/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4857752" y="5643578"/>
            <a:ext cx="3929090" cy="100013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Медная карта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обороны Москвы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cdn.wallpapersafari.com/81/69/nUSVo8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463" y="-132080"/>
            <a:ext cx="9126537" cy="6845300"/>
          </a:xfrm>
          <a:prstGeom prst="rect">
            <a:avLst/>
          </a:prstGeom>
          <a:noFill/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D93E8F04-0726-CCF1-3711-43118D72C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3168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rgbClr val="C00000"/>
                </a:solidFill>
              </a:rPr>
              <a:t>Музейный комплекс</a:t>
            </a:r>
            <a:br>
              <a:rPr lang="ru-RU" sz="4000" dirty="0">
                <a:solidFill>
                  <a:srgbClr val="C00000"/>
                </a:solidFill>
              </a:rPr>
            </a:br>
            <a:r>
              <a:rPr lang="ru-RU" sz="4000" dirty="0">
                <a:solidFill>
                  <a:srgbClr val="C00000"/>
                </a:solidFill>
              </a:rPr>
              <a:t> «Дорога Памяти»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F49E95F-90CC-157D-1143-0BAE3EF9A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00" y="1350889"/>
            <a:ext cx="5679897" cy="378511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50ADD9BF-36D4-4784-87A1-A65E03255D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70797"/>
            <a:ext cx="3667328" cy="2879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429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dn.wallpapersafari.com/81/69/nUSVo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6768" y="0"/>
            <a:ext cx="9127232" cy="6845424"/>
          </a:xfrm>
          <a:prstGeom prst="rect">
            <a:avLst/>
          </a:prstGeom>
          <a:noFill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F68491CD-B1B4-08D5-8C48-F40F1C4B9A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9412" y="1089776"/>
            <a:ext cx="4622301" cy="34667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5282DA2D-7BC6-B5D9-38F3-0283F58996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099208" y="1089134"/>
            <a:ext cx="4622303" cy="346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4226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585</Words>
  <Application>Microsoft Office PowerPoint</Application>
  <PresentationFormat>Экран (4:3)</PresentationFormat>
  <Paragraphs>84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Главный Храм  Вооруженных Сил Российской Федерации,  как символ патриотического воспитания подрастающего поколения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Музейный комплекс  «Дорога Памяти»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«Оборона Москвы»</vt:lpstr>
      <vt:lpstr>Презентация PowerPoint</vt:lpstr>
      <vt:lpstr>Презентация PowerPoint</vt:lpstr>
      <vt:lpstr>Спасибо за внимание!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Главный Храм  Вооруженных Сил Российской Федерации</dc:title>
  <dc:creator>школа2</dc:creator>
  <cp:lastModifiedBy>Пользователь</cp:lastModifiedBy>
  <cp:revision>12</cp:revision>
  <dcterms:created xsi:type="dcterms:W3CDTF">2021-04-12T04:39:58Z</dcterms:created>
  <dcterms:modified xsi:type="dcterms:W3CDTF">2024-10-03T17:58:45Z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3258024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