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76" r:id="rId5"/>
    <p:sldId id="258" r:id="rId6"/>
    <p:sldId id="261" r:id="rId7"/>
    <p:sldId id="270" r:id="rId8"/>
    <p:sldId id="268" r:id="rId9"/>
    <p:sldId id="262" r:id="rId10"/>
    <p:sldId id="263" r:id="rId11"/>
    <p:sldId id="271" r:id="rId12"/>
    <p:sldId id="272" r:id="rId13"/>
    <p:sldId id="273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4" d="100"/>
          <a:sy n="94" d="100"/>
        </p:scale>
        <p:origin x="24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421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83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1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67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664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778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08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62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206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5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6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93C45-60C5-405C-9384-82495A1AE1D7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34B48-4A56-4FBA-8D5E-3520EBDD53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13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41;&#1080;&#1086;&#1083;&#1086;&#1075;&#1080;&#1103;%207%20&#1082;&#1083;&#1072;&#1089;&#1089;.%20&#1058;&#1080;&#1087;%20&#1087;&#1083;&#1086;&#1089;&#1082;&#1080;&#1077;%20&#1095;&#1077;&#1088;&#1074;&#1080;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Черви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305" y="490184"/>
            <a:ext cx="3994367" cy="3473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78" y="3923732"/>
            <a:ext cx="5638539" cy="2668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099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Кровеносная система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Отсутствует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2881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Пищеварительная система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 smtClean="0"/>
              <a:t>Хищники</a:t>
            </a:r>
            <a:r>
              <a:rPr lang="ru-RU" dirty="0" smtClean="0"/>
              <a:t>, питающиеся простейшими, кишечнополостными или </a:t>
            </a:r>
            <a:r>
              <a:rPr lang="ru-RU" u="sng" dirty="0" smtClean="0"/>
              <a:t>паразитирующие</a:t>
            </a:r>
            <a:r>
              <a:rPr lang="ru-RU" dirty="0" smtClean="0"/>
              <a:t> животные. Паразитические формы произошли позднее, для них характерна дегенерация некоторых органов - пищеварения, чувств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23364" y="1264008"/>
            <a:ext cx="4498521" cy="503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58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Выделительная система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Выделительная система у плоских червей представлена органами выделения - </a:t>
            </a:r>
            <a:r>
              <a:rPr lang="ru-RU" u="sng" dirty="0" err="1" smtClean="0"/>
              <a:t>протонефридиями</a:t>
            </a:r>
            <a:endParaRPr lang="ru-RU" u="sng" dirty="0" smtClean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54278" y="1690688"/>
            <a:ext cx="5412486" cy="411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Половая система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организме плоского червя имеются семенники и яичники, то есть мужские и женские органы размножения</a:t>
            </a:r>
          </a:p>
          <a:p>
            <a:pPr marL="0" indent="0">
              <a:buNone/>
            </a:pPr>
            <a:r>
              <a:rPr lang="ru-RU" dirty="0" smtClean="0"/>
              <a:t>Такие животные называются гермафродитами.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31561" y="1289957"/>
            <a:ext cx="4573896" cy="462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0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Нервная система. Органы чувств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12421"/>
            <a:ext cx="5181600" cy="4764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Нервная система представлена нервными узлами, расположенными в передней части тела, мозговыми ганглиями и отходящими от них нервными стволами, соединенными перемычками</a:t>
            </a:r>
          </a:p>
          <a:p>
            <a:pPr marL="0" indent="0">
              <a:buNone/>
            </a:pPr>
            <a:r>
              <a:rPr lang="ru-RU" dirty="0" smtClean="0"/>
              <a:t>У некоторых свободно живущих плоских червей имеются примитивные органы зрения и органы равновесия.  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4865" y="1825625"/>
            <a:ext cx="403627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+mn-lt"/>
              </a:rPr>
              <a:t>Черви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37773"/>
              </p:ext>
            </p:extLst>
          </p:nvPr>
        </p:nvGraphicFramePr>
        <p:xfrm>
          <a:off x="838200" y="1825625"/>
          <a:ext cx="105156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3433948373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960023022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664476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Тип Плоские черви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Тип Круглые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черви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Тип Кольчатые черви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187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779553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564" y="2407811"/>
            <a:ext cx="3326371" cy="24907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6296" y="2302329"/>
            <a:ext cx="3388074" cy="27454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1732" y="2302329"/>
            <a:ext cx="3399064" cy="2669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88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Тип Плоские черви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8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Черви</a:t>
            </a:r>
            <a:r>
              <a:rPr lang="ru-RU" sz="1600" b="1" dirty="0" err="1" smtClean="0">
                <a:solidFill>
                  <a:srgbClr val="002060"/>
                </a:solidFill>
                <a:hlinkClick r:id="rId2" action="ppaction://hlinkfile"/>
              </a:rPr>
              <a:t>Биология</a:t>
            </a:r>
            <a:r>
              <a:rPr lang="ru-RU" sz="1600" b="1" dirty="0" smtClean="0">
                <a:solidFill>
                  <a:srgbClr val="002060"/>
                </a:solidFill>
                <a:hlinkClick r:id="rId2" action="ppaction://hlinkfile"/>
              </a:rPr>
              <a:t> 7 класс. Тип плоские черви.mp4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101721"/>
              </p:ext>
            </p:extLst>
          </p:nvPr>
        </p:nvGraphicFramePr>
        <p:xfrm>
          <a:off x="498475" y="914400"/>
          <a:ext cx="11339512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878">
                  <a:extLst>
                    <a:ext uri="{9D8B030D-6E8A-4147-A177-3AD203B41FA5}">
                      <a16:colId xmlns:a16="http://schemas.microsoft.com/office/drawing/2014/main" val="2292563196"/>
                    </a:ext>
                  </a:extLst>
                </a:gridCol>
                <a:gridCol w="2834878">
                  <a:extLst>
                    <a:ext uri="{9D8B030D-6E8A-4147-A177-3AD203B41FA5}">
                      <a16:colId xmlns:a16="http://schemas.microsoft.com/office/drawing/2014/main" val="1369627318"/>
                    </a:ext>
                  </a:extLst>
                </a:gridCol>
                <a:gridCol w="2834878">
                  <a:extLst>
                    <a:ext uri="{9D8B030D-6E8A-4147-A177-3AD203B41FA5}">
                      <a16:colId xmlns:a16="http://schemas.microsoft.com/office/drawing/2014/main" val="3241069059"/>
                    </a:ext>
                  </a:extLst>
                </a:gridCol>
                <a:gridCol w="2834878">
                  <a:extLst>
                    <a:ext uri="{9D8B030D-6E8A-4147-A177-3AD203B41FA5}">
                      <a16:colId xmlns:a16="http://schemas.microsoft.com/office/drawing/2014/main" val="3772319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Плоские черви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Круглые черви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Кольчатые черви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3793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Симметрия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662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Полость тела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77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слоёв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871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Покровы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845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Дыхательная система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637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Кровеносная система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286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Пищеварительная система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20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Выделительная система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13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Половая система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072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Нервная система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714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Органы чувств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46203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22664" y="3244333"/>
            <a:ext cx="70003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2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Симметрия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</a:t>
            </a:r>
            <a:r>
              <a:rPr lang="ru-RU" dirty="0" smtClean="0"/>
              <a:t>вусторонне симметричные животные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824" y="279586"/>
            <a:ext cx="3305790" cy="285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54" y="2551315"/>
            <a:ext cx="3064149" cy="2655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35610" y="3278949"/>
            <a:ext cx="4953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333333"/>
                </a:solidFill>
                <a:effectLst/>
                <a:latin typeface="Museo Sans Cyrl"/>
              </a:rPr>
              <a:t>У большинства двусторонне симметричных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Museo Sans Cyrl"/>
              </a:rPr>
              <a:t> животных всегда можно различить передний и задний конец тела, 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Museo Sans Cyrl"/>
              </a:rPr>
              <a:t>а также брюшную и спинную стороны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706" y="4588410"/>
            <a:ext cx="4583566" cy="1975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14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Полость тела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Отсутствует (она заполнена паренхимой — рыхлой клеточной массой, в которой помешаются внутренние органы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74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Количество слоёв тела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Трёхслойные животные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98221"/>
            <a:ext cx="5181600" cy="354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9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Покровы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 err="1" smtClean="0"/>
              <a:t>Кожно</a:t>
            </a:r>
            <a:r>
              <a:rPr lang="ru-RU" u="sng" dirty="0" smtClean="0"/>
              <a:t> – мускульный мешок.</a:t>
            </a:r>
            <a:r>
              <a:rPr lang="ru-RU" u="sng" dirty="0"/>
              <a:t> </a:t>
            </a:r>
            <a:r>
              <a:rPr lang="ru-RU" dirty="0"/>
              <a:t>Он состоит из слоя эпителия, покрывающего тело снаружи, и лежащих под ним сплошных слоев мышц. Наружный слой представлен кольцевой мускулатурой, внутренний - продольной. Между ними обычно расположена диагональная мускулатура. Сокращение мускульных элементов кожно-мускульного мешка обеспечивает характерные "червеобразные" движения плоских червей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853" y="4700119"/>
            <a:ext cx="6829425" cy="203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0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Дыхательная система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 плоских червей </a:t>
            </a:r>
            <a:r>
              <a:rPr lang="ru-RU" b="1" dirty="0"/>
              <a:t>нет</a:t>
            </a:r>
            <a:r>
              <a:rPr lang="ru-RU" dirty="0"/>
              <a:t> специализированной дыхательной системы, поэтому тело у них плоское. Для получения кислорода каждой клеткой и отдачи углекислого газа, то есть для эффективного газообмена, необходимо, чтобы клетка находилась недалеко от внешней среды, поэтому у крупных плоских червей тело обычно плоское, как бумага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143" y="3878829"/>
            <a:ext cx="4057650" cy="2637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570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310</Words>
  <Application>Microsoft Office PowerPoint</Application>
  <PresentationFormat>Широкоэкранный</PresentationFormat>
  <Paragraphs>70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Museo Sans Cyrl</vt:lpstr>
      <vt:lpstr>Тема Office</vt:lpstr>
      <vt:lpstr>Черви</vt:lpstr>
      <vt:lpstr> Черви</vt:lpstr>
      <vt:lpstr>Тип Плоские черви</vt:lpstr>
      <vt:lpstr>ЧервиБиология 7 класс. Тип плоские черви.mp4</vt:lpstr>
      <vt:lpstr>Симметрия</vt:lpstr>
      <vt:lpstr>Полость тела</vt:lpstr>
      <vt:lpstr>Количество слоёв тела</vt:lpstr>
      <vt:lpstr>Покровы</vt:lpstr>
      <vt:lpstr>Дыхательная система</vt:lpstr>
      <vt:lpstr>Кровеносная система</vt:lpstr>
      <vt:lpstr>Пищеварительная система</vt:lpstr>
      <vt:lpstr>Выделительная система</vt:lpstr>
      <vt:lpstr>Половая система</vt:lpstr>
      <vt:lpstr>Нервная система. Органы чувств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Черви</dc:title>
  <dc:creator>Asus E510</dc:creator>
  <cp:lastModifiedBy>Asus E510</cp:lastModifiedBy>
  <cp:revision>12</cp:revision>
  <dcterms:created xsi:type="dcterms:W3CDTF">2023-11-27T17:38:45Z</dcterms:created>
  <dcterms:modified xsi:type="dcterms:W3CDTF">2023-11-27T19:29:20Z</dcterms:modified>
</cp:coreProperties>
</file>