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323" r:id="rId2"/>
    <p:sldId id="285" r:id="rId3"/>
    <p:sldId id="257" r:id="rId4"/>
    <p:sldId id="258" r:id="rId5"/>
    <p:sldId id="259" r:id="rId6"/>
    <p:sldId id="260" r:id="rId7"/>
    <p:sldId id="261" r:id="rId8"/>
    <p:sldId id="311" r:id="rId9"/>
    <p:sldId id="319" r:id="rId10"/>
    <p:sldId id="263" r:id="rId11"/>
    <p:sldId id="306" r:id="rId12"/>
    <p:sldId id="312" r:id="rId13"/>
    <p:sldId id="313" r:id="rId14"/>
    <p:sldId id="309" r:id="rId15"/>
    <p:sldId id="308" r:id="rId16"/>
    <p:sldId id="307" r:id="rId17"/>
    <p:sldId id="310" r:id="rId18"/>
    <p:sldId id="320" r:id="rId19"/>
    <p:sldId id="314" r:id="rId20"/>
    <p:sldId id="318" r:id="rId21"/>
    <p:sldId id="317" r:id="rId22"/>
    <p:sldId id="293" r:id="rId23"/>
    <p:sldId id="322" r:id="rId24"/>
    <p:sldId id="294" r:id="rId25"/>
    <p:sldId id="295" r:id="rId26"/>
    <p:sldId id="296" r:id="rId27"/>
    <p:sldId id="297" r:id="rId28"/>
    <p:sldId id="299" r:id="rId29"/>
    <p:sldId id="300" r:id="rId30"/>
    <p:sldId id="327" r:id="rId31"/>
    <p:sldId id="301" r:id="rId32"/>
    <p:sldId id="329" r:id="rId33"/>
    <p:sldId id="330" r:id="rId34"/>
    <p:sldId id="324" r:id="rId35"/>
    <p:sldId id="269" r:id="rId36"/>
    <p:sldId id="326" r:id="rId37"/>
    <p:sldId id="325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CC6600"/>
    <a:srgbClr val="008000"/>
    <a:srgbClr val="99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85" autoAdjust="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506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7D2BD-8541-4422-8E05-EF29F1A02F94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0AFE3-1E3F-4E98-9B2B-32C9A4756A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7263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0AFE3-1E3F-4E98-9B2B-32C9A4756AC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8051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0B44-E9D7-415E-B594-EC6A524354F8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1C60-4ED0-4D43-B9C9-9D6428DAB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0B44-E9D7-415E-B594-EC6A524354F8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1C60-4ED0-4D43-B9C9-9D6428DAB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0B44-E9D7-415E-B594-EC6A524354F8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1C60-4ED0-4D43-B9C9-9D6428DAB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0B44-E9D7-415E-B594-EC6A524354F8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1C60-4ED0-4D43-B9C9-9D6428DAB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0B44-E9D7-415E-B594-EC6A524354F8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1C60-4ED0-4D43-B9C9-9D6428DAB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0B44-E9D7-415E-B594-EC6A524354F8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1C60-4ED0-4D43-B9C9-9D6428DAB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0B44-E9D7-415E-B594-EC6A524354F8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1C60-4ED0-4D43-B9C9-9D6428DAB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0B44-E9D7-415E-B594-EC6A524354F8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1C60-4ED0-4D43-B9C9-9D6428DAB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0B44-E9D7-415E-B594-EC6A524354F8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1C60-4ED0-4D43-B9C9-9D6428DAB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0B44-E9D7-415E-B594-EC6A524354F8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1C60-4ED0-4D43-B9C9-9D6428DAB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0B44-E9D7-415E-B594-EC6A524354F8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61C60-4ED0-4D43-B9C9-9D6428DAB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FF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A0B44-E9D7-415E-B594-EC6A524354F8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61C60-4ED0-4D43-B9C9-9D6428DAB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1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772400" cy="428628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Республиканская научно-практическая конференция</a:t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«Ростки возрождения»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40" y="4786322"/>
            <a:ext cx="5286412" cy="2071678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Выполнили работу учащиеся 6 А класса</a:t>
            </a:r>
          </a:p>
          <a:p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МБОУ « СОШ № 1»города Шумерля</a:t>
            </a:r>
          </a:p>
          <a:p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Оборина Яна, Фролова Екатерина.</a:t>
            </a:r>
            <a:b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Научный руководитель: </a:t>
            </a:r>
            <a:r>
              <a:rPr lang="ru-RU" sz="3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Леванова</a:t>
            </a: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М. В., учитель русского языка и литературы МБОУ «СОШ №1» г. Шумерля</a:t>
            </a:r>
            <a:b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700808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Секция – Биология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Флорариум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единая экосистема»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флорариумов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715436" cy="542928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/>
              <a:t> Как правило, </a:t>
            </a:r>
            <a:r>
              <a:rPr lang="ru-RU" sz="2400" dirty="0" err="1"/>
              <a:t>флорариумы</a:t>
            </a:r>
            <a:r>
              <a:rPr lang="ru-RU" sz="2400" dirty="0"/>
              <a:t> бывают напольными, настольными, подвесными, настенными и даже встраиваться в межкомнатные перегородки или в предметы мебели. Именно поэтому в просторной комнате более органично будет выглядеть большая красивая витрина, а маленькая композиция может прекрасно выглядеть на полке, столе или специальной подставке. Декоративный вид возможен как со всех сторон (отдельно стоящий </a:t>
            </a:r>
            <a:r>
              <a:rPr lang="ru-RU" sz="2400" dirty="0" err="1"/>
              <a:t>флорариум</a:t>
            </a:r>
            <a:r>
              <a:rPr lang="ru-RU" sz="2400" dirty="0"/>
              <a:t>), так и только с одной стороны (встроенный </a:t>
            </a:r>
            <a:r>
              <a:rPr lang="ru-RU" sz="2400" dirty="0" err="1"/>
              <a:t>флорариум</a:t>
            </a:r>
            <a:r>
              <a:rPr lang="ru-RU" sz="2400" dirty="0"/>
              <a:t>). Такое разнообразие позволяет создавать необычайно красивые и эффектные элементы декора в интерьере. </a:t>
            </a:r>
            <a:endParaRPr lang="ru-RU" sz="36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ВИДЫ ФЛОРАРИУМОВ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Picture 2" descr="C:\Users\18.11.2016\Desktop\1481305118_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928671"/>
            <a:ext cx="3643338" cy="307183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4" descr="C:\Users\18.11.2016\Desktop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500438"/>
            <a:ext cx="4071966" cy="3214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3" descr="C:\Users\18.11.2016\Desktop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2276872"/>
            <a:ext cx="3929090" cy="32861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9737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 </a:t>
            </a:r>
            <a:b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196752"/>
            <a:ext cx="8208912" cy="286232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i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Основные приемы                   формирования</a:t>
            </a:r>
          </a:p>
          <a:p>
            <a:pPr algn="ctr"/>
            <a:r>
              <a:rPr lang="ru-RU" sz="6000" b="1" i="1" u="sng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флорариума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ЕМКОСТИ ДЛЯ  ЦВЕТОВ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1214422"/>
            <a:ext cx="3829048" cy="564357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Под </a:t>
            </a:r>
            <a:r>
              <a:rPr lang="ru-RU" dirty="0" err="1" smtClean="0"/>
              <a:t>флорариум</a:t>
            </a:r>
            <a:r>
              <a:rPr lang="ru-RU" dirty="0" smtClean="0"/>
              <a:t> подойдет любая стеклянная емкость (аквариум, чаша, ваза, бутыль), ограниченная двумя факторами: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Толщиной стекла, которая должна быть соразмерной с объемом емкости, поскольку под тяжестью грунта и самих растений стекло может лопнуть;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Наличием «крышки» или дверцы, ведь для поддержания достаточной влажности нам нужно будет прикрывать ими верх вазы.</a:t>
            </a:r>
          </a:p>
          <a:p>
            <a:endParaRPr lang="ru-RU" dirty="0"/>
          </a:p>
        </p:txBody>
      </p:sp>
      <p:pic>
        <p:nvPicPr>
          <p:cNvPr id="19458" name="Picture 2" descr="C:\Users\18.11.2016\Desktop\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4390778" cy="47101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6600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А. </a:t>
            </a:r>
            <a:r>
              <a:rPr lang="ru-RU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Аквариумы, бутылки и банки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C:\Users\18.11.2016\Desktop\Tq82BQHFlW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142984"/>
            <a:ext cx="4071966" cy="30718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3" descr="C:\Users\18.11.2016\Desktop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57496"/>
            <a:ext cx="4286280" cy="35255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Б. </a:t>
            </a:r>
            <a:r>
              <a:rPr lang="ru-RU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Прямоугольные емкости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1600200"/>
            <a:ext cx="3971924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Они наиболее удобны для посадки растений и ухода за ними, но не так декоративны как круглые. Хотя возле стены и с хорошей подсветкой, они могут стать прекрасной изюминкой интерьера, изображая кусочек дикой природы, например влажных  джунглей с лианами и папоротниками или, наоборот, сухой пустыни с суккулентами и кактусами.</a:t>
            </a:r>
            <a:endParaRPr lang="ru-RU" dirty="0"/>
          </a:p>
        </p:txBody>
      </p:sp>
      <p:pic>
        <p:nvPicPr>
          <p:cNvPr id="4" name="Picture 2" descr="C:\Users\18.11.2016\Desktop\i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00108"/>
            <a:ext cx="3857652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3" descr="C:\Users\18.11.2016\Desktop\rainfores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786190"/>
            <a:ext cx="3857652" cy="28593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В. </a:t>
            </a:r>
            <a:r>
              <a:rPr lang="ru-RU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Круглые емкости.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C:\Users\18.11.2016\Desktop\florarium_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928934"/>
            <a:ext cx="4104456" cy="3429024"/>
          </a:xfrm>
          <a:prstGeom prst="roundRect">
            <a:avLst>
              <a:gd name="adj" fmla="val 16667"/>
            </a:avLst>
          </a:prstGeom>
          <a:ln w="76200">
            <a:solidFill>
              <a:srgbClr val="FF0000"/>
            </a:solidFill>
            <a:prstDash val="sysDot"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3" descr="C:\Users\18.11.2016\Desktop\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928934"/>
            <a:ext cx="4000528" cy="3429024"/>
          </a:xfrm>
          <a:prstGeom prst="roundRect">
            <a:avLst>
              <a:gd name="adj" fmla="val 16667"/>
            </a:avLst>
          </a:prstGeom>
          <a:ln w="76200">
            <a:solidFill>
              <a:srgbClr val="FF0000"/>
            </a:solidFill>
            <a:prstDash val="sysDash"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28596" y="857232"/>
            <a:ext cx="84296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/>
              <a:t> </a:t>
            </a:r>
            <a:r>
              <a:rPr lang="ru-RU" sz="2800" dirty="0" smtClean="0"/>
              <a:t>Обычно это что-то вроде круглого аквариума, с довольно большим отверстием. Размеры очень разные, от 10см в диаметре и до 50, а то и 70-ти.</a:t>
            </a:r>
            <a:endParaRPr lang="ru-RU" sz="28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Г. </a:t>
            </a:r>
            <a:r>
              <a:rPr lang="ru-RU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Бутыли с узким горлом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 descr="C:\Users\18.11.2016\Desktop\i (5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348880"/>
            <a:ext cx="3495332" cy="4025608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123" name="Picture 3" descr="C:\Users\18.11.2016\Desktop\i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348880"/>
            <a:ext cx="3571900" cy="4025608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28596" y="928670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Это самые интересные и, что для нас немаловажно, самые дорогостоящие из-за сложности создания в них красивых композиций емкости. </a:t>
            </a:r>
            <a:endParaRPr lang="ru-RU" sz="24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68742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ПОЧВЕННАЯ СМЕСЬ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ПОЧВА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170" name="Picture 2" descr="C:\Users\18.11.2016\Desktop\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714620"/>
            <a:ext cx="4071966" cy="3829050"/>
          </a:xfrm>
          <a:prstGeom prst="round2DiagRect">
            <a:avLst/>
          </a:prstGeom>
          <a:noFill/>
          <a:ln w="57150">
            <a:solidFill>
              <a:srgbClr val="7030A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1142984"/>
            <a:ext cx="78581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1325"/>
            <a:r>
              <a:rPr lang="ru-RU" sz="2000" dirty="0" smtClean="0"/>
              <a:t> Листовая  или с добавлением песка и торфа, но в любом случае без удобрений, потому что, чем медленнее будут расти жильцы этого мирка, тем дольше он сохранит  свою декоративность. </a:t>
            </a:r>
          </a:p>
        </p:txBody>
      </p:sp>
      <p:pic>
        <p:nvPicPr>
          <p:cNvPr id="7171" name="Picture 3" descr="C:\Users\18.11.2016\Desktop\florarium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714620"/>
            <a:ext cx="4071966" cy="3833810"/>
          </a:xfrm>
          <a:prstGeom prst="round2Diag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Гипотеза</a:t>
            </a:r>
            <a:endParaRPr lang="ru-RU" sz="6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u="sng" dirty="0">
                <a:solidFill>
                  <a:schemeClr val="tx2"/>
                </a:solidFill>
              </a:rPr>
              <a:t>Гипотеза:</a:t>
            </a:r>
            <a:r>
              <a:rPr lang="ru-RU" sz="4000" dirty="0">
                <a:solidFill>
                  <a:schemeClr val="tx2"/>
                </a:solidFill>
              </a:rPr>
              <a:t> </a:t>
            </a:r>
            <a:r>
              <a:rPr lang="ru-RU" sz="4000" dirty="0"/>
              <a:t>выращивание комнатных растений  в стеклянном контейнере позволит создавать уникальные композиции, которые практически невозможно получить в обыкновенных условиях помещения. </a:t>
            </a:r>
          </a:p>
        </p:txBody>
      </p:sp>
    </p:spTree>
    <p:extLst>
      <p:ext uri="{BB962C8B-B14F-4D97-AF65-F5344CB8AC3E}">
        <p14:creationId xmlns="" xmlns:p14="http://schemas.microsoft.com/office/powerpoint/2010/main" val="2511090548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Растения для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флорариума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1000108"/>
            <a:ext cx="4071934" cy="5643602"/>
          </a:xfrm>
        </p:spPr>
        <p:txBody>
          <a:bodyPr>
            <a:normAutofit fontScale="62500" lnSpcReduction="20000"/>
          </a:bodyPr>
          <a:lstStyle/>
          <a:p>
            <a:pPr indent="98425"/>
            <a:r>
              <a:rPr lang="ru-RU" dirty="0" smtClean="0"/>
              <a:t> Микроклимат в закрытых емкостях нравится теневыносливым тропическим растениям, таким как, например, традесканции, селагинелла, </a:t>
            </a:r>
            <a:r>
              <a:rPr lang="ru-RU" dirty="0" err="1" smtClean="0"/>
              <a:t>пилея</a:t>
            </a:r>
            <a:r>
              <a:rPr lang="ru-RU" dirty="0" smtClean="0"/>
              <a:t>, карликовый фикус, некоторые виды папоротника, </a:t>
            </a:r>
            <a:r>
              <a:rPr lang="ru-RU" dirty="0" err="1" smtClean="0"/>
              <a:t>колумнея</a:t>
            </a:r>
            <a:r>
              <a:rPr lang="ru-RU" dirty="0" smtClean="0"/>
              <a:t>, </a:t>
            </a:r>
            <a:r>
              <a:rPr lang="ru-RU" dirty="0" err="1" smtClean="0"/>
              <a:t>глориоза</a:t>
            </a:r>
            <a:r>
              <a:rPr lang="ru-RU" dirty="0" smtClean="0"/>
              <a:t>, бальзамин, колеус, бегония </a:t>
            </a:r>
            <a:r>
              <a:rPr lang="ru-RU" dirty="0" err="1" smtClean="0"/>
              <a:t>рекс</a:t>
            </a:r>
            <a:r>
              <a:rPr lang="ru-RU" dirty="0" smtClean="0"/>
              <a:t>, </a:t>
            </a:r>
            <a:r>
              <a:rPr lang="ru-RU" dirty="0" err="1" smtClean="0"/>
              <a:t>нефролепис</a:t>
            </a:r>
            <a:r>
              <a:rPr lang="ru-RU" dirty="0" smtClean="0"/>
              <a:t>, </a:t>
            </a:r>
            <a:r>
              <a:rPr lang="ru-RU" dirty="0" err="1" smtClean="0"/>
              <a:t>пеперомия</a:t>
            </a:r>
            <a:r>
              <a:rPr lang="ru-RU" dirty="0" smtClean="0"/>
              <a:t>, кротон, </a:t>
            </a:r>
            <a:r>
              <a:rPr lang="ru-RU" dirty="0" err="1" smtClean="0"/>
              <a:t>хамедорея</a:t>
            </a:r>
            <a:r>
              <a:rPr lang="ru-RU" dirty="0" smtClean="0"/>
              <a:t>, </a:t>
            </a:r>
            <a:r>
              <a:rPr lang="ru-RU" dirty="0" err="1" smtClean="0"/>
              <a:t>рипсалис</a:t>
            </a:r>
            <a:r>
              <a:rPr lang="ru-RU" dirty="0" smtClean="0"/>
              <a:t>, плющ, разноцветные </a:t>
            </a:r>
            <a:r>
              <a:rPr lang="ru-RU" dirty="0" err="1" smtClean="0"/>
              <a:t>фиттонии</a:t>
            </a:r>
            <a:r>
              <a:rPr lang="ru-RU" dirty="0" smtClean="0"/>
              <a:t>, мох и т.д.</a:t>
            </a:r>
          </a:p>
          <a:p>
            <a:pPr indent="190500"/>
            <a:r>
              <a:rPr lang="ru-RU" dirty="0" smtClean="0"/>
              <a:t>Замечательно смотрятся в сосудах медленно растущие кактусы и суккуленты, особенно, если создать в бутылке пустынный или горный микроландшафт.</a:t>
            </a:r>
          </a:p>
          <a:p>
            <a:endParaRPr lang="ru-RU" dirty="0"/>
          </a:p>
        </p:txBody>
      </p:sp>
      <p:pic>
        <p:nvPicPr>
          <p:cNvPr id="10242" name="Picture 2" descr="C:\Users\18.11.2016\Desktop\dc2e96f6e4246fb769a24bed0676d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857232"/>
            <a:ext cx="4786314" cy="2858660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43" name="Picture 3" descr="C:\Users\18.11.2016\Desktop\fcGa15k4ff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717032"/>
            <a:ext cx="4824536" cy="2926678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2">
              <a:avLst/>
            </a:prstTxWarp>
            <a:normAutofit fontScale="90000"/>
          </a:bodyPr>
          <a:lstStyle/>
          <a:p>
            <a:r>
              <a:rPr lang="ru-RU" b="1" u="sng" dirty="0" smtClean="0">
                <a:solidFill>
                  <a:srgbClr val="6600CC"/>
                </a:solidFill>
              </a:rPr>
              <a:t>Инструменты для работы</a:t>
            </a:r>
            <a:br>
              <a:rPr lang="ru-RU" b="1" u="sng" dirty="0" smtClean="0">
                <a:solidFill>
                  <a:srgbClr val="6600CC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257176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Если цветы сажают в бутыли с узким горлом, то потребуются специальные инструменты: </a:t>
            </a:r>
            <a:br>
              <a:rPr lang="ru-RU" dirty="0" smtClean="0"/>
            </a:br>
            <a:r>
              <a:rPr lang="ru-RU" dirty="0" smtClean="0"/>
              <a:t>Совок для земли (из ложки или детского совка)</a:t>
            </a:r>
            <a:br>
              <a:rPr lang="ru-RU" dirty="0" smtClean="0"/>
            </a:br>
            <a:r>
              <a:rPr lang="ru-RU" dirty="0" smtClean="0"/>
              <a:t>Острый нож, для подрезки растений;</a:t>
            </a:r>
            <a:br>
              <a:rPr lang="ru-RU" dirty="0" smtClean="0"/>
            </a:br>
            <a:r>
              <a:rPr lang="ru-RU" dirty="0" smtClean="0"/>
              <a:t>Катушка для утрамбовки земли;</a:t>
            </a:r>
            <a:br>
              <a:rPr lang="ru-RU" dirty="0" smtClean="0"/>
            </a:br>
            <a:r>
              <a:rPr lang="ru-RU" dirty="0" smtClean="0"/>
              <a:t>Губка для очистки стенок бутыли;</a:t>
            </a:r>
            <a:br>
              <a:rPr lang="ru-RU" dirty="0" smtClean="0"/>
            </a:br>
            <a:r>
              <a:rPr lang="ru-RU" dirty="0" smtClean="0"/>
              <a:t>2 спицы или палочки – вместо пальцев</a:t>
            </a:r>
            <a:br>
              <a:rPr lang="ru-RU" dirty="0" smtClean="0"/>
            </a:br>
            <a:r>
              <a:rPr lang="ru-RU" dirty="0" smtClean="0"/>
              <a:t>Маленький пульверизатор</a:t>
            </a:r>
            <a:endParaRPr lang="ru-RU" dirty="0"/>
          </a:p>
        </p:txBody>
      </p:sp>
      <p:pic>
        <p:nvPicPr>
          <p:cNvPr id="9218" name="Picture 2" descr="C:\Users\18.11.2016\Desktop\i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929066"/>
            <a:ext cx="4572000" cy="1971675"/>
          </a:xfrm>
          <a:prstGeom prst="rect">
            <a:avLst/>
          </a:prstGeom>
          <a:noFill/>
        </p:spPr>
      </p:pic>
      <p:pic>
        <p:nvPicPr>
          <p:cNvPr id="9219" name="Picture 3" descr="C:\Users\18.11.2016\Desktop\6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929067"/>
            <a:ext cx="3286148" cy="20002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23900" y="404665"/>
            <a:ext cx="8363272" cy="252028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rgbClr val="6600CC"/>
                </a:solidFill>
              </a:rPr>
              <a:t>Изготовление необходимых  инструментов.</a:t>
            </a:r>
          </a:p>
          <a:p>
            <a:pPr marL="0" indent="0">
              <a:buNone/>
            </a:pPr>
            <a:r>
              <a:rPr lang="ru-RU" dirty="0" smtClean="0"/>
              <a:t>Прикрутили  скотчем  столовую </a:t>
            </a:r>
            <a:r>
              <a:rPr lang="ru-RU" dirty="0"/>
              <a:t>ложку </a:t>
            </a:r>
            <a:r>
              <a:rPr lang="ru-RU" dirty="0" smtClean="0"/>
              <a:t>к линейке, </a:t>
            </a:r>
            <a:r>
              <a:rPr lang="ru-RU" dirty="0"/>
              <a:t>чтобы  удлинить ее ручку. </a:t>
            </a:r>
          </a:p>
          <a:p>
            <a:pPr marL="0" indent="0">
              <a:buNone/>
            </a:pPr>
            <a:r>
              <a:rPr lang="ru-RU" dirty="0"/>
              <a:t>Таким же образом  </a:t>
            </a:r>
            <a:r>
              <a:rPr lang="ru-RU" dirty="0" smtClean="0"/>
              <a:t>приготовили </a:t>
            </a:r>
            <a:r>
              <a:rPr lang="ru-RU" dirty="0"/>
              <a:t>остальные  инструменты: губку для чистки </a:t>
            </a:r>
            <a:r>
              <a:rPr lang="ru-RU" dirty="0" smtClean="0"/>
              <a:t>стенок и </a:t>
            </a:r>
            <a:r>
              <a:rPr lang="ru-RU" dirty="0" err="1" smtClean="0"/>
              <a:t>грабельку</a:t>
            </a:r>
            <a:r>
              <a:rPr lang="ru-RU" dirty="0" smtClean="0"/>
              <a:t> для разрыхления </a:t>
            </a:r>
            <a:r>
              <a:rPr lang="ru-RU" dirty="0"/>
              <a:t>грунта</a:t>
            </a:r>
          </a:p>
          <a:p>
            <a:endParaRPr lang="ru-RU" dirty="0"/>
          </a:p>
        </p:txBody>
      </p:sp>
      <p:pic>
        <p:nvPicPr>
          <p:cNvPr id="4" name="Рисунок 3" descr="C:\Users\Администратор\Desktop\ВЕРОНИКА\Дебют 2012\Научная работа\100_0324,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3212976"/>
            <a:ext cx="3711926" cy="3002106"/>
          </a:xfrm>
          <a:prstGeom prst="round2SameRect">
            <a:avLst/>
          </a:prstGeom>
          <a:noFill/>
          <a:ln w="57150" cmpd="thinThick">
            <a:solidFill>
              <a:srgbClr val="002060"/>
            </a:solidFill>
            <a:prstDash val="lgDashDot"/>
          </a:ln>
        </p:spPr>
      </p:pic>
      <p:pic>
        <p:nvPicPr>
          <p:cNvPr id="15362" name="Picture 2" descr="G:\DCIM\101BBKDC\BKDC13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212976"/>
            <a:ext cx="4032448" cy="3002106"/>
          </a:xfrm>
          <a:prstGeom prst="round2SameRect">
            <a:avLst/>
          </a:prstGeom>
          <a:noFill/>
          <a:ln w="38100">
            <a:solidFill>
              <a:srgbClr val="002060"/>
            </a:solidFill>
            <a:prstDash val="lgDashDot"/>
          </a:ln>
        </p:spPr>
      </p:pic>
    </p:spTree>
    <p:extLst>
      <p:ext uri="{BB962C8B-B14F-4D97-AF65-F5344CB8AC3E}">
        <p14:creationId xmlns="" xmlns:p14="http://schemas.microsoft.com/office/powerpoint/2010/main" val="3361306908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54494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i="1" u="sng" cap="all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Последовательность </a:t>
            </a:r>
            <a:r>
              <a:rPr lang="ru-RU" b="1" i="1" u="sng" kern="1400" cap="all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выполнения работ</a:t>
            </a:r>
            <a:endParaRPr lang="ru-RU" b="1" cap="all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2362274"/>
          </a:xfrm>
        </p:spPr>
        <p:txBody>
          <a:bodyPr>
            <a:normAutofit fontScale="90000"/>
          </a:bodyPr>
          <a:lstStyle/>
          <a:p>
            <a:pPr algn="l"/>
            <a:r>
              <a:rPr lang="ru-RU" sz="25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Формируем почву.</a:t>
            </a:r>
            <a:r>
              <a:rPr lang="ru-RU" sz="2500" dirty="0"/>
              <a:t/>
            </a:r>
            <a:br>
              <a:rPr lang="ru-RU" sz="2500" dirty="0"/>
            </a:br>
            <a:r>
              <a:rPr lang="ru-RU" sz="2500" dirty="0" smtClean="0"/>
              <a:t>Сначала на дно стеклянного сосуда мы насыпали слой дренажа (1-2 см).</a:t>
            </a:r>
            <a:br>
              <a:rPr lang="ru-RU" sz="2500" dirty="0" smtClean="0"/>
            </a:br>
            <a:r>
              <a:rPr lang="ru-RU" sz="2500" dirty="0" smtClean="0"/>
              <a:t>Во избежании </a:t>
            </a:r>
            <a:r>
              <a:rPr lang="ru-RU" sz="2500" dirty="0"/>
              <a:t>загнивания, </a:t>
            </a:r>
            <a:r>
              <a:rPr lang="ru-RU" sz="2500" dirty="0" smtClean="0"/>
              <a:t>насыпали слой древесного угля (3-4 см). Так как </a:t>
            </a:r>
            <a:r>
              <a:rPr lang="ru-RU" sz="2500" dirty="0"/>
              <a:t>горлышко слишком узкое, </a:t>
            </a:r>
            <a:r>
              <a:rPr lang="ru-RU" sz="2500" dirty="0" smtClean="0"/>
              <a:t>мы сделали </a:t>
            </a:r>
            <a:r>
              <a:rPr lang="ru-RU" sz="2500" dirty="0"/>
              <a:t>воронку из бумаги и равномерно </a:t>
            </a:r>
            <a:r>
              <a:rPr lang="ru-RU" sz="2500" dirty="0" smtClean="0"/>
              <a:t>распределили </a:t>
            </a:r>
            <a:r>
              <a:rPr lang="ru-RU" sz="2500" dirty="0"/>
              <a:t>камушки по дну.  Поверх него </a:t>
            </a:r>
            <a:r>
              <a:rPr lang="ru-RU" sz="2500" dirty="0" smtClean="0"/>
              <a:t>засыпали </a:t>
            </a:r>
            <a:r>
              <a:rPr lang="ru-RU" sz="2500" dirty="0"/>
              <a:t>тем же способом универсальный грунт для комнатных  растений. </a:t>
            </a:r>
          </a:p>
        </p:txBody>
      </p:sp>
      <p:pic>
        <p:nvPicPr>
          <p:cNvPr id="12291" name="Picture 3" descr="G:\DCIM\101BBKDC\BKDC13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924944"/>
            <a:ext cx="5429288" cy="3672408"/>
          </a:xfrm>
          <a:prstGeom prst="flowChartAlternateProcess">
            <a:avLst/>
          </a:prstGeom>
          <a:noFill/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231585605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2434282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Роем </a:t>
            </a:r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лунки</a:t>
            </a:r>
            <a:r>
              <a:rPr lang="ru-RU" sz="2800" b="1" dirty="0" smtClean="0"/>
              <a:t>.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Деревянной </a:t>
            </a:r>
            <a:r>
              <a:rPr lang="ru-RU" sz="2800" dirty="0" smtClean="0"/>
              <a:t>палочкой с </a:t>
            </a:r>
            <a:r>
              <a:rPr lang="ru-RU" sz="2800" dirty="0"/>
              <a:t>наконечником </a:t>
            </a:r>
            <a:r>
              <a:rPr lang="ru-RU" sz="2800" dirty="0" smtClean="0"/>
              <a:t>(ложкой) аккуратно  сделали </a:t>
            </a:r>
            <a:r>
              <a:rPr lang="ru-RU" sz="2800" dirty="0"/>
              <a:t>ямки для посадки растений.  Сначала </a:t>
            </a:r>
            <a:r>
              <a:rPr lang="ru-RU" sz="2800" dirty="0" smtClean="0"/>
              <a:t>необходимо рассчитать </a:t>
            </a:r>
            <a:r>
              <a:rPr lang="ru-RU" sz="2800" dirty="0"/>
              <a:t>количество </a:t>
            </a:r>
            <a:r>
              <a:rPr lang="ru-RU" sz="2800" dirty="0" smtClean="0"/>
              <a:t>кустиков </a:t>
            </a:r>
            <a:r>
              <a:rPr lang="ru-RU" sz="2800" dirty="0"/>
              <a:t>с учетом роста растений: им не должно быть тесно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1266" name="Picture 2" descr="C:\Users\18.11.2016\Desktop\Флорариумы\Флорариумы (коллажи)\PicsArt_14856117859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714620"/>
            <a:ext cx="6572296" cy="38827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22263943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74638"/>
            <a:ext cx="3461514" cy="5654692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Посадка 1 –</a:t>
            </a:r>
            <a:r>
              <a:rPr lang="ru-RU" sz="2400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го</a:t>
            </a:r>
            <a:r>
              <a:rPr lang="ru-RU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растения.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Аккуратно, двумя палочками,  </a:t>
            </a:r>
            <a:r>
              <a:rPr lang="ru-RU" sz="2400" dirty="0" smtClean="0"/>
              <a:t>взяли  </a:t>
            </a:r>
            <a:r>
              <a:rPr lang="ru-RU" sz="2400" dirty="0"/>
              <a:t>цветок у основания: где заканчивается «тело» и начинается корень. </a:t>
            </a:r>
            <a:r>
              <a:rPr lang="ru-RU" sz="2400" dirty="0" smtClean="0"/>
              <a:t>Опустили  </a:t>
            </a:r>
            <a:r>
              <a:rPr lang="ru-RU" sz="2400" dirty="0"/>
              <a:t>в  сосуд  так, чтобы корень попал в подготовленную ямку. </a:t>
            </a:r>
            <a:r>
              <a:rPr lang="ru-RU" sz="2400" dirty="0" smtClean="0"/>
              <a:t>Утрамбовали  </a:t>
            </a:r>
            <a:r>
              <a:rPr lang="ru-RU" sz="2400" dirty="0"/>
              <a:t>землю. Таким  же способом </a:t>
            </a:r>
            <a:r>
              <a:rPr lang="ru-RU" sz="2400" dirty="0" smtClean="0"/>
              <a:t>высадили  </a:t>
            </a:r>
            <a:r>
              <a:rPr lang="ru-RU" sz="2400" dirty="0"/>
              <a:t>все растения. </a:t>
            </a:r>
          </a:p>
        </p:txBody>
      </p:sp>
      <p:pic>
        <p:nvPicPr>
          <p:cNvPr id="13314" name="Picture 2" descr="C:\Users\18.11.2016\Desktop\Флорариумы\Флорариумы (коллажи)\0 (1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00042"/>
            <a:ext cx="4572000" cy="60007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43088223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994122"/>
          </a:xfrm>
        </p:spPr>
        <p:txBody>
          <a:bodyPr/>
          <a:lstStyle/>
          <a:p>
            <a:r>
              <a:rPr lang="ru-RU" b="1" dirty="0" smtClean="0"/>
              <a:t>        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Посадка 2 </a:t>
            </a: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растения</a:t>
            </a:r>
            <a:endParaRPr lang="ru-RU" b="1" dirty="0"/>
          </a:p>
        </p:txBody>
      </p:sp>
      <p:pic>
        <p:nvPicPr>
          <p:cNvPr id="4" name="Picture 2" descr="C:\Users\18.11.2016\Desktop\Флорариумы\Флорариумы (коллажи)\0 (19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285860"/>
            <a:ext cx="5500726" cy="52149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76867496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274638"/>
            <a:ext cx="3460944" cy="6011882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Сначала посадили </a:t>
            </a:r>
            <a:r>
              <a:rPr lang="ru-RU" sz="2800" dirty="0"/>
              <a:t>растения ближе к стенкам сосуда, а потом те, что будут расти в середине.</a:t>
            </a:r>
            <a:br>
              <a:rPr lang="ru-RU" sz="2800" dirty="0"/>
            </a:br>
            <a:r>
              <a:rPr lang="ru-RU" sz="2800" dirty="0"/>
              <a:t>После </a:t>
            </a:r>
            <a:r>
              <a:rPr lang="ru-RU" sz="2800" dirty="0" smtClean="0"/>
              <a:t>того, </a:t>
            </a:r>
            <a:r>
              <a:rPr lang="ru-RU" sz="2800" dirty="0"/>
              <a:t>как </a:t>
            </a:r>
            <a:r>
              <a:rPr lang="ru-RU" sz="2800" dirty="0" smtClean="0"/>
              <a:t>мы разместили  </a:t>
            </a:r>
            <a:r>
              <a:rPr lang="ru-RU" sz="2800" dirty="0"/>
              <a:t>на дне сосуда все маленькие растения,  </a:t>
            </a:r>
            <a:r>
              <a:rPr lang="ru-RU" sz="2800" dirty="0" smtClean="0"/>
              <a:t>утрамбовали землю.</a:t>
            </a:r>
            <a:endParaRPr lang="ru-RU" sz="2800" dirty="0"/>
          </a:p>
        </p:txBody>
      </p:sp>
      <p:pic>
        <p:nvPicPr>
          <p:cNvPr id="14338" name="Picture 2" descr="C:\Users\18.11.2016\Desktop\Флорариумы\Флорариумы (коллажи)\IMG-20170227-WA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4357718" cy="609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0424696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2218258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Поливаем.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Чтобы наш сад не зачах, его нужно правильно поливать. Подача влаги происходит непосредственно в грунт и сама распределяется у корневой </a:t>
            </a:r>
            <a:r>
              <a:rPr lang="ru-RU" sz="2400" dirty="0" smtClean="0"/>
              <a:t>системы</a:t>
            </a:r>
            <a:endParaRPr lang="ru-RU" sz="2400" dirty="0"/>
          </a:p>
        </p:txBody>
      </p:sp>
      <p:pic>
        <p:nvPicPr>
          <p:cNvPr id="16386" name="Picture 2" descr="G:\DCIM\101BBKDC\BKDC14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276872"/>
            <a:ext cx="6624736" cy="4320480"/>
          </a:xfrm>
          <a:prstGeom prst="ellipse">
            <a:avLst/>
          </a:prstGeom>
          <a:ln w="190500" cap="rnd">
            <a:solidFill>
              <a:srgbClr val="00B0F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476563087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Актуальность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52864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Актуальность</a:t>
            </a:r>
            <a:r>
              <a:rPr lang="ru-RU" dirty="0" smtClean="0"/>
              <a:t> изучения </a:t>
            </a:r>
            <a:r>
              <a:rPr lang="ru-RU" dirty="0"/>
              <a:t>данной темы обусловлена тем, что каждый из нас любит  цветы и выращивает их  дома, но </a:t>
            </a:r>
            <a:r>
              <a:rPr lang="ru-RU" dirty="0" smtClean="0"/>
              <a:t>им требуется </a:t>
            </a:r>
            <a:r>
              <a:rPr lang="ru-RU" dirty="0"/>
              <a:t>тщательный </a:t>
            </a:r>
            <a:r>
              <a:rPr lang="ru-RU" dirty="0" smtClean="0"/>
              <a:t>уход.</a:t>
            </a:r>
          </a:p>
          <a:p>
            <a:pPr marL="0" indent="0">
              <a:buNone/>
            </a:pPr>
            <a:r>
              <a:rPr lang="ru-RU" dirty="0" err="1" smtClean="0"/>
              <a:t>Флорариум</a:t>
            </a:r>
            <a:r>
              <a:rPr lang="ru-RU" dirty="0" smtClean="0"/>
              <a:t> </a:t>
            </a:r>
            <a:r>
              <a:rPr lang="ru-RU" dirty="0"/>
              <a:t>не только позволит вам избежать многих проблем с сухостью воздуха, поливом, но и даст неограниченные возможности для творческих экспериментов. 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Декорируем.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После посадки и полива растений мы начинаем оформлять композиции с помощью элементов декора:</a:t>
            </a:r>
          </a:p>
          <a:p>
            <a:pPr marL="631825" indent="358775"/>
            <a:r>
              <a:rPr lang="ru-RU" dirty="0" smtClean="0"/>
              <a:t>ракушек и камней</a:t>
            </a:r>
          </a:p>
          <a:p>
            <a:pPr marL="631825" indent="358775"/>
            <a:r>
              <a:rPr lang="ru-RU" dirty="0" smtClean="0"/>
              <a:t>разноцветного песка</a:t>
            </a:r>
          </a:p>
          <a:p>
            <a:pPr marL="631825" indent="358775"/>
            <a:r>
              <a:rPr lang="ru-RU" dirty="0"/>
              <a:t>ф</a:t>
            </a:r>
            <a:r>
              <a:rPr lang="ru-RU" dirty="0" smtClean="0"/>
              <a:t>игурок животных и птиц</a:t>
            </a:r>
          </a:p>
          <a:p>
            <a:pPr marL="631825" indent="358775"/>
            <a:r>
              <a:rPr lang="ru-RU" dirty="0"/>
              <a:t>с</a:t>
            </a:r>
            <a:r>
              <a:rPr lang="ru-RU" dirty="0" smtClean="0"/>
              <a:t>казочных персонажей</a:t>
            </a:r>
          </a:p>
          <a:p>
            <a:pPr marL="631825" indent="358775"/>
            <a:r>
              <a:rPr lang="ru-RU" dirty="0"/>
              <a:t>с</a:t>
            </a:r>
            <a:r>
              <a:rPr lang="ru-RU" dirty="0" smtClean="0"/>
              <a:t>изалевого волокна, бечёвки и шерстяной пряжи</a:t>
            </a:r>
          </a:p>
          <a:p>
            <a:pPr marL="631825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52850010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274638"/>
            <a:ext cx="4786346" cy="6034682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rgbClr val="002060"/>
                </a:solidFill>
              </a:rPr>
              <a:t>Готовая композиция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/>
              <a:t>отвечает следующим требованиям:</a:t>
            </a:r>
            <a:br>
              <a:rPr lang="ru-RU" sz="2800" dirty="0"/>
            </a:br>
            <a:r>
              <a:rPr lang="ru-RU" sz="2800" dirty="0"/>
              <a:t>1. Цветовое сочетание материалов гармонично.</a:t>
            </a:r>
            <a:br>
              <a:rPr lang="ru-RU" sz="2800" dirty="0"/>
            </a:br>
            <a:r>
              <a:rPr lang="ru-RU" sz="2800" dirty="0"/>
              <a:t>2. Все элементы композиции выполнены ровно и аккуратно, в соответствии с технологией.</a:t>
            </a:r>
            <a:br>
              <a:rPr lang="ru-RU" sz="2800" dirty="0"/>
            </a:br>
            <a:r>
              <a:rPr lang="ru-RU" sz="2800" dirty="0"/>
              <a:t>3. Работа оформлена в законченную композицию.</a:t>
            </a:r>
            <a:br>
              <a:rPr lang="ru-RU" sz="2800" dirty="0"/>
            </a:br>
            <a:r>
              <a:rPr lang="ru-RU" sz="2800" dirty="0"/>
              <a:t>4. В целом  композиция производит благоприятное впечатление.</a:t>
            </a:r>
          </a:p>
        </p:txBody>
      </p:sp>
      <p:pic>
        <p:nvPicPr>
          <p:cNvPr id="4" name="Рисунок 3" descr="F:\Флорариумы\Флорариумы (коллажи)\0 (19).jpg"/>
          <p:cNvPicPr/>
          <p:nvPr/>
        </p:nvPicPr>
        <p:blipFill>
          <a:blip r:embed="rId2" cstate="print"/>
          <a:srcRect l="55000" t="2344" r="3333" b="63906"/>
          <a:stretch>
            <a:fillRect/>
          </a:stretch>
        </p:blipFill>
        <p:spPr bwMode="auto">
          <a:xfrm>
            <a:off x="571472" y="3143248"/>
            <a:ext cx="2857520" cy="298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D:\Мои документы\личное кати\Школьный материал\Информатика\Дополнительно\p548_picsart_1487419417532.jpg"/>
          <p:cNvPicPr>
            <a:picLocks noChangeAspect="1" noChangeArrowheads="1"/>
          </p:cNvPicPr>
          <p:nvPr/>
        </p:nvPicPr>
        <p:blipFill>
          <a:blip r:embed="rId3"/>
          <a:srcRect l="35166" t="47187" r="1083" b="2187"/>
          <a:stretch>
            <a:fillRect/>
          </a:stretch>
        </p:blipFill>
        <p:spPr bwMode="auto">
          <a:xfrm>
            <a:off x="285720" y="357166"/>
            <a:ext cx="3328482" cy="2643206"/>
          </a:xfrm>
          <a:prstGeom prst="rect">
            <a:avLst/>
          </a:prstGeom>
          <a:ln w="1905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2634095180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Готовые изделия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личное кати\Школьный материал\Информатика\Дополнительно\p548_picsart_14874197900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6667514" cy="5000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94325891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Мои документы\личное кати\Школьный материал\Информатика\Дополнительно\img_20170311_1423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5643602" cy="2765365"/>
          </a:xfrm>
          <a:prstGeom prst="rect">
            <a:avLst/>
          </a:prstGeom>
          <a:noFill/>
        </p:spPr>
      </p:pic>
      <p:pic>
        <p:nvPicPr>
          <p:cNvPr id="2052" name="Picture 4" descr="D:\Мои документы\личное кати\Школьный материал\Информатика\Дополнительно\img_20170311_1424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357562"/>
            <a:ext cx="6300792" cy="30480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98008254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6600CC"/>
                </a:solidFill>
              </a:rPr>
              <a:t>Экономическое обоснование</a:t>
            </a:r>
            <a:endParaRPr lang="ru-RU" i="1" u="sng" dirty="0">
              <a:solidFill>
                <a:srgbClr val="6600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70810263"/>
              </p:ext>
            </p:extLst>
          </p:nvPr>
        </p:nvGraphicFramePr>
        <p:xfrm>
          <a:off x="395536" y="1268760"/>
          <a:ext cx="8208912" cy="5316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5109"/>
                <a:gridCol w="1726017"/>
                <a:gridCol w="1615558"/>
                <a:gridCol w="2052228"/>
              </a:tblGrid>
              <a:tr h="654285">
                <a:tc>
                  <a:txBody>
                    <a:bodyPr/>
                    <a:lstStyle/>
                    <a:p>
                      <a:r>
                        <a:rPr lang="ru-RU" dirty="0" smtClean="0"/>
                        <a:t>Затраты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Стоимость за единицу (руб.)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Общая стоимость (руб.)</a:t>
                      </a:r>
                      <a:endParaRPr lang="ru-RU" dirty="0"/>
                    </a:p>
                  </a:txBody>
                  <a:tcPr/>
                </a:tc>
              </a:tr>
              <a:tr h="434407">
                <a:tc>
                  <a:txBody>
                    <a:bodyPr/>
                    <a:lstStyle/>
                    <a:p>
                      <a:r>
                        <a:rPr lang="ru-RU" dirty="0" smtClean="0"/>
                        <a:t>Банка(3л.)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шт.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руб.</a:t>
                      </a:r>
                      <a:endParaRPr lang="ru-RU" dirty="0"/>
                    </a:p>
                  </a:txBody>
                  <a:tcPr/>
                </a:tc>
              </a:tr>
              <a:tr h="434407">
                <a:tc>
                  <a:txBody>
                    <a:bodyPr/>
                    <a:lstStyle/>
                    <a:p>
                      <a:r>
                        <a:rPr lang="ru-RU" dirty="0" smtClean="0"/>
                        <a:t>Дренаж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1/3 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уп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 руб.</a:t>
                      </a:r>
                      <a:endParaRPr lang="ru-RU" dirty="0"/>
                    </a:p>
                  </a:txBody>
                  <a:tcPr/>
                </a:tc>
              </a:tr>
              <a:tr h="434407">
                <a:tc>
                  <a:txBody>
                    <a:bodyPr/>
                    <a:lstStyle/>
                    <a:p>
                      <a:r>
                        <a:rPr lang="ru-RU" dirty="0" smtClean="0"/>
                        <a:t>Земля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1/6 </a:t>
                      </a:r>
                      <a:r>
                        <a:rPr lang="ru-RU" dirty="0" err="1" smtClean="0"/>
                        <a:t>уп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руб.</a:t>
                      </a:r>
                      <a:endParaRPr lang="ru-RU" dirty="0"/>
                    </a:p>
                  </a:txBody>
                  <a:tcPr/>
                </a:tc>
              </a:tr>
              <a:tr h="434407">
                <a:tc>
                  <a:txBody>
                    <a:bodyPr/>
                    <a:lstStyle/>
                    <a:p>
                      <a:r>
                        <a:rPr lang="ru-RU" dirty="0" smtClean="0"/>
                        <a:t>Древесный уголь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1/2 </a:t>
                      </a:r>
                      <a:r>
                        <a:rPr lang="ru-RU" dirty="0" err="1" smtClean="0"/>
                        <a:t>уп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 руб.</a:t>
                      </a:r>
                      <a:endParaRPr lang="ru-RU" dirty="0"/>
                    </a:p>
                  </a:txBody>
                  <a:tcPr/>
                </a:tc>
              </a:tr>
              <a:tr h="434407">
                <a:tc>
                  <a:txBody>
                    <a:bodyPr/>
                    <a:lstStyle/>
                    <a:p>
                      <a:r>
                        <a:rPr lang="ru-RU" dirty="0" smtClean="0"/>
                        <a:t>Камни</a:t>
                      </a:r>
                      <a:r>
                        <a:rPr lang="ru-RU" baseline="0" dirty="0" smtClean="0"/>
                        <a:t> и ракушки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</a:t>
                      </a:r>
                      <a:r>
                        <a:rPr lang="ru-RU" baseline="0" dirty="0" smtClean="0"/>
                        <a:t>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1/3 банки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 руб.</a:t>
                      </a:r>
                      <a:endParaRPr lang="ru-RU" dirty="0"/>
                    </a:p>
                  </a:txBody>
                  <a:tcPr/>
                </a:tc>
              </a:tr>
              <a:tr h="593334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/>
                        <a:t>Разноцветный песок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55</a:t>
                      </a:r>
                      <a:r>
                        <a:rPr lang="ru-RU" b="0" baseline="0" dirty="0" smtClean="0"/>
                        <a:t> руб.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1/2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 руб.</a:t>
                      </a:r>
                      <a:endParaRPr lang="ru-RU" dirty="0"/>
                    </a:p>
                  </a:txBody>
                  <a:tcPr/>
                </a:tc>
              </a:tr>
              <a:tr h="593334">
                <a:tc>
                  <a:txBody>
                    <a:bodyPr/>
                    <a:lstStyle/>
                    <a:p>
                      <a:r>
                        <a:rPr lang="ru-RU" dirty="0" smtClean="0"/>
                        <a:t>Фигурки животных и птиц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434407">
                <a:tc>
                  <a:txBody>
                    <a:bodyPr/>
                    <a:lstStyle/>
                    <a:p>
                      <a:r>
                        <a:rPr lang="ru-RU" dirty="0" smtClean="0"/>
                        <a:t>Сизаль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 руб. (1 м)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0,5</a:t>
                      </a:r>
                      <a:r>
                        <a:rPr lang="ru-RU" baseline="0" dirty="0" smtClean="0"/>
                        <a:t> – 1 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50-100</a:t>
                      </a:r>
                      <a:r>
                        <a:rPr lang="ru-RU" baseline="0" dirty="0" smtClean="0"/>
                        <a:t> руб.</a:t>
                      </a:r>
                      <a:endParaRPr lang="ru-RU" dirty="0"/>
                    </a:p>
                  </a:txBody>
                  <a:tcPr/>
                </a:tc>
              </a:tr>
              <a:tr h="434407">
                <a:tc>
                  <a:txBody>
                    <a:bodyPr/>
                    <a:lstStyle/>
                    <a:p>
                      <a:r>
                        <a:rPr lang="ru-RU" dirty="0" smtClean="0"/>
                        <a:t>Бечёвка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94 руб. (км)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0,5</a:t>
                      </a:r>
                      <a:r>
                        <a:rPr lang="ru-RU" baseline="0" dirty="0" smtClean="0"/>
                        <a:t> – 1 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руб.</a:t>
                      </a:r>
                      <a:endParaRPr lang="ru-RU" dirty="0"/>
                    </a:p>
                  </a:txBody>
                  <a:tcPr/>
                </a:tc>
              </a:tr>
              <a:tr h="43440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Итого: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180 рублей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Практическая значимость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243117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latin typeface="+mj-lt"/>
                <a:cs typeface="Times New Roman" pitchFamily="18" charset="0"/>
              </a:rPr>
              <a:t>заключается в методических рекомендациях, наборе средств по созданию флористического объекта, образцы которого могут быть использованы учителями школ и дополнительного образования в целях развития творческих способностей учащихся.</a:t>
            </a:r>
            <a:endParaRPr lang="ru-RU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Заключение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28670"/>
            <a:ext cx="8786874" cy="5500726"/>
          </a:xfrm>
        </p:spPr>
        <p:txBody>
          <a:bodyPr>
            <a:noAutofit/>
          </a:bodyPr>
          <a:lstStyle/>
          <a:p>
            <a:r>
              <a:rPr lang="ru-RU" sz="2300" dirty="0" smtClean="0"/>
              <a:t>В ходе работы мы </a:t>
            </a:r>
            <a:r>
              <a:rPr lang="ru-RU" sz="2300" dirty="0"/>
              <a:t>определили перечень растений, пригодных по биологическим особенностям для произрастания во </a:t>
            </a:r>
            <a:r>
              <a:rPr lang="ru-RU" sz="2300" dirty="0" err="1" smtClean="0"/>
              <a:t>флорариумах</a:t>
            </a:r>
            <a:r>
              <a:rPr lang="ru-RU" sz="2300" dirty="0" smtClean="0"/>
              <a:t>, экономическую себестоимость композиции, создали  </a:t>
            </a:r>
            <a:r>
              <a:rPr lang="ru-RU" sz="2300" dirty="0" err="1"/>
              <a:t>флорариумы</a:t>
            </a:r>
            <a:r>
              <a:rPr lang="ru-RU" sz="2300" dirty="0"/>
              <a:t> в закрытой и открытой стеклянных </a:t>
            </a:r>
            <a:r>
              <a:rPr lang="ru-RU" sz="2300" dirty="0" smtClean="0"/>
              <a:t>емкостях.</a:t>
            </a:r>
          </a:p>
          <a:p>
            <a:r>
              <a:rPr lang="ru-RU" sz="2300" dirty="0" smtClean="0"/>
              <a:t>Всё это позволяет нам сделать вывод, что целесообразно выращивать комнатные растения </a:t>
            </a:r>
            <a:r>
              <a:rPr lang="ru-RU" sz="2300" dirty="0"/>
              <a:t>в стеклянных сосудах</a:t>
            </a:r>
            <a:r>
              <a:rPr lang="ru-RU" sz="2300" dirty="0" smtClean="0"/>
              <a:t>. Так как растения будут сами себя питать, потому что внутри образуется своя экосистема со своими правилами и циклами: небольшой конденсат поднимается на крышку или стенки сосуда, а потом как в живой природе капает, поливая растения внутри.</a:t>
            </a:r>
          </a:p>
          <a:p>
            <a:r>
              <a:rPr lang="ru-RU" sz="2300" dirty="0" smtClean="0"/>
              <a:t>В нашей  работе мы стремились создать не только красивую композицию для того, чтобы украсить интерьер комнаты в своей квартире, а нам было важно проследить за тем, как развиваются («живут») растения в стеклянных сосудах.</a:t>
            </a:r>
            <a:endParaRPr lang="ru-RU" sz="23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6000" b="1" cap="all" dirty="0" smtClean="0">
                <a:ln/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внимание!</a:t>
            </a:r>
            <a:endParaRPr lang="ru-RU" sz="6000" b="1" cap="all" dirty="0">
              <a:ln/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868346"/>
          </a:xfrm>
        </p:spPr>
        <p:txBody>
          <a:bodyPr/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Цель и задачи 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52864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chemeClr val="tx2"/>
                </a:solidFill>
              </a:rPr>
              <a:t>Цель</a:t>
            </a:r>
            <a:r>
              <a:rPr lang="ru-RU" u="sng" dirty="0" smtClean="0">
                <a:solidFill>
                  <a:schemeClr val="tx2"/>
                </a:solidFill>
              </a:rPr>
              <a:t>:</a:t>
            </a:r>
            <a:r>
              <a:rPr lang="ru-RU" dirty="0" smtClean="0">
                <a:solidFill>
                  <a:srgbClr val="6600CC"/>
                </a:solidFill>
              </a:rPr>
              <a:t>  </a:t>
            </a:r>
            <a:r>
              <a:rPr lang="ru-RU" dirty="0" smtClean="0"/>
              <a:t>обоснование целесообразности  </a:t>
            </a:r>
            <a:r>
              <a:rPr lang="ru-RU" dirty="0"/>
              <a:t>выращивания комнатных растений в стеклянных сосудах. </a:t>
            </a:r>
          </a:p>
          <a:p>
            <a:pPr marL="0" indent="0">
              <a:buNone/>
            </a:pPr>
            <a:r>
              <a:rPr lang="ru-RU" b="1" u="sng" dirty="0">
                <a:solidFill>
                  <a:schemeClr val="tx2"/>
                </a:solidFill>
              </a:rPr>
              <a:t>Задачи работы</a:t>
            </a:r>
            <a:r>
              <a:rPr lang="ru-RU" u="sng" dirty="0">
                <a:solidFill>
                  <a:schemeClr val="tx2"/>
                </a:solidFill>
              </a:rPr>
              <a:t>: </a:t>
            </a:r>
          </a:p>
          <a:p>
            <a:pPr marL="0" indent="0">
              <a:buNone/>
            </a:pPr>
            <a:r>
              <a:rPr lang="ru-RU" dirty="0" smtClean="0"/>
              <a:t>1.Создать  </a:t>
            </a:r>
            <a:r>
              <a:rPr lang="ru-RU" dirty="0" err="1" smtClean="0"/>
              <a:t>флорариумы</a:t>
            </a:r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smtClean="0"/>
              <a:t>закрытой и открытой стеклянных емкостях</a:t>
            </a:r>
          </a:p>
          <a:p>
            <a:pPr marL="0" indent="0">
              <a:buNone/>
            </a:pPr>
            <a:r>
              <a:rPr lang="ru-RU" dirty="0" smtClean="0"/>
              <a:t>2.Определить </a:t>
            </a:r>
            <a:r>
              <a:rPr lang="ru-RU" dirty="0"/>
              <a:t>перечень растений пригодных по биологическим особенностям для </a:t>
            </a:r>
            <a:r>
              <a:rPr lang="ru-RU" dirty="0" smtClean="0"/>
              <a:t>произрастания во </a:t>
            </a:r>
            <a:r>
              <a:rPr lang="ru-RU" dirty="0" err="1"/>
              <a:t>флорариумах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3</a:t>
            </a:r>
            <a:r>
              <a:rPr lang="ru-RU" dirty="0" smtClean="0"/>
              <a:t>.Определить </a:t>
            </a:r>
            <a:r>
              <a:rPr lang="ru-RU" dirty="0"/>
              <a:t>экономическую себестоимость композиции. 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Объект и предмет исследования</a:t>
            </a:r>
            <a:endParaRPr lang="ru-RU" sz="6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28868"/>
            <a:ext cx="8132128" cy="4099996"/>
          </a:xfrm>
        </p:spPr>
        <p:txBody>
          <a:bodyPr>
            <a:normAutofit/>
          </a:bodyPr>
          <a:lstStyle/>
          <a:p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Объект исследования: </a:t>
            </a:r>
            <a:r>
              <a:rPr lang="ru-RU" sz="5400" dirty="0" err="1"/>
              <a:t>флорариум</a:t>
            </a:r>
            <a:endParaRPr lang="ru-RU" sz="5400" dirty="0"/>
          </a:p>
          <a:p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Предмет исследования: </a:t>
            </a:r>
            <a:r>
              <a:rPr lang="ru-RU" sz="5400" dirty="0"/>
              <a:t>комнатные растения 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endParaRPr lang="ru-RU" sz="4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36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Методы: 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наблюдение; 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сравнение;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анализ литературы.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72547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Экскурс в историю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72164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/>
              <a:t>В 1830 году англичанин доктор </a:t>
            </a:r>
            <a:r>
              <a:rPr lang="ru-RU" dirty="0" err="1"/>
              <a:t>Натаниэль</a:t>
            </a:r>
            <a:r>
              <a:rPr lang="ru-RU" dirty="0"/>
              <a:t> </a:t>
            </a:r>
            <a:r>
              <a:rPr lang="ru-RU" dirty="0" err="1"/>
              <a:t>Вард</a:t>
            </a:r>
            <a:r>
              <a:rPr lang="ru-RU" dirty="0"/>
              <a:t> случайно сделал интересное открытие. В процессе эксперимента с куколками бабочки, которых он поместил в закрытый стакан с влажной землей, чтобы бабочка, выйдя из куколки, не улетела, он обнаружил, как в закрытом стакане, где отсутствовал водо- и </a:t>
            </a:r>
            <a:r>
              <a:rPr lang="ru-RU" dirty="0" err="1"/>
              <a:t>воздухооборот</a:t>
            </a:r>
            <a:r>
              <a:rPr lang="ru-RU" dirty="0"/>
              <a:t>, проросли трава и небольшой папоротник. Тогда </a:t>
            </a:r>
            <a:r>
              <a:rPr lang="ru-RU" dirty="0" err="1"/>
              <a:t>Вард</a:t>
            </a:r>
            <a:r>
              <a:rPr lang="ru-RU" dirty="0"/>
              <a:t>, продолжая исследования, утвердился в мысли, что растения могут расти внутри закрытой стеклянной емкости на протяжении длительного времени. Это открытие быстро нашло практическое применение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октор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Натаниэль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Вард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146" name="Picture 2" descr="C:\Users\18.11.2016\Desktop\Nathaniel_Bagshaw_Ward_18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00034" y="1428736"/>
            <a:ext cx="3714776" cy="500066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bg1">
                <a:lumMod val="6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147" name="Picture 3" descr="C:\Users\18.11.2016\Desktop\05b5ae6087e401783720636e56777190_cas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428736"/>
            <a:ext cx="3810000" cy="4989534"/>
          </a:xfrm>
          <a:prstGeom prst="roundRect">
            <a:avLst>
              <a:gd name="adj" fmla="val 11111"/>
            </a:avLst>
          </a:prstGeom>
          <a:ln w="190500" cap="rnd">
            <a:solidFill>
              <a:srgbClr val="00B05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Основные задачи </a:t>
            </a:r>
            <a:r>
              <a:rPr lang="ru-RU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фитодизайна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>
              <a:lnSpc>
                <a:spcPct val="143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itchFamily="16" charset="0"/>
              </a:rPr>
              <a:t>1</a:t>
            </a:r>
            <a:r>
              <a:rPr lang="ru-RU" dirty="0" smtClean="0">
                <a:solidFill>
                  <a:srgbClr val="002060"/>
                </a:solidFill>
                <a:latin typeface="Times New Roman" pitchFamily="16" charset="0"/>
              </a:rPr>
              <a:t>. Эстетико-психическое воздействие растений на человека посредством </a:t>
            </a:r>
          </a:p>
          <a:p>
            <a:pPr marL="0" indent="0" algn="ctr">
              <a:lnSpc>
                <a:spcPct val="143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smtClean="0">
                <a:solidFill>
                  <a:srgbClr val="002060"/>
                </a:solidFill>
                <a:latin typeface="Times New Roman" pitchFamily="16" charset="0"/>
              </a:rPr>
              <a:t>красоты формы и цвета.</a:t>
            </a:r>
          </a:p>
          <a:p>
            <a:pPr marL="0" indent="0" algn="ctr">
              <a:lnSpc>
                <a:spcPct val="143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itchFamily="16" charset="0"/>
              </a:rPr>
              <a:t>2</a:t>
            </a:r>
            <a:r>
              <a:rPr lang="ru-RU" dirty="0" smtClean="0">
                <a:solidFill>
                  <a:srgbClr val="002060"/>
                </a:solidFill>
                <a:latin typeface="Times New Roman" pitchFamily="16" charset="0"/>
              </a:rPr>
              <a:t>. Улучшение воздушной среды обитания человека</a:t>
            </a:r>
          </a:p>
          <a:p>
            <a:pPr marL="0" indent="0" algn="ctr">
              <a:lnSpc>
                <a:spcPct val="143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smtClean="0">
                <a:solidFill>
                  <a:srgbClr val="002060"/>
                </a:solidFill>
                <a:latin typeface="Times New Roman" pitchFamily="16" charset="0"/>
              </a:rPr>
              <a:t> (тонизирующие, успокаивающие запахи).</a:t>
            </a:r>
          </a:p>
          <a:p>
            <a:pPr marL="0" indent="0" algn="ctr">
              <a:lnSpc>
                <a:spcPct val="143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itchFamily="16" charset="0"/>
              </a:rPr>
              <a:t>3</a:t>
            </a:r>
            <a:r>
              <a:rPr lang="ru-RU" dirty="0" smtClean="0">
                <a:solidFill>
                  <a:srgbClr val="002060"/>
                </a:solidFill>
                <a:latin typeface="Times New Roman" pitchFamily="16" charset="0"/>
              </a:rPr>
              <a:t>. Обеззараживание, оздоровление окружающей среды, в основном за счёт </a:t>
            </a:r>
          </a:p>
          <a:p>
            <a:pPr marL="0" indent="0" algn="ctr">
              <a:lnSpc>
                <a:spcPct val="143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smtClean="0">
                <a:solidFill>
                  <a:srgbClr val="002060"/>
                </a:solidFill>
                <a:latin typeface="Times New Roman" pitchFamily="16" charset="0"/>
              </a:rPr>
              <a:t>летучих фитонцидов.</a:t>
            </a:r>
          </a:p>
          <a:p>
            <a:pPr marL="0" indent="0" algn="ctr">
              <a:lnSpc>
                <a:spcPct val="143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itchFamily="16" charset="0"/>
              </a:rPr>
              <a:t>4</a:t>
            </a:r>
            <a:r>
              <a:rPr lang="ru-RU" dirty="0" smtClean="0">
                <a:solidFill>
                  <a:srgbClr val="002060"/>
                </a:solidFill>
                <a:latin typeface="Times New Roman" pitchFamily="16" charset="0"/>
              </a:rPr>
              <a:t>. Очищение воздуха от газов, пыли, дыма, снижение шума растениями и </a:t>
            </a:r>
          </a:p>
          <a:p>
            <a:pPr marL="0" indent="0" algn="ctr">
              <a:lnSpc>
                <a:spcPct val="143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smtClean="0">
                <a:solidFill>
                  <a:srgbClr val="002060"/>
                </a:solidFill>
                <a:latin typeface="Times New Roman" pitchFamily="16" charset="0"/>
              </a:rPr>
              <a:t>другие.</a:t>
            </a:r>
          </a:p>
          <a:p>
            <a:pPr marL="0" indent="0" algn="ctr">
              <a:lnSpc>
                <a:spcPct val="143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itchFamily="16" charset="0"/>
              </a:rPr>
              <a:t>5</a:t>
            </a:r>
            <a:r>
              <a:rPr lang="ru-RU" dirty="0" smtClean="0">
                <a:solidFill>
                  <a:srgbClr val="002060"/>
                </a:solidFill>
                <a:latin typeface="Times New Roman" pitchFamily="16" charset="0"/>
              </a:rPr>
              <a:t>.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6" charset="0"/>
              </a:rPr>
              <a:t>Биоиндикация</a:t>
            </a:r>
            <a:r>
              <a:rPr lang="ru-RU" dirty="0" smtClean="0">
                <a:solidFill>
                  <a:srgbClr val="002060"/>
                </a:solidFill>
                <a:latin typeface="Times New Roman" pitchFamily="16" charset="0"/>
              </a:rPr>
              <a:t>, то есть использование растений как живых индикаторов</a:t>
            </a:r>
          </a:p>
          <a:p>
            <a:pPr marL="0" indent="0" algn="ctr">
              <a:lnSpc>
                <a:spcPct val="143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smtClean="0">
                <a:solidFill>
                  <a:srgbClr val="002060"/>
                </a:solidFill>
                <a:latin typeface="Times New Roman" pitchFamily="16" charset="0"/>
              </a:rPr>
              <a:t> загрязнения воздуха, почвы и воды.</a:t>
            </a:r>
          </a:p>
          <a:p>
            <a:pPr marL="0" indent="0" algn="ctr">
              <a:lnSpc>
                <a:spcPct val="95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smtClean="0">
                <a:solidFill>
                  <a:srgbClr val="002060"/>
                </a:solidFill>
                <a:latin typeface="Times New Roman" pitchFamily="16" charset="0"/>
              </a:rPr>
              <a:t>     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6" charset="0"/>
              </a:rPr>
              <a:t>6</a:t>
            </a:r>
            <a:r>
              <a:rPr lang="ru-RU" dirty="0" smtClean="0">
                <a:solidFill>
                  <a:srgbClr val="002060"/>
                </a:solidFill>
                <a:latin typeface="Times New Roman" pitchFamily="16" charset="0"/>
              </a:rPr>
              <a:t>.Изучение состояния самих растений в интерьерах с целью подбора</a:t>
            </a:r>
          </a:p>
          <a:p>
            <a:pPr marL="0" indent="0" algn="ctr">
              <a:lnSpc>
                <a:spcPct val="95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dirty="0" smtClean="0">
                <a:solidFill>
                  <a:srgbClr val="002060"/>
                </a:solidFill>
                <a:latin typeface="Times New Roman" pitchFamily="16" charset="0"/>
              </a:rPr>
              <a:t> наиболее эффективных и хорошо растущих видов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</TotalTime>
  <Words>1182</Words>
  <Application>Microsoft Office PowerPoint</Application>
  <PresentationFormat>Экран (4:3)</PresentationFormat>
  <Paragraphs>138</Paragraphs>
  <Slides>37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Республиканская научно-практическая конференция «Ростки возрождения» </vt:lpstr>
      <vt:lpstr>Гипотеза</vt:lpstr>
      <vt:lpstr>Актуальность</vt:lpstr>
      <vt:lpstr>Цель и задачи </vt:lpstr>
      <vt:lpstr>Объект и предмет исследования</vt:lpstr>
      <vt:lpstr>Методы исследования</vt:lpstr>
      <vt:lpstr>Экскурс в историю</vt:lpstr>
      <vt:lpstr>Доктор Натаниэль Вард</vt:lpstr>
      <vt:lpstr>Основные задачи фитодизайна</vt:lpstr>
      <vt:lpstr>Виды флорариумов</vt:lpstr>
      <vt:lpstr>ВИДЫ ФЛОРАРИУМОВ</vt:lpstr>
      <vt:lpstr>        </vt:lpstr>
      <vt:lpstr>ЕМКОСТИ ДЛЯ  ЦВЕТОВ</vt:lpstr>
      <vt:lpstr> А. Аквариумы, бутылки и банки </vt:lpstr>
      <vt:lpstr>Б. Прямоугольные емкости</vt:lpstr>
      <vt:lpstr>В. Круглые емкости.</vt:lpstr>
      <vt:lpstr>Г. Бутыли с узким горлом</vt:lpstr>
      <vt:lpstr>ПОЧВЕННАЯ СМЕСЬ</vt:lpstr>
      <vt:lpstr>ПОЧВА</vt:lpstr>
      <vt:lpstr>Растения для флорариума</vt:lpstr>
      <vt:lpstr>Инструменты для работы </vt:lpstr>
      <vt:lpstr>Слайд 22</vt:lpstr>
      <vt:lpstr>Последовательность выполнения работ</vt:lpstr>
      <vt:lpstr>Формируем почву. Сначала на дно стеклянного сосуда мы насыпали слой дренажа (1-2 см). Во избежании загнивания, насыпали слой древесного угля (3-4 см). Так как горлышко слишком узкое, мы сделали воронку из бумаги и равномерно распределили камушки по дну.  Поверх него засыпали тем же способом универсальный грунт для комнатных  растений. </vt:lpstr>
      <vt:lpstr>Роем лунки.  Деревянной палочкой с наконечником (ложкой) аккуратно  сделали ямки для посадки растений.  Сначала необходимо рассчитать количество кустиков с учетом роста растений: им не должно быть тесно.</vt:lpstr>
      <vt:lpstr>Посадка 1 –го растения. Аккуратно, двумя палочками,  взяли  цветок у основания: где заканчивается «тело» и начинается корень. Опустили  в  сосуд  так, чтобы корень попал в подготовленную ямку. Утрамбовали  землю. Таким  же способом высадили  все растения. </vt:lpstr>
      <vt:lpstr>        Посадка 2 растения</vt:lpstr>
      <vt:lpstr>Сначала посадили растения ближе к стенкам сосуда, а потом те, что будут расти в середине. После того, как мы разместили  на дне сосуда все маленькие растения,  утрамбовали землю.</vt:lpstr>
      <vt:lpstr>Поливаем. Чтобы наш сад не зачах, его нужно правильно поливать. Подача влаги происходит непосредственно в грунт и сама распределяется у корневой системы</vt:lpstr>
      <vt:lpstr>Декорируем.</vt:lpstr>
      <vt:lpstr>Готовая композиция отвечает следующим требованиям: 1. Цветовое сочетание материалов гармонично. 2. Все элементы композиции выполнены ровно и аккуратно, в соответствии с технологией. 3. Работа оформлена в законченную композицию. 4. В целом  композиция производит благоприятное впечатление.</vt:lpstr>
      <vt:lpstr>Готовые изделия</vt:lpstr>
      <vt:lpstr>Слайд 33</vt:lpstr>
      <vt:lpstr>Экономическое обоснование</vt:lpstr>
      <vt:lpstr>Практическая значимость</vt:lpstr>
      <vt:lpstr>Заключение </vt:lpstr>
      <vt:lpstr>Спасибо за внимание!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Ada_Nova</dc:creator>
  <cp:lastModifiedBy>Mary</cp:lastModifiedBy>
  <cp:revision>130</cp:revision>
  <dcterms:created xsi:type="dcterms:W3CDTF">2014-03-30T11:15:26Z</dcterms:created>
  <dcterms:modified xsi:type="dcterms:W3CDTF">2022-01-29T17:00:38Z</dcterms:modified>
</cp:coreProperties>
</file>