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72" autoAdjust="0"/>
  </p:normalViewPr>
  <p:slideViewPr>
    <p:cSldViewPr snapToGrid="0">
      <p:cViewPr varScale="1">
        <p:scale>
          <a:sx n="71" d="100"/>
          <a:sy n="71" d="100"/>
        </p:scale>
        <p:origin x="1109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024C4-CC3F-4398-AF5F-11E7BD73B6BE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68701-4AF4-416D-9D5E-17C6419FE7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85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68701-4AF4-416D-9D5E-17C6419FE79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292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200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43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202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7392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789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336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324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627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8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09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25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44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51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87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32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85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68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99F4736-29C8-42E7-8C86-E225551B0B48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4BC73-2FD5-4CEF-86E4-963EC614B5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910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48724-AA17-4C67-B9D2-2DEED6A92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Сравнительный анализ.</a:t>
            </a:r>
            <a:br>
              <a:rPr lang="ru-RU" dirty="0"/>
            </a:br>
            <a:r>
              <a:rPr lang="ru-RU" dirty="0"/>
              <a:t>«Шинель» </a:t>
            </a:r>
            <a:r>
              <a:rPr lang="ru-RU" dirty="0" err="1"/>
              <a:t>Н.В.Гоголя</a:t>
            </a:r>
            <a:r>
              <a:rPr lang="ru-RU" dirty="0"/>
              <a:t> и «Телефон» </a:t>
            </a:r>
            <a:r>
              <a:rPr lang="ru-RU" dirty="0" err="1"/>
              <a:t>Д.Горчева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9384F9-6D17-410F-98A3-8E5980626C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Рыжкова </a:t>
            </a:r>
            <a:r>
              <a:rPr lang="ru-RU" dirty="0" err="1">
                <a:solidFill>
                  <a:srgbClr val="FFFF00"/>
                </a:solidFill>
              </a:rPr>
              <a:t>елена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сергеевна</a:t>
            </a:r>
            <a:r>
              <a:rPr lang="ru-RU" dirty="0">
                <a:solidFill>
                  <a:srgbClr val="FFFF00"/>
                </a:solidFill>
              </a:rPr>
              <a:t>, </a:t>
            </a:r>
          </a:p>
          <a:p>
            <a:r>
              <a:rPr lang="ru-RU" dirty="0">
                <a:solidFill>
                  <a:srgbClr val="FFFF00"/>
                </a:solidFill>
              </a:rPr>
              <a:t>МБОУ ЭКЛ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114C49-463C-4B25-B2A7-FEB20BCD55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665" y="3661542"/>
            <a:ext cx="6753335" cy="309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776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5E6D62-80C1-476F-90D1-E047A4656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9. Накопления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562A709-B08D-4F33-BD1A-28C86CCADA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452312"/>
              </p:ext>
            </p:extLst>
          </p:nvPr>
        </p:nvGraphicFramePr>
        <p:xfrm>
          <a:off x="1103313" y="1240972"/>
          <a:ext cx="8947150" cy="2640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3001307086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1790799432"/>
                    </a:ext>
                  </a:extLst>
                </a:gridCol>
              </a:tblGrid>
              <a:tr h="411004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2605031202"/>
                  </a:ext>
                </a:extLst>
              </a:tr>
              <a:tr h="222956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«Акакий Акакиевич имел обыкновения со всякого исстрачиваемого рубля откладывать по грошу в небольшой ящичек, запертый на ключ, с прорезанною в крышке дырочкой для бросания туда денег.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«Как у всякого разумного человека, у Алексея Алексеевича были, конечно, сбережения на так называемый «черный день»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331470915"/>
                  </a:ext>
                </a:extLst>
              </a:tr>
            </a:tbl>
          </a:graphicData>
        </a:graphic>
      </p:graphicFrame>
      <p:pic>
        <p:nvPicPr>
          <p:cNvPr id="6146" name="Picture 2" descr="ЕГЭ-2020. Литература. Сочинение в декабре. Аргумент по направлению:  «Надежда и отчаяние». Н.В. Гоголь. «Шинель».">
            <a:extLst>
              <a:ext uri="{FF2B5EF4-FFF2-40B4-BE49-F238E27FC236}">
                <a16:creationId xmlns:a16="http://schemas.microsoft.com/office/drawing/2014/main" id="{4D877941-2984-45E3-B72F-CF37D2823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659505"/>
            <a:ext cx="4267200" cy="293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727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BE814-6D49-4BBC-ADAC-8E68D97CD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10.Экономия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6C23D1AE-8284-4F2E-97DA-EA3854BAD4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384795"/>
              </p:ext>
            </p:extLst>
          </p:nvPr>
        </p:nvGraphicFramePr>
        <p:xfrm>
          <a:off x="1103313" y="1436914"/>
          <a:ext cx="894715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740">
                  <a:extLst>
                    <a:ext uri="{9D8B030D-6E8A-4147-A177-3AD203B41FA5}">
                      <a16:colId xmlns:a16="http://schemas.microsoft.com/office/drawing/2014/main" val="3305279506"/>
                    </a:ext>
                  </a:extLst>
                </a:gridCol>
                <a:gridCol w="4517410">
                  <a:extLst>
                    <a:ext uri="{9D8B030D-6E8A-4147-A177-3AD203B41FA5}">
                      <a16:colId xmlns:a16="http://schemas.microsoft.com/office/drawing/2014/main" val="2857584036"/>
                    </a:ext>
                  </a:extLst>
                </a:gridCol>
              </a:tblGrid>
              <a:tr h="361573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3357060459"/>
                  </a:ext>
                </a:extLst>
              </a:tr>
              <a:tr h="4903527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«Акакий Акакиевич думал, думал и решил, что нужно будет уменьшить обыкновенные издержки…: изгнать употребление чаю по вечерам, не зажигать по вечерам свечи, а если что понадобится делать, идти в комнату к хозяйке и работать при ее свечке; ходя по улицам, ступать как можно легче и осторожнее, по камням и плитам, почти на цыпочках, чтобы таким образом не истереть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скоровременно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подметок; как можно реже отдавать прачке мыть белье, а чтобы не занашивалось, то всякий раз, приходя домой,, скидать его и оставаться в одном только демикотоновом халате…»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«Поэтому Алексей Алексеевич решил, во-первых, отказаться от еженедельных деликатесов, а во-вторых, перейти на более дешевые сорта сосисок и пельменей. Кроме того, Алексей Алексеевич заметил, что если есть пельмени с большим количеством хлеба, то их требуется гораздо меньше. Также Алексей Алексеевич отложил на следующий год покупку зимних ботинок, а вместо того отнес в починку старые, с отклеившейся подошвой, что сэкономило ему еще почти тысячу рублей»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2440086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3390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2A4309-A251-4E07-A1D9-D4BAEF096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11. Очеловеченная вещь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34E404FA-57FB-4099-8FA5-F76B42283C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4341023"/>
              </p:ext>
            </p:extLst>
          </p:nvPr>
        </p:nvGraphicFramePr>
        <p:xfrm>
          <a:off x="1103313" y="2052638"/>
          <a:ext cx="894715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4195342995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19834776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804775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 этих пор как будто само существование его сделалось как-то полнее, как будто бы он женился, как будто какой-то другой человек присутствовал с ним, как будто бы он не один, а какая-то приятная подруга жизни согласилась с ним проходить вместе жизненную дорогу, - и подруга эта была не кто другая, как та же шинель на толстой вате, на крепкой подкладке без износу»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«Он внимательно следил за тем, чтобы аппарат не разрядился и каждый месяц проверял состояние своего счета – счет никогда не изменялся. … почему-то ему было очень любопытно узнать, какой у этого предмета голос. Но телефон молчал, и это тоже было хорошо…»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589910984"/>
                  </a:ext>
                </a:extLst>
              </a:tr>
            </a:tbl>
          </a:graphicData>
        </a:graphic>
      </p:graphicFrame>
      <p:pic>
        <p:nvPicPr>
          <p:cNvPr id="7170" name="Picture 2" descr="Характеристика и образ акакия акакиевича в повести гоголя шинель сочинение  - Лучшие Сочинения">
            <a:extLst>
              <a:ext uri="{FF2B5EF4-FFF2-40B4-BE49-F238E27FC236}">
                <a16:creationId xmlns:a16="http://schemas.microsoft.com/office/drawing/2014/main" id="{1EE7D537-E616-4F57-8562-10742FAF2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102" y="3909527"/>
            <a:ext cx="2276669" cy="273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327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1606A2-C0A5-4A16-B90A-2E898BA2B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12. Самое дорогое в жизни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9631CD46-51B5-46A0-B669-EB2F5F8C29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4383233"/>
              </p:ext>
            </p:extLst>
          </p:nvPr>
        </p:nvGraphicFramePr>
        <p:xfrm>
          <a:off x="1103313" y="1312434"/>
          <a:ext cx="8947150" cy="2495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845">
                  <a:extLst>
                    <a:ext uri="{9D8B030D-6E8A-4147-A177-3AD203B41FA5}">
                      <a16:colId xmlns:a16="http://schemas.microsoft.com/office/drawing/2014/main" val="4174067123"/>
                    </a:ext>
                  </a:extLst>
                </a:gridCol>
                <a:gridCol w="4553305">
                  <a:extLst>
                    <a:ext uri="{9D8B030D-6E8A-4147-A177-3AD203B41FA5}">
                      <a16:colId xmlns:a16="http://schemas.microsoft.com/office/drawing/2014/main" val="4184712857"/>
                    </a:ext>
                  </a:extLst>
                </a:gridCol>
              </a:tblGrid>
              <a:tr h="388468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2988754142"/>
                  </a:ext>
                </a:extLst>
              </a:tr>
              <a:tr h="2107306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«Между тем Акакий Акакиевич шел в самом праздничном расположении всех чувств. Он чувствовал всякий миг минуты, что на плечах его новая шинель, и несколько раз даже усмехнулся от внутреннего удовольствия» 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«При выходе у него мелькнула  было дерзкая мысль: а вот взять и выбросить старый свой телефон в мусорный ящик!»/ «Весь день Алексей Алексеевич просидел именинником»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927992530"/>
                  </a:ext>
                </a:extLst>
              </a:tr>
            </a:tbl>
          </a:graphicData>
        </a:graphic>
      </p:graphicFrame>
      <p:pic>
        <p:nvPicPr>
          <p:cNvPr id="8194" name="Picture 2" descr="Шанель произведение гоголя краткое содержание. Шинель (повесть), сюжет,  действующие лица, инсценировки, экранизации">
            <a:extLst>
              <a:ext uri="{FF2B5EF4-FFF2-40B4-BE49-F238E27FC236}">
                <a16:creationId xmlns:a16="http://schemas.microsoft.com/office/drawing/2014/main" id="{90950E5F-5608-41C2-BB35-19A5C36C6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3657600"/>
            <a:ext cx="66675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583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99C80E-20CA-48BA-B82C-221374305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13. Голодание ради вещи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E883B529-693F-4823-B54D-5544C0BA28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4277260"/>
              </p:ext>
            </p:extLst>
          </p:nvPr>
        </p:nvGraphicFramePr>
        <p:xfrm>
          <a:off x="1103313" y="1194100"/>
          <a:ext cx="8947150" cy="1916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4256990443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2544051745"/>
                    </a:ext>
                  </a:extLst>
                </a:gridCol>
              </a:tblGrid>
              <a:tr h="455778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133317281"/>
                  </a:ext>
                </a:extLst>
              </a:tr>
              <a:tr h="1460988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«Еще каких-нибудь два месяца небольшого голодания…»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«решил отказаться от еженедельных деликатесов и перейти на более дешевые сорта сосисок и пельменей»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381137949"/>
                  </a:ext>
                </a:extLst>
              </a:tr>
            </a:tbl>
          </a:graphicData>
        </a:graphic>
      </p:graphicFrame>
      <p:pic>
        <p:nvPicPr>
          <p:cNvPr id="9218" name="Picture 2" descr="Методическая разработка к уроку по литературе на тему &quot;Образ Петербурга в  повести Н. В. Гоголя &quot;Шинель&quot; (8 класс)">
            <a:extLst>
              <a:ext uri="{FF2B5EF4-FFF2-40B4-BE49-F238E27FC236}">
                <a16:creationId xmlns:a16="http://schemas.microsoft.com/office/drawing/2014/main" id="{87967E64-7398-41E2-9110-0FD42FAE0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110865"/>
            <a:ext cx="2857500" cy="363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004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2B29E1-292B-4A7F-B3AE-FF5F006D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14.Торжество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98DBC98-4E48-4185-8AE1-83825E0FDB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9791226"/>
              </p:ext>
            </p:extLst>
          </p:nvPr>
        </p:nvGraphicFramePr>
        <p:xfrm>
          <a:off x="1103313" y="1290918"/>
          <a:ext cx="8947150" cy="5396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2282767559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3014456105"/>
                    </a:ext>
                  </a:extLst>
                </a:gridCol>
              </a:tblGrid>
              <a:tr h="367167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929248606"/>
                  </a:ext>
                </a:extLst>
              </a:tr>
              <a:tr h="4979383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«Когда же все, приступив к нему, стали говорить, что нужно вспрыснуть новую шинель и что, по крайней мере, он должен задать им всем вечер, Акакий Акакиевич потерялся совершенно, не знал как ему быть, что такое отвечать и как отговориться»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«Все это: шум, говор и толпа людей, - все это было как-то чудно Акакию Акакиевичу»/«Этот весь день был для Акакия Акакиевича точно самый большой торжественный праздник Он возвратился домой в самом счастливом расположении духа»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«Акакия Акакиевича заставили выпить два бокала шампанского…»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«Кто-то даже предложил, что надо бы купить тортик и сухого вина и после работы это отпраздновать»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«У Алексея Алексеевича было очень хорошее настроение и все эти нехитрые шутки его от души развеселили»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«Но молодые сотрудники добродушно засмеялись над Алексеем Алексеевичем, сказали, что они угощают и заказали ему какой-то напиток… . Алексей Алексеевич от непривычки моментально опьянел, но как-то так, очень легко и приятно»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277106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43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2968BC-BA67-4AFA-A8A6-5DCAE8EE8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15.Вечер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415FD93B-6FBD-412A-B773-6406E44C4D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839336"/>
              </p:ext>
            </p:extLst>
          </p:nvPr>
        </p:nvGraphicFramePr>
        <p:xfrm>
          <a:off x="838200" y="2492504"/>
          <a:ext cx="10515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73508918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384548817"/>
                    </a:ext>
                  </a:extLst>
                </a:gridCol>
              </a:tblGrid>
              <a:tr h="352124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140279"/>
                  </a:ext>
                </a:extLst>
              </a:tr>
              <a:tr h="3864082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«Вдали, бог знает где, мелькал огонек в какой-то будке, которая казалась стоявшею на краю света. Веселость Акакия Акакиевича как-то здесь значительно уменьшилась.» … «увидел вдруг, сто перед ним стоят почти перед носом какие-то люди с усами» … «У него затуманило в глазах и забилось в груди» … «Акакий Акакиевич чувствовал только, как сняли с него шинель, дали ему пинка полено, и он упал навзничь в снег и ничего уж более не чувствовал»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«Очнулся Алексей Алексеевич на каком-то мосту.» … «Телефона в кармане не было.» … «Он тщательнейшим образом ощупал всю свою одежду … Но знал, знал при  этом точно, что телефона больше нет – сердце не обманешь.» … «мысль о том, что телефон могла украсть милиция была на столько невыносима и ни с чем несообразна, что Алексей Алексеевич, слегка даже подвывая от горя, залез в тумбочку, где у него уже года три стояла бутылка самой дешевой водки для компрессов, сделал несколько глотков прямо из горлышка и снова рухнул на кровать»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623412"/>
                  </a:ext>
                </a:extLst>
              </a:tr>
            </a:tbl>
          </a:graphicData>
        </a:graphic>
      </p:graphicFrame>
      <p:pic>
        <p:nvPicPr>
          <p:cNvPr id="1026" name="Picture 2" descr="Шанель произведение гоголя краткое содержание. Шинель (повесть), сюжет,  действующие лица, инсценировки, экранизации">
            <a:extLst>
              <a:ext uri="{FF2B5EF4-FFF2-40B4-BE49-F238E27FC236}">
                <a16:creationId xmlns:a16="http://schemas.microsoft.com/office/drawing/2014/main" id="{58FCB5E7-37D8-4371-AE4B-16037C4A9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380" y="149290"/>
            <a:ext cx="5598367" cy="234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500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D49BEE-F313-4380-BC79-48B2B0000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16.Путаница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1EA5D8CD-1753-440C-A753-A8F35E3373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926108"/>
              </p:ext>
            </p:extLst>
          </p:nvPr>
        </p:nvGraphicFramePr>
        <p:xfrm>
          <a:off x="838200" y="1268963"/>
          <a:ext cx="10515600" cy="3211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894502868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736607778"/>
                    </a:ext>
                  </a:extLst>
                </a:gridCol>
              </a:tblGrid>
              <a:tr h="376572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055605"/>
                  </a:ext>
                </a:extLst>
              </a:tr>
              <a:tr h="2599894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«…ничего уж больше он не чувствовал. Через несколько минут он опомнился и поднялся на ноги, но уже никого не было.»/ «Как сошел с лестницы, как вышел на улицу, ничего уж этого не помнил Акакий Акакиевич. Он не слышал ни рук, ни ног.»/ «Явления, одно другого страннее, представлялись ему беспрестанно…»/ «Далее он говорил совершенную бессмыслицу, так что нельзя было понять»;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«Как же я сюда попал?» - задумался Алексей Алексеевич и вдруг его охватила паника…»/ «Алексей Алексеевич стал вспоминать, что там было важного в этом портфеле, но в голове у него был какой-то туман, и он так ничего и не вспомнил»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198246"/>
                  </a:ext>
                </a:extLst>
              </a:tr>
            </a:tbl>
          </a:graphicData>
        </a:graphic>
      </p:graphicFrame>
      <p:pic>
        <p:nvPicPr>
          <p:cNvPr id="10242" name="Picture 2" descr="Иллюстрации Кукрыниксов к повести Гоголя &quot;Шинель&quot;">
            <a:extLst>
              <a:ext uri="{FF2B5EF4-FFF2-40B4-BE49-F238E27FC236}">
                <a16:creationId xmlns:a16="http://schemas.microsoft.com/office/drawing/2014/main" id="{D56D0201-B1E0-448D-8AFE-CDFAC245B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796" y="3586500"/>
            <a:ext cx="4238625" cy="283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131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43C6F7-6B39-4837-BA02-AE382DBD1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17.Не вышел на работу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D85615A-25FE-4D3E-9696-E11C277211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7358355"/>
              </p:ext>
            </p:extLst>
          </p:nvPr>
        </p:nvGraphicFramePr>
        <p:xfrm>
          <a:off x="1103313" y="1635162"/>
          <a:ext cx="8947150" cy="4013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2915257034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3476417831"/>
                    </a:ext>
                  </a:extLst>
                </a:gridCol>
              </a:tblGrid>
              <a:tr h="630354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431314256"/>
                  </a:ext>
                </a:extLst>
              </a:tr>
              <a:tr h="270534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«Несколько дней после его смерти послан был к нему на квартиру из департамента сторож, с приказанием немедленно явиться…»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«Утром он позвонил на службу и сказался больным гриппом» … «По дороге из сберкассы домой он купил еще немного водки, чтобы не сойти с ума. В общем, Алексей Алексеевич и на следующий день не пошел на службу, и еще на следующий, и вообще больше никогда не пошел.» … «Как это часто случается с никогда не пившими людьми, он вдруг бурно и неудержимо запил»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2136922002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87DAC7-7CF7-418C-BEDE-A0A1A36CD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41" y="3495546"/>
            <a:ext cx="4581331" cy="333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01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FD266-D00D-4F8D-98CB-F7E3F5EBE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18.Смерть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F914A576-3466-4A59-8B4E-4D05F35497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802939"/>
              </p:ext>
            </p:extLst>
          </p:nvPr>
        </p:nvGraphicFramePr>
        <p:xfrm>
          <a:off x="1103313" y="1247888"/>
          <a:ext cx="894715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853213573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1537709647"/>
                    </a:ext>
                  </a:extLst>
                </a:gridCol>
              </a:tblGrid>
              <a:tr h="330656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889697702"/>
                  </a:ext>
                </a:extLst>
              </a:tr>
              <a:tr h="2810576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«Наконец бедный Акакий Акакиевич испустил дух.» … «И Петербург остался без Акакия Акакиевича, как будто бы в нем его и никогда не было.» … «Несколько дней после его смерти послан был к нему на квартиру из департамента сторож, с приказанием немедленно явиться…» … «Таким образом узнали в департаменте о смерти Акакия Акакиевича…»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«Всего через пару месяцев служба спасения, выломав дверь, нашла Алексея Алексеевича мёртвым на полу»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2811842123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353AC0-C7F3-4B59-9C4A-8A2E414CDA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932" y="4371998"/>
            <a:ext cx="7200800" cy="229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25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53976-9727-4A3F-8A95-9A68EC6C6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1.Имена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7470BD13-DC20-4EFF-B198-6A8298017F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172623"/>
              </p:ext>
            </p:extLst>
          </p:nvPr>
        </p:nvGraphicFramePr>
        <p:xfrm>
          <a:off x="1103313" y="2052638"/>
          <a:ext cx="894715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4197113389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28041556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929422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Акакий Акакиевич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Алексей Алексеевич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474570782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D2E191-930D-42E4-88A8-D6EFC676FF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7" y="2827175"/>
            <a:ext cx="5408928" cy="337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806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78455-3A40-4C39-98AB-678ADC938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19.Слухи и призраки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82B09B3E-D6DB-42E8-85FA-FB279CC4A0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1973698"/>
              </p:ext>
            </p:extLst>
          </p:nvPr>
        </p:nvGraphicFramePr>
        <p:xfrm>
          <a:off x="1103313" y="1226372"/>
          <a:ext cx="8947150" cy="4636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4093914302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101430813"/>
                    </a:ext>
                  </a:extLst>
                </a:gridCol>
              </a:tblGrid>
              <a:tr h="704282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955679613"/>
                  </a:ext>
                </a:extLst>
              </a:tr>
              <a:tr h="2673619">
                <a:tc>
                  <a:txBody>
                    <a:bodyPr/>
                    <a:lstStyle/>
                    <a:p>
                      <a:r>
                        <a:rPr lang="ru-RU" dirty="0"/>
                        <a:t>«</a:t>
                      </a: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заметил человека небольшого роста, в старом поношенном вицмундире, и не без ужаса узнал в нем Акакия Акакиевича. Лицо чиновника было бледно, как снег, и глядело совершенным мертвецом»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«Про это собрание ничего доподлинно не известно – в основном слухи и враки. Например, рассказывают шепотом, что будто бы в середине этого собрания стояла чаша, куда каждый патрульный милиционер должен был накапать своей крови и принести страшную клятву…»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«После смерти Алексей Алексеевич сделался призраком и стал бродить в поисках своего телефона, - скажет читатель»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339312568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9F331FF-AC0B-4F14-8B8B-E14A01DFE9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3735639"/>
            <a:ext cx="4506685" cy="290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00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EE1123-46D8-4F0D-87BC-F01341B71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2.Жилье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00448EB7-972F-4C8D-A1E3-B177A83853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3814201"/>
              </p:ext>
            </p:extLst>
          </p:nvPr>
        </p:nvGraphicFramePr>
        <p:xfrm>
          <a:off x="1103313" y="2052638"/>
          <a:ext cx="894715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1604592074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31078100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942591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Тесная каморка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«Жил Алексей Алексеевич в древней коммунальной квартире…»</a:t>
                      </a:r>
                    </a:p>
                    <a:p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3656672683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EFEB8A4-00D7-44FB-8DC0-A1CF333C7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100" y="3110865"/>
            <a:ext cx="4495800" cy="37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544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FC25F6-A28E-40F4-AFF8-991A440BD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3.Еда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0361594-6F5C-439B-BF98-A86A4D5488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3401868"/>
              </p:ext>
            </p:extLst>
          </p:nvPr>
        </p:nvGraphicFramePr>
        <p:xfrm>
          <a:off x="1103313" y="2052638"/>
          <a:ext cx="894715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2267876867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17037130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456724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«Приходя домой, он садился тот же час за стол, хлебал наскоро свои щи и ел кусок говядины с луком, вовсе не замечая их вкуса…»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«По вечерам, приходя со службы, он вежливо раскланивался с соседями, варил себе сосиски или пельмени и пил чай с сушками или нарезанным батоном»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2375492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4486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D886E8-128F-478A-8FFD-96653E234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4.Работа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F56B2BC1-7CF7-4E94-90E2-A713D8D37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4485278"/>
              </p:ext>
            </p:extLst>
          </p:nvPr>
        </p:nvGraphicFramePr>
        <p:xfrm>
          <a:off x="1103313" y="2052638"/>
          <a:ext cx="894715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2503749515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2688018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3604396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«Вряд ли где можно было найти человека, который так жил бы в своей должности. Мало сказать: он служи ревностно, - нет, он служил с любовью.»/ «…среди всех этих докук он не делал ни одной ошибки в письме.»</a:t>
                      </a:r>
                    </a:p>
                    <a:p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«Он бесшумно сидит за столом в углу … и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скрупулёзнейшим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образом заполняет самым мелким почерком неведомую Ведомость в пять метров длиной и полтора шириной»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«Алексей Алексеевич свою работу любил и ни разу в жизни не сделал в своей Ведомости ни единой ошибки, чем заслуженно гордился»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2956953788"/>
                  </a:ext>
                </a:extLst>
              </a:tr>
            </a:tbl>
          </a:graphicData>
        </a:graphic>
      </p:graphicFrame>
      <p:pic>
        <p:nvPicPr>
          <p:cNvPr id="3074" name="Picture 2" descr="Чиновники: собирательный образ в повести Н.В. Гоголя &quot;Шинель&quot;">
            <a:extLst>
              <a:ext uri="{FF2B5EF4-FFF2-40B4-BE49-F238E27FC236}">
                <a16:creationId xmlns:a16="http://schemas.microsoft.com/office/drawing/2014/main" id="{AD044E76-EEAC-4365-A46C-C8E981541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772" y="4114800"/>
            <a:ext cx="392634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442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F2B6C6-22FE-44C5-96D8-2D5F841B8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Развлечения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EA3C5D9D-08CB-40C7-95FE-17CC2EDEE8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073683"/>
              </p:ext>
            </p:extLst>
          </p:nvPr>
        </p:nvGraphicFramePr>
        <p:xfrm>
          <a:off x="1103313" y="2052638"/>
          <a:ext cx="894715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1395689793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21092567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2105852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«Акакий Акакиевич никогда не предавался никакому развлечению. Никто не мог сказать, чтобы когда-нибудь видели его на каком-нибудь вечере.»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«Ни в какие увеселительные и, тем более, питейные заведения он никогда не ходил, да и вообще за много лет ни разу не отклонился от одного и того же маршрута…»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1885239610"/>
                  </a:ext>
                </a:extLst>
              </a:tr>
            </a:tbl>
          </a:graphicData>
        </a:graphic>
      </p:graphicFrame>
      <p:pic>
        <p:nvPicPr>
          <p:cNvPr id="2050" name="Picture 2" descr="Иллюстрации Кукрыниксов к повести Гоголя &quot;Шинель&quot;">
            <a:extLst>
              <a:ext uri="{FF2B5EF4-FFF2-40B4-BE49-F238E27FC236}">
                <a16:creationId xmlns:a16="http://schemas.microsoft.com/office/drawing/2014/main" id="{DB633FF5-ED46-482D-A240-983D343C0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3" y="3385185"/>
            <a:ext cx="2886075" cy="331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413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09421B-88C6-42D9-A799-63DF93ED1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6.Беда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CF3F5EB-C4C9-41B4-9F36-F18248155D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152646"/>
              </p:ext>
            </p:extLst>
          </p:nvPr>
        </p:nvGraphicFramePr>
        <p:xfrm>
          <a:off x="1103313" y="1296955"/>
          <a:ext cx="8947150" cy="3359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2495564357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3824222714"/>
                    </a:ext>
                  </a:extLst>
                </a:gridCol>
              </a:tblGrid>
              <a:tr h="388603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694516913"/>
                  </a:ext>
                </a:extLst>
              </a:tr>
              <a:tr h="2970418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 Тут-то увидел Акакий Акакиевич, что без новой шинели нельзя обойтись, и поник совершенно духом.»/«При слове «новую» у Акакия Акакиевича затуманило в глазах, и все, что ни было в комнате, так и пошло перед ним путаться.»/ «- Нельзя поправить: худой гардероб!; У Акакия Акакиевича при этих словах екнуло сердце»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«Он решил купить себе такой мобильный телефон, чтобы все эти молодые шутники прикусили языки и никогда больше не смели так с ним разговаривать»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348575023"/>
                  </a:ext>
                </a:extLst>
              </a:tr>
            </a:tbl>
          </a:graphicData>
        </a:graphic>
      </p:graphicFrame>
      <p:pic>
        <p:nvPicPr>
          <p:cNvPr id="4098" name="Picture 2" descr="Краткое содержание &quot;Шинель&quot; Гоголя: краткий пересказ сюжета, повесть в  сокращении, план">
            <a:extLst>
              <a:ext uri="{FF2B5EF4-FFF2-40B4-BE49-F238E27FC236}">
                <a16:creationId xmlns:a16="http://schemas.microsoft.com/office/drawing/2014/main" id="{C27D2819-F95B-4836-9D84-FFB39B777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4077478"/>
            <a:ext cx="6457950" cy="278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442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B8952C-171D-45C3-A599-FD08212BB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7.Предмет насмешек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412D6AF0-7CAA-4572-89C8-146C96C257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01220"/>
              </p:ext>
            </p:extLst>
          </p:nvPr>
        </p:nvGraphicFramePr>
        <p:xfrm>
          <a:off x="1103313" y="1334278"/>
          <a:ext cx="8947150" cy="611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>
                  <a:extLst>
                    <a:ext uri="{9D8B030D-6E8A-4147-A177-3AD203B41FA5}">
                      <a16:colId xmlns:a16="http://schemas.microsoft.com/office/drawing/2014/main" val="2951853051"/>
                    </a:ext>
                  </a:extLst>
                </a:gridCol>
                <a:gridCol w="4473575">
                  <a:extLst>
                    <a:ext uri="{9D8B030D-6E8A-4147-A177-3AD203B41FA5}">
                      <a16:colId xmlns:a16="http://schemas.microsoft.com/office/drawing/2014/main" val="3876809907"/>
                    </a:ext>
                  </a:extLst>
                </a:gridCol>
              </a:tblGrid>
              <a:tr h="420172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2663619166"/>
                  </a:ext>
                </a:extLst>
              </a:tr>
              <a:tr h="5698228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«Молодые чиновники подсмеивались и острились над ним, во сколько хватало канцелярского остроумия, рассказывали тут же перед ним разные составленные про него истории»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«Только если уж слишком была невыносима шутка, когда толкали его под руку, мешая заниматься своим делом, он произносил: «оставьте меня, зачем вы меня обижаете?»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«Надобно знать, что шинель Акакия Акакиевича служила тоже предметом насмешек чиновникам</a:t>
                      </a:r>
                      <a:endParaRPr lang="ru-RU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«Молодые сотрудники иногда над ним подшучивали»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«От вида телефона Алексея Алексеевича с молодым сотрудником сделалось что-то вроде пароксизмов и у него даже забулькало внутри»/«Зрители просто покатывались со смеху от этого представления и только у Алексея Алексеевича вдруг задрожали губы»</a:t>
                      </a:r>
                      <a:endParaRPr lang="ru-RU" dirty="0"/>
                    </a:p>
                  </a:txBody>
                  <a:tcPr marL="77801" marR="77801"/>
                </a:tc>
                <a:extLst>
                  <a:ext uri="{0D108BD9-81ED-4DB2-BD59-A6C34878D82A}">
                    <a16:rowId xmlns:a16="http://schemas.microsoft.com/office/drawing/2014/main" val="3259832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991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2BB48D-B64A-40D5-9809-71547C4F0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8. Незаметность героя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1A962CA8-0035-4748-9B6C-B5C7D10634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988941"/>
              </p:ext>
            </p:extLst>
          </p:nvPr>
        </p:nvGraphicFramePr>
        <p:xfrm>
          <a:off x="838200" y="1212981"/>
          <a:ext cx="10515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24696479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4131232162"/>
                    </a:ext>
                  </a:extLst>
                </a:gridCol>
              </a:tblGrid>
              <a:tr h="355816">
                <a:tc>
                  <a:txBody>
                    <a:bodyPr/>
                    <a:lstStyle/>
                    <a:p>
                      <a:r>
                        <a:rPr lang="ru-RU" dirty="0"/>
                        <a:t>«Шинель»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«Телефон»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647038"/>
                  </a:ext>
                </a:extLst>
              </a:tr>
              <a:tr h="1930184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«Сторожа не только не вставали с мест, когда он проходил, но даже не глядели на него, как будто через приемную пролетела простая муха. Начальники поступали с ним как-то холодно-деспотически»/ «И Петербург остался без Акакия Акакиевича, как будто бы в нем его и никогда не было»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«Жизнь, она ведь не стоит на месте, а всё идет куда-то, идет. Чаще мимо, но иногда и вместе с нами – это уж кому как повезет»/«различные потрясения общественных устоев каким-то образом обходили его учреждение стороной»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842849"/>
                  </a:ext>
                </a:extLst>
              </a:tr>
            </a:tbl>
          </a:graphicData>
        </a:graphic>
      </p:graphicFrame>
      <p:pic>
        <p:nvPicPr>
          <p:cNvPr id="5122" name="Picture 2" descr="Как сделана «Шинель» – Журнал «Сеанс»">
            <a:extLst>
              <a:ext uri="{FF2B5EF4-FFF2-40B4-BE49-F238E27FC236}">
                <a16:creationId xmlns:a16="http://schemas.microsoft.com/office/drawing/2014/main" id="{CB0E72A6-4F68-4928-946B-BCC1B40D5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590421"/>
            <a:ext cx="6606851" cy="319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8958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</TotalTime>
  <Words>1941</Words>
  <Application>Microsoft Office PowerPoint</Application>
  <PresentationFormat>Широкоэкранный</PresentationFormat>
  <Paragraphs>115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Century Gothic</vt:lpstr>
      <vt:lpstr>Wingdings 3</vt:lpstr>
      <vt:lpstr>Ион</vt:lpstr>
      <vt:lpstr>Сравнительный анализ. «Шинель» Н.В.Гоголя и «Телефон» Д.Горчева</vt:lpstr>
      <vt:lpstr>1.Имена</vt:lpstr>
      <vt:lpstr>2.Жилье</vt:lpstr>
      <vt:lpstr>3.Еда</vt:lpstr>
      <vt:lpstr>4.Работа</vt:lpstr>
      <vt:lpstr>5. Развлечения</vt:lpstr>
      <vt:lpstr>6.Беда</vt:lpstr>
      <vt:lpstr>7.Предмет насмешек</vt:lpstr>
      <vt:lpstr>8. Незаметность героя</vt:lpstr>
      <vt:lpstr>9. Накопления</vt:lpstr>
      <vt:lpstr>10.Экономия</vt:lpstr>
      <vt:lpstr>11. Очеловеченная вещь</vt:lpstr>
      <vt:lpstr>12. Самое дорогое в жизни</vt:lpstr>
      <vt:lpstr>13. Голодание ради вещи</vt:lpstr>
      <vt:lpstr>14.Торжество</vt:lpstr>
      <vt:lpstr>15.Вечер</vt:lpstr>
      <vt:lpstr>16.Путаница</vt:lpstr>
      <vt:lpstr>17.Не вышел на работу</vt:lpstr>
      <vt:lpstr>18.Смерть</vt:lpstr>
      <vt:lpstr>19.Слухи и призраки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Сравнительный анализ. «Шинель» Н.В.Гоголя и «Телефон» Д.Горчева</dc:title>
  <dc:creator>Николай Козьмин</dc:creator>
  <cp:lastModifiedBy>Николай Козьмин</cp:lastModifiedBy>
  <cp:revision>6</cp:revision>
  <dcterms:created xsi:type="dcterms:W3CDTF">2020-10-12T12:52:00Z</dcterms:created>
  <dcterms:modified xsi:type="dcterms:W3CDTF">2020-10-12T13:42:32Z</dcterms:modified>
</cp:coreProperties>
</file>