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2" r:id="rId3"/>
    <p:sldId id="271" r:id="rId4"/>
    <p:sldId id="273" r:id="rId5"/>
    <p:sldId id="277" r:id="rId6"/>
    <p:sldId id="278" r:id="rId7"/>
    <p:sldId id="275" r:id="rId8"/>
    <p:sldId id="265" r:id="rId9"/>
    <p:sldId id="294" r:id="rId10"/>
    <p:sldId id="279" r:id="rId11"/>
    <p:sldId id="280" r:id="rId12"/>
    <p:sldId id="266" r:id="rId13"/>
    <p:sldId id="267" r:id="rId14"/>
    <p:sldId id="282" r:id="rId15"/>
    <p:sldId id="284" r:id="rId16"/>
    <p:sldId id="286" r:id="rId17"/>
    <p:sldId id="295" r:id="rId18"/>
    <p:sldId id="292" r:id="rId19"/>
    <p:sldId id="297" r:id="rId20"/>
    <p:sldId id="296" r:id="rId21"/>
    <p:sldId id="28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57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52297-067A-4F28-AB4F-3C7ACE5EDC54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16F36-822D-4A33-989E-FBD67E7F75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54FAC-8803-47C2-A5DB-765E288A5524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50941-DAC0-4271-9A5C-A73539D2E7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9EFF6-CF30-40F4-8C44-6CAA7B5190D7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91849-FD5D-45F2-8FCD-98E68C3178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4E3DE-03B5-4A76-A04D-5924F6B9D1DF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7E41E0-525B-43C9-9C67-144C22B752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89031-EF05-4F61-8BB9-E5795E915E44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633D6-0CF2-4481-A939-835E405EE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3B92F-D1F1-4149-899F-E0F3C7DB2ADD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7730C-6F07-4494-8BD6-1D2A68FA7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8D071-0D5E-49B6-BB18-AC5487C45A04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D0D43-A22C-4F32-9976-179E17B92D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F6D68-4A3B-4108-84F6-ADD9643C460E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62A45-2752-4AFC-BF8C-D1E5E8483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B3176-8A33-4025-B3F5-03101BA598CE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9ADC1-75C0-442E-92B2-2D9F601AD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9B548-B9B0-4D28-BC58-58EC8794B748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678AC-69F5-4110-B0D4-F74DD0C01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8F401-0653-41A8-BBEE-16CCEF104E3D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9799A-40BA-4B8F-B45D-5E69CD5924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4FA189-DB67-46C2-A1CE-59D747C432C6}" type="datetimeFigureOut">
              <a:rPr lang="ru-RU"/>
              <a:pPr>
                <a:defRPr/>
              </a:pPr>
              <a:t>09.02.2023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D7BE114-4064-44E7-9F93-8CD92C0724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over dir="l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 descr="descar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000" y="144000"/>
            <a:ext cx="3248992" cy="424968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428596" y="4929198"/>
            <a:ext cx="472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Рене</a:t>
            </a:r>
            <a:r>
              <a:rPr lang="ru-RU" sz="3600" dirty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Декарт</a:t>
            </a:r>
            <a:r>
              <a:rPr lang="ru-RU" sz="3600" dirty="0" smtClean="0"/>
              <a:t> </a:t>
            </a:r>
          </a:p>
          <a:p>
            <a:r>
              <a:rPr lang="ru-RU" sz="3600" dirty="0" smtClean="0"/>
              <a:t>(</a:t>
            </a:r>
            <a:r>
              <a:rPr lang="ru-RU" sz="3600" dirty="0"/>
              <a:t>1596-1650)</a:t>
            </a:r>
          </a:p>
        </p:txBody>
      </p:sp>
      <p:sp>
        <p:nvSpPr>
          <p:cNvPr id="25" name="Содержимое 2"/>
          <p:cNvSpPr txBox="1">
            <a:spLocks/>
          </p:cNvSpPr>
          <p:nvPr/>
        </p:nvSpPr>
        <p:spPr>
          <a:xfrm>
            <a:off x="3214678" y="1000108"/>
            <a:ext cx="5715040" cy="4143403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«Для того, чтобы усовершенствовать ум, надо больше размышлять, чем заучивать»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Тема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238"/>
          </a:xfrm>
        </p:spPr>
        <p:txBody>
          <a:bodyPr/>
          <a:lstStyle/>
          <a:p>
            <a:pPr algn="ctr">
              <a:buNone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Координатная прямая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4143372" y="4572008"/>
            <a:ext cx="4464050" cy="15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5400000">
            <a:off x="407114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44315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79186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51522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55110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87136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80319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767159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73112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69524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659209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2317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927472" y="457200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0</a:t>
            </a: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16200000" flipV="1">
            <a:off x="2464591" y="2866239"/>
            <a:ext cx="0" cy="34115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263127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119141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155177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371077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33520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299164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227091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19105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4357686" y="4572008"/>
            <a:ext cx="3401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1</a:t>
            </a:r>
          </a:p>
        </p:txBody>
      </p:sp>
      <p:sp>
        <p:nvSpPr>
          <p:cNvPr id="40" name="Овал 39"/>
          <p:cNvSpPr/>
          <p:nvPr/>
        </p:nvSpPr>
        <p:spPr>
          <a:xfrm>
            <a:off x="4071934" y="4500570"/>
            <a:ext cx="144463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9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«Математическая зарядка»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68" y="832535"/>
            <a:ext cx="8778111" cy="2071702"/>
          </a:xfrm>
        </p:spPr>
        <p:txBody>
          <a:bodyPr/>
          <a:lstStyle/>
          <a:p>
            <a:pPr marL="0" lvl="0" indent="0">
              <a:buNone/>
            </a:pPr>
            <a:r>
              <a:rPr lang="ru-RU" dirty="0" smtClean="0"/>
              <a:t>    Если число </a:t>
            </a:r>
            <a:r>
              <a:rPr lang="ru-RU" dirty="0" smtClean="0">
                <a:solidFill>
                  <a:srgbClr val="FF0000"/>
                </a:solidFill>
              </a:rPr>
              <a:t>положительное</a:t>
            </a:r>
            <a:r>
              <a:rPr lang="ru-RU" dirty="0" smtClean="0"/>
              <a:t> – поднимаем </a:t>
            </a:r>
            <a:r>
              <a:rPr lang="ru-RU" u="sng" dirty="0" smtClean="0">
                <a:solidFill>
                  <a:srgbClr val="FF0000"/>
                </a:solidFill>
              </a:rPr>
              <a:t>правую руку</a:t>
            </a:r>
            <a:r>
              <a:rPr lang="ru-RU" dirty="0" smtClean="0"/>
              <a:t>, если число </a:t>
            </a:r>
            <a:r>
              <a:rPr lang="ru-RU" dirty="0" smtClean="0">
                <a:solidFill>
                  <a:srgbClr val="0070C0"/>
                </a:solidFill>
              </a:rPr>
              <a:t>отрицательное</a:t>
            </a:r>
            <a:r>
              <a:rPr lang="ru-RU" dirty="0" smtClean="0"/>
              <a:t> – </a:t>
            </a:r>
            <a:r>
              <a:rPr lang="ru-RU" u="sng" dirty="0" smtClean="0">
                <a:solidFill>
                  <a:srgbClr val="0070C0"/>
                </a:solidFill>
              </a:rPr>
              <a:t>левую</a:t>
            </a:r>
            <a:r>
              <a:rPr lang="ru-RU" dirty="0" smtClean="0"/>
              <a:t>. А если </a:t>
            </a:r>
            <a:r>
              <a:rPr lang="ru-RU" dirty="0" smtClean="0">
                <a:solidFill>
                  <a:srgbClr val="00B050"/>
                </a:solidFill>
              </a:rPr>
              <a:t>0</a:t>
            </a:r>
            <a:r>
              <a:rPr lang="ru-RU" dirty="0" smtClean="0"/>
              <a:t> , то нужно </a:t>
            </a:r>
            <a:r>
              <a:rPr lang="ru-RU" u="sng" dirty="0" smtClean="0">
                <a:solidFill>
                  <a:srgbClr val="00B050"/>
                </a:solidFill>
              </a:rPr>
              <a:t>закрыть глаза </a:t>
            </a:r>
            <a:r>
              <a:rPr lang="ru-RU" dirty="0" smtClean="0">
                <a:solidFill>
                  <a:srgbClr val="00B050"/>
                </a:solidFill>
              </a:rPr>
              <a:t>(</a:t>
            </a:r>
            <a:r>
              <a:rPr lang="ru-RU" u="sng" dirty="0" smtClean="0">
                <a:solidFill>
                  <a:srgbClr val="00B050"/>
                </a:solidFill>
              </a:rPr>
              <a:t>зажмуриться)</a:t>
            </a:r>
            <a:r>
              <a:rPr lang="ru-RU" u="sng" dirty="0" smtClean="0"/>
              <a:t>.</a:t>
            </a:r>
            <a:endParaRPr lang="ru-RU" dirty="0" smtClean="0"/>
          </a:p>
          <a:p>
            <a:pPr>
              <a:buNone/>
            </a:pPr>
            <a:endParaRPr lang="ru-RU" sz="54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3500430" y="3500438"/>
            <a:ext cx="107157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4822033" y="2482768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-8,2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2500298" y="3857628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4500562" y="4000504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4,5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571472" y="3702055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0,1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Содержимое 2"/>
              <p:cNvSpPr txBox="1">
                <a:spLocks/>
              </p:cNvSpPr>
              <p:nvPr/>
            </p:nvSpPr>
            <p:spPr bwMode="auto">
              <a:xfrm>
                <a:off x="2571736" y="5072074"/>
                <a:ext cx="1857388" cy="11684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342900" marR="0" lvl="0" indent="-34290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Arial" charset="0"/>
                  <a:buNone/>
                  <a:tabLst/>
                  <a:defRPr/>
                </a:pPr>
                <a:r>
                  <a:rPr kumimoji="0" lang="ru-RU" sz="7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ru-RU" sz="7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F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fPr>
                      <m:num>
                        <m:r>
                          <a:rPr kumimoji="0" lang="ru-RU" sz="7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F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7</m:t>
                        </m:r>
                      </m:num>
                      <m:den>
                        <m:r>
                          <a:rPr kumimoji="0" lang="ru-RU" sz="72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00B0F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  <m:t>9</m:t>
                        </m:r>
                      </m:den>
                    </m:f>
                  </m:oMath>
                </a14:m>
                <a:endParaRPr kumimoji="0" lang="ru-RU" sz="7200" b="0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9" name="Содержимое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71736" y="5072074"/>
                <a:ext cx="1857388" cy="1168401"/>
              </a:xfrm>
              <a:prstGeom prst="rect">
                <a:avLst/>
              </a:prstGeom>
              <a:blipFill>
                <a:blip r:embed="rId2"/>
                <a:stretch>
                  <a:fillRect l="-24918" t="-521" b="-64063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Содержимое 2"/>
          <p:cNvSpPr txBox="1">
            <a:spLocks/>
          </p:cNvSpPr>
          <p:nvPr/>
        </p:nvSpPr>
        <p:spPr bwMode="auto">
          <a:xfrm>
            <a:off x="5715008" y="4429132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7286612" y="3929066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-3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4286248" y="5429264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67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 bwMode="auto">
          <a:xfrm>
            <a:off x="214282" y="2485844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-128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 bwMode="auto">
          <a:xfrm>
            <a:off x="6929454" y="3286124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0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 bwMode="auto">
          <a:xfrm>
            <a:off x="6500826" y="5286388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458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 bwMode="auto">
          <a:xfrm>
            <a:off x="857224" y="5286388"/>
            <a:ext cx="1857388" cy="1168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7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-59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2089150"/>
          </a:xfrm>
          <a:solidFill>
            <a:srgbClr val="FFC000"/>
          </a:solidFill>
        </p:spPr>
        <p:txBody>
          <a:bodyPr rtlCol="0">
            <a:normAutofit fontScale="90000"/>
          </a:bodyPr>
          <a:lstStyle/>
          <a:p>
            <a:pPr algn="just" eaLnBrk="1" fontAlgn="auto" hangingPunct="1">
              <a:lnSpc>
                <a:spcPts val="4000"/>
              </a:lnSpc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Координатная прямая </a:t>
            </a:r>
            <a:r>
              <a:rPr lang="ru-RU" b="1" dirty="0" smtClean="0"/>
              <a:t>– </a:t>
            </a:r>
            <a:r>
              <a:rPr lang="ru-RU" dirty="0" smtClean="0"/>
              <a:t>это прямая с указанными на ней началом отсчета, направлением отсчета и единичным отрезком</a:t>
            </a:r>
            <a:endParaRPr lang="ru-RU" b="1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684213" y="4076700"/>
            <a:ext cx="7991475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388350" y="3573463"/>
            <a:ext cx="287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Х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211638" y="4076700"/>
            <a:ext cx="3397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0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8171657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7739857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7308057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6876257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6444457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6012657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5579269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147469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4715669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4211637" y="4005263"/>
            <a:ext cx="2889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3852069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3420269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2986882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555082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2123282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1691482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1259682" y="4077494"/>
            <a:ext cx="14446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42988" y="4581525"/>
            <a:ext cx="7075487" cy="206216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ru-RU" sz="3200" dirty="0">
                <a:latin typeface="Calibri" pitchFamily="34" charset="0"/>
              </a:rPr>
              <a:t>Числа, расположенные справа от нуля, </a:t>
            </a:r>
          </a:p>
          <a:p>
            <a:pPr algn="just"/>
            <a:r>
              <a:rPr lang="ru-RU" sz="3200" dirty="0">
                <a:latin typeface="Calibri" pitchFamily="34" charset="0"/>
              </a:rPr>
              <a:t>являются </a:t>
            </a:r>
            <a:r>
              <a:rPr lang="ru-RU" sz="3200" b="1" dirty="0">
                <a:solidFill>
                  <a:srgbClr val="FF0000"/>
                </a:solidFill>
                <a:latin typeface="Calibri" pitchFamily="34" charset="0"/>
              </a:rPr>
              <a:t>положительными</a:t>
            </a:r>
            <a:r>
              <a:rPr lang="ru-RU" sz="3200" dirty="0">
                <a:latin typeface="Calibri" pitchFamily="34" charset="0"/>
              </a:rPr>
              <a:t>; </a:t>
            </a:r>
          </a:p>
          <a:p>
            <a:pPr algn="just"/>
            <a:r>
              <a:rPr lang="ru-RU" sz="3200" dirty="0">
                <a:latin typeface="Calibri" pitchFamily="34" charset="0"/>
              </a:rPr>
              <a:t>числа , расположенные слева от нуля </a:t>
            </a:r>
          </a:p>
          <a:p>
            <a:pPr algn="just"/>
            <a:r>
              <a:rPr lang="ru-RU" sz="3200" dirty="0">
                <a:latin typeface="Calibri" pitchFamily="34" charset="0"/>
              </a:rPr>
              <a:t>являются </a:t>
            </a:r>
            <a:r>
              <a:rPr lang="ru-RU" sz="3200" b="1" dirty="0">
                <a:solidFill>
                  <a:srgbClr val="FF0000"/>
                </a:solidFill>
                <a:latin typeface="Calibri" pitchFamily="34" charset="0"/>
              </a:rPr>
              <a:t>отрицательными.</a:t>
            </a:r>
          </a:p>
        </p:txBody>
      </p:sp>
      <p:sp>
        <p:nvSpPr>
          <p:cNvPr id="26" name="Дуга 25"/>
          <p:cNvSpPr/>
          <p:nvPr/>
        </p:nvSpPr>
        <p:spPr>
          <a:xfrm flipH="1">
            <a:off x="4427538" y="3500438"/>
            <a:ext cx="7848600" cy="865187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Дуга 26"/>
          <p:cNvSpPr/>
          <p:nvPr/>
        </p:nvSpPr>
        <p:spPr>
          <a:xfrm>
            <a:off x="-2773363" y="3573463"/>
            <a:ext cx="7058026" cy="792162"/>
          </a:xfrm>
          <a:prstGeom prst="arc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292725" y="3644900"/>
            <a:ext cx="2397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Положительные числа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116013" y="3644900"/>
            <a:ext cx="2338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Calibri" pitchFamily="34" charset="0"/>
              </a:rPr>
              <a:t>Отрицательные числа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7" grpId="0"/>
      <p:bldP spid="25" grpId="0" animBg="1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/>
          <a:lstStyle/>
          <a:p>
            <a:r>
              <a:rPr lang="ru-RU" i="1" dirty="0" smtClean="0"/>
              <a:t>Задание</a:t>
            </a:r>
            <a:r>
              <a:rPr lang="ru-RU" dirty="0" smtClean="0"/>
              <a:t>: назвать среди этих прямых прямую, которая является координатной.</a:t>
            </a:r>
          </a:p>
        </p:txBody>
      </p:sp>
      <p:pic>
        <p:nvPicPr>
          <p:cNvPr id="12291" name="Picture 2" descr="image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428868"/>
            <a:ext cx="792956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364333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Отметьте на этом луче точки с координатами А(1), К(-2), В(3), М(-5),  С(6), D(-7), Е(8)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143372" y="4572008"/>
            <a:ext cx="4464050" cy="15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07114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4315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79186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1522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5110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87136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80319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767159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3112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69524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59209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2317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856034" y="4068770"/>
            <a:ext cx="45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Calibri" pitchFamily="34" charset="0"/>
              </a:rPr>
              <a:t>О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361386" y="3929066"/>
            <a:ext cx="287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Х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927472" y="457200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0</a:t>
            </a:r>
          </a:p>
        </p:txBody>
      </p:sp>
      <p:sp>
        <p:nvSpPr>
          <p:cNvPr id="24" name="Овал 23"/>
          <p:cNvSpPr/>
          <p:nvPr/>
        </p:nvSpPr>
        <p:spPr>
          <a:xfrm>
            <a:off x="4432297" y="4500570"/>
            <a:ext cx="142875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151434" y="4500570"/>
            <a:ext cx="144463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232522" y="4500570"/>
            <a:ext cx="142875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951659" y="4500570"/>
            <a:ext cx="144463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359272" y="4572008"/>
            <a:ext cx="341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1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079997" y="457200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3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880222" y="457200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8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159497" y="4572008"/>
            <a:ext cx="341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6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V="1">
            <a:off x="2464591" y="2866239"/>
            <a:ext cx="0" cy="34115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263127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119141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155177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371077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33520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299164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227091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19105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143240" y="4286256"/>
            <a:ext cx="43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  <a:endParaRPr lang="ru-RU" sz="4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929058" y="4286256"/>
            <a:ext cx="43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ru-RU" sz="4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>
            <a:off x="571472" y="4286256"/>
            <a:ext cx="7996254" cy="0"/>
          </a:xfrm>
          <a:prstGeom prst="line">
            <a:avLst/>
          </a:prstGeom>
          <a:noFill/>
          <a:ln w="57150">
            <a:solidFill>
              <a:schemeClr val="tx1"/>
            </a:solidFill>
            <a:miter lim="800000"/>
            <a:headEnd/>
            <a:tailEnd type="triangle" w="med" len="med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071670" y="214290"/>
            <a:ext cx="674880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Определи кодовое слово</a:t>
            </a:r>
          </a:p>
          <a:p>
            <a:r>
              <a:rPr lang="ru-RU" dirty="0" smtClean="0"/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единичный отрезок примите длину 1 клетки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42910" y="5429264"/>
            <a:ext cx="74574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(2);      (5);      (-2);      (-1);      (-3);       (3);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643570" y="5357826"/>
            <a:ext cx="534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57488" y="5357826"/>
            <a:ext cx="534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214810" y="5357826"/>
            <a:ext cx="5565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К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5720" y="5357826"/>
            <a:ext cx="5549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215206" y="5429264"/>
            <a:ext cx="497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Р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00166" y="5357826"/>
            <a:ext cx="5341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Т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5" name="Овал 44"/>
          <p:cNvSpPr>
            <a:spLocks noChangeAspect="1"/>
          </p:cNvSpPr>
          <p:nvPr/>
        </p:nvSpPr>
        <p:spPr>
          <a:xfrm>
            <a:off x="928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>
            <a:spLocks noChangeAspect="1"/>
          </p:cNvSpPr>
          <p:nvPr/>
        </p:nvSpPr>
        <p:spPr>
          <a:xfrm>
            <a:off x="1720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>
            <a:spLocks noChangeAspect="1"/>
          </p:cNvSpPr>
          <p:nvPr/>
        </p:nvSpPr>
        <p:spPr>
          <a:xfrm>
            <a:off x="2512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>
            <a:spLocks noChangeAspect="1"/>
          </p:cNvSpPr>
          <p:nvPr/>
        </p:nvSpPr>
        <p:spPr>
          <a:xfrm>
            <a:off x="3304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>
            <a:spLocks noChangeAspect="1"/>
          </p:cNvSpPr>
          <p:nvPr/>
        </p:nvSpPr>
        <p:spPr>
          <a:xfrm>
            <a:off x="4096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>
            <a:spLocks noChangeAspect="1"/>
          </p:cNvSpPr>
          <p:nvPr/>
        </p:nvSpPr>
        <p:spPr>
          <a:xfrm>
            <a:off x="4888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>
            <a:spLocks noChangeAspect="1"/>
          </p:cNvSpPr>
          <p:nvPr/>
        </p:nvSpPr>
        <p:spPr>
          <a:xfrm>
            <a:off x="5680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>
            <a:spLocks noChangeAspect="1"/>
          </p:cNvSpPr>
          <p:nvPr/>
        </p:nvSpPr>
        <p:spPr>
          <a:xfrm>
            <a:off x="6472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>
            <a:spLocks noChangeAspect="1"/>
          </p:cNvSpPr>
          <p:nvPr/>
        </p:nvSpPr>
        <p:spPr>
          <a:xfrm>
            <a:off x="7264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>
            <a:spLocks noChangeAspect="1"/>
          </p:cNvSpPr>
          <p:nvPr/>
        </p:nvSpPr>
        <p:spPr>
          <a:xfrm>
            <a:off x="8056662" y="4194000"/>
            <a:ext cx="180000" cy="1800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7" name="Рисунок 56" descr="descar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785794"/>
            <a:ext cx="1891670" cy="24743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771800" y="1412776"/>
            <a:ext cx="48005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Декарт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25069E-8 L 0.48559 -0.248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00" y="-124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9.25069E-8 L 0.6217 -0.2590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00" y="-130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9.25069E-8 L -0.14879 -0.2486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0" y="-124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9.25069E-8 L -0.20399 -0.2486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-12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9.25069E-8 L -0.53229 -0.2486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00" y="-12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06198E-6 L -0.1823 -0.280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-14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зымянный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1428736"/>
            <a:ext cx="7286676" cy="42820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00034" y="500042"/>
            <a:ext cx="560608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Историческая справка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285852" y="1857364"/>
            <a:ext cx="662463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Признанию отрицательных чисел способствовали работы французского математика, физика и философа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Рене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n-lt"/>
              </a:rPr>
              <a:t>Декарта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+mn-lt"/>
              </a:rPr>
              <a:t> (1596-1650) . Он предложил геометрическое истолкование положительных и отрицательных чисел - ввел координатную прямую (1637). 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Обучающие карточки на сайте </a:t>
            </a:r>
            <a:r>
              <a:rPr lang="en-US" dirty="0" smtClean="0"/>
              <a:t>uchi.ru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726544"/>
            <a:ext cx="4166548" cy="24683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749823"/>
            <a:ext cx="4112469" cy="24450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1360" y="4365104"/>
            <a:ext cx="4041279" cy="238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9327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1344" y="3573016"/>
            <a:ext cx="799288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§30 читать,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№847,849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координатной прямой зашифруйте математический термин в координатах точек</a:t>
            </a:r>
          </a:p>
          <a:p>
            <a:pPr algn="ctr"/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Мария\Desktop\qYGUwDBQJr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640" y="332656"/>
            <a:ext cx="6572296" cy="3122929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 descr="descar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000" y="144000"/>
            <a:ext cx="3248992" cy="424968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428596" y="4929198"/>
            <a:ext cx="47291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Рене</a:t>
            </a:r>
            <a:r>
              <a:rPr lang="ru-RU" sz="3600" dirty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Декарт</a:t>
            </a:r>
            <a:r>
              <a:rPr lang="ru-RU" sz="3600" dirty="0" smtClean="0"/>
              <a:t> </a:t>
            </a:r>
          </a:p>
          <a:p>
            <a:r>
              <a:rPr lang="ru-RU" sz="3600" dirty="0" smtClean="0"/>
              <a:t>(</a:t>
            </a:r>
            <a:r>
              <a:rPr lang="ru-RU" sz="3600" dirty="0"/>
              <a:t>1596-1650)</a:t>
            </a:r>
          </a:p>
        </p:txBody>
      </p:sp>
      <p:sp>
        <p:nvSpPr>
          <p:cNvPr id="25" name="Содержимое 2"/>
          <p:cNvSpPr txBox="1">
            <a:spLocks/>
          </p:cNvSpPr>
          <p:nvPr/>
        </p:nvSpPr>
        <p:spPr>
          <a:xfrm>
            <a:off x="3214678" y="1000108"/>
            <a:ext cx="5715040" cy="4143403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«Для того, чтобы усовершенствовать ум, надо больше размышлять, чем заучивать»</a:t>
            </a:r>
          </a:p>
        </p:txBody>
      </p:sp>
    </p:spTree>
    <p:extLst>
      <p:ext uri="{BB962C8B-B14F-4D97-AF65-F5344CB8AC3E}">
        <p14:creationId xmlns:p14="http://schemas.microsoft.com/office/powerpoint/2010/main" val="274468311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242886" y="404664"/>
                <a:ext cx="8649594" cy="5328592"/>
              </a:xfrm>
              <a:noFill/>
            </p:spPr>
            <p:txBody>
              <a:bodyPr/>
              <a:lstStyle/>
              <a:p>
                <a:pPr algn="ctr">
                  <a:buNone/>
                </a:pPr>
                <a:r>
                  <a:rPr lang="ru-RU" dirty="0" smtClean="0"/>
                  <a:t> Подчеркните числа, которые являются отрицательными</a:t>
                </a:r>
              </a:p>
              <a:p>
                <a:pPr algn="ctr">
                  <a:buNone/>
                </a:pPr>
                <a:r>
                  <a:rPr lang="ru-RU" dirty="0" smtClean="0"/>
                  <a:t>Обведите в кружок – положительные. </a:t>
                </a:r>
              </a:p>
              <a:p>
                <a:pPr>
                  <a:buNone/>
                </a:pPr>
                <a:endParaRPr lang="ru-RU" i="1" dirty="0" smtClean="0"/>
              </a:p>
              <a:p>
                <a:pPr algn="ctr">
                  <a:buNone/>
                </a:pPr>
                <a:r>
                  <a:rPr lang="ru-RU" sz="3600" b="1" i="1" dirty="0" smtClean="0"/>
                  <a:t>-4;   5,5 ;   -</a:t>
                </a:r>
                <a:r>
                  <a:rPr lang="ru-RU" sz="3600" b="1" i="1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6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sz="3600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sz="36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</m:den>
                    </m:f>
                  </m:oMath>
                </a14:m>
                <a:r>
                  <a:rPr lang="ru-RU" sz="3600" b="1" i="1" dirty="0" smtClean="0"/>
                  <a:t>;   27;   -61;   0,7;   0;   -15,   1</a:t>
                </a:r>
              </a:p>
              <a:p>
                <a:pPr algn="ctr">
                  <a:buNone/>
                </a:pPr>
                <a:endParaRPr lang="ru-RU" i="1" dirty="0" smtClean="0"/>
              </a:p>
              <a:p>
                <a:pPr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2886" y="404664"/>
                <a:ext cx="8649594" cy="5328592"/>
              </a:xfrm>
              <a:blipFill>
                <a:blip r:embed="rId2"/>
                <a:stretch>
                  <a:fillRect t="-14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Продолжите фразу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17638"/>
            <a:ext cx="8496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Сегодня на уроке я узнал ….»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«Сегодня на уроке я научился ….»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«Сегодня на уроке я повторил …»</a:t>
            </a:r>
            <a:endParaRPr lang="ru-RU" sz="3600" dirty="0">
              <a:solidFill>
                <a:srgbClr val="00206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«Сегодняшние знания и умения мне пригодятся…»</a:t>
            </a:r>
            <a:endParaRPr lang="ru-RU" sz="3600" dirty="0">
              <a:solidFill>
                <a:srgbClr val="00206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5157332"/>
      </p:ext>
    </p:extLst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5602" name="Picture 2" descr="C:\Users\Мария\Desktop\020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</p:spPr>
        </p:pic>
        <p:sp>
          <p:nvSpPr>
            <p:cNvPr id="3" name="TextBox 2"/>
            <p:cNvSpPr txBox="1"/>
            <p:nvPr/>
          </p:nvSpPr>
          <p:spPr>
            <a:xfrm>
              <a:off x="0" y="5286388"/>
              <a:ext cx="678657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Учитель математики МАОУ «СОШ №40»</a:t>
              </a:r>
            </a:p>
            <a:p>
              <a:r>
                <a:rPr lang="ru-RU" sz="2800" dirty="0" smtClean="0">
                  <a:latin typeface="Times New Roman" pitchFamily="18" charset="0"/>
                  <a:cs typeface="Times New Roman" pitchFamily="18" charset="0"/>
                </a:rPr>
                <a:t>Лебедева Татьяна Сергеевна</a:t>
              </a:r>
              <a:endParaRPr lang="ru-RU" sz="28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0"/>
            <a:ext cx="81383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763688" y="5589240"/>
            <a:ext cx="432048" cy="43204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114800" y="27432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геометрическая фигура изображена?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00438"/>
            <a:ext cx="8229600" cy="2411411"/>
          </a:xfrm>
          <a:ln w="76200"/>
        </p:spPr>
        <p:txBody>
          <a:bodyPr/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Прямая</a:t>
            </a: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это фигура, которая не имеет ни начала ни конца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  <p:cxnSp>
        <p:nvCxnSpPr>
          <p:cNvPr id="5" name="Скругленная соединительная линия 4"/>
          <p:cNvCxnSpPr/>
          <p:nvPr/>
        </p:nvCxnSpPr>
        <p:spPr>
          <a:xfrm>
            <a:off x="1357290" y="2928934"/>
            <a:ext cx="6357982" cy="1588"/>
          </a:xfrm>
          <a:prstGeom prst="curvedConnector3">
            <a:avLst>
              <a:gd name="adj1" fmla="val 50000"/>
            </a:avLst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геометрическая фигура изображена?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00439"/>
            <a:ext cx="8229600" cy="1224706"/>
          </a:xfrm>
          <a:ln w="76200"/>
        </p:spPr>
        <p:txBody>
          <a:bodyPr/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Отрезок </a:t>
            </a: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  <p:cxnSp>
        <p:nvCxnSpPr>
          <p:cNvPr id="5" name="Скругленная соединительная линия 4"/>
          <p:cNvCxnSpPr/>
          <p:nvPr/>
        </p:nvCxnSpPr>
        <p:spPr>
          <a:xfrm>
            <a:off x="1357290" y="2928934"/>
            <a:ext cx="6357982" cy="1588"/>
          </a:xfrm>
          <a:prstGeom prst="curvedConnector3">
            <a:avLst>
              <a:gd name="adj1" fmla="val 50000"/>
            </a:avLst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1285852" y="285749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7643834" y="285749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4511668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- это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фигура,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у которой  есть начало и конец</a:t>
            </a:r>
          </a:p>
          <a:p>
            <a:endParaRPr lang="ru-RU" sz="4000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геометрическая фигура изображена?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00439"/>
            <a:ext cx="8229600" cy="1080690"/>
          </a:xfrm>
          <a:ln w="76200"/>
        </p:spPr>
        <p:txBody>
          <a:bodyPr/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Луч </a:t>
            </a: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  <p:cxnSp>
        <p:nvCxnSpPr>
          <p:cNvPr id="5" name="Скругленная соединительная линия 4"/>
          <p:cNvCxnSpPr/>
          <p:nvPr/>
        </p:nvCxnSpPr>
        <p:spPr>
          <a:xfrm>
            <a:off x="1357290" y="2928934"/>
            <a:ext cx="6357982" cy="1588"/>
          </a:xfrm>
          <a:prstGeom prst="curvedConnector3">
            <a:avLst>
              <a:gd name="adj1" fmla="val 50000"/>
            </a:avLst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67663" y="4581129"/>
            <a:ext cx="803316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FontTx/>
              <a:buChar char="-"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это фигура, у которой есть начало, </a:t>
            </a:r>
          </a:p>
          <a:p>
            <a:pPr algn="ctr">
              <a:buNone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но нет конца</a:t>
            </a:r>
          </a:p>
          <a:p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1285852" y="285749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Какая геометрическая фигура изображена?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2578" y="3304560"/>
            <a:ext cx="8229600" cy="1152698"/>
          </a:xfrm>
          <a:ln w="76200"/>
        </p:spPr>
        <p:txBody>
          <a:bodyPr/>
          <a:lstStyle/>
          <a:p>
            <a:pPr algn="ctr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Координатный луч </a:t>
            </a:r>
          </a:p>
          <a:p>
            <a:pPr algn="ct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/>
          </a:p>
        </p:txBody>
      </p:sp>
      <p:cxnSp>
        <p:nvCxnSpPr>
          <p:cNvPr id="5" name="Скругленная соединительная линия 4"/>
          <p:cNvCxnSpPr/>
          <p:nvPr/>
        </p:nvCxnSpPr>
        <p:spPr>
          <a:xfrm>
            <a:off x="1357290" y="2928934"/>
            <a:ext cx="6357982" cy="1588"/>
          </a:xfrm>
          <a:prstGeom prst="curvedConnector3">
            <a:avLst>
              <a:gd name="adj1" fmla="val 50000"/>
            </a:avLst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Скругленная соединительная линия 6"/>
          <p:cNvCxnSpPr/>
          <p:nvPr/>
        </p:nvCxnSpPr>
        <p:spPr>
          <a:xfrm>
            <a:off x="1357290" y="2928934"/>
            <a:ext cx="6500858" cy="1588"/>
          </a:xfrm>
          <a:prstGeom prst="curvedConnector3">
            <a:avLst>
              <a:gd name="adj1" fmla="val 50000"/>
            </a:avLst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285852" y="2857496"/>
            <a:ext cx="142876" cy="142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1893869" y="2892421"/>
            <a:ext cx="214314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2608249" y="2892421"/>
            <a:ext cx="214314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3322629" y="2892421"/>
            <a:ext cx="214314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4108447" y="2892421"/>
            <a:ext cx="214314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822827" y="2892421"/>
            <a:ext cx="214314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537207" y="2892421"/>
            <a:ext cx="214314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251587" y="2892421"/>
            <a:ext cx="214314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457200" y="4440230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луч, на котором задано начало отсчёта, направление отсчёта и единичный отрезок.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242319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Отметьте на этом луче точки с координатами А(1), К(-2), В(3), М(-5),  С(6), D(-7), Е(8)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143372" y="4572008"/>
            <a:ext cx="4464050" cy="15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07114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4315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79186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1522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5110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87136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80319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767159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3112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69524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59209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2317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856034" y="4068770"/>
            <a:ext cx="45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Calibri" pitchFamily="34" charset="0"/>
              </a:rPr>
              <a:t>О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361386" y="3929066"/>
            <a:ext cx="287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Х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927472" y="457200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0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1000100" y="5500702"/>
            <a:ext cx="73120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dirty="0">
                <a:latin typeface="Calibri" pitchFamily="34" charset="0"/>
              </a:rPr>
              <a:t>Как отметить отрицательные числа?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544" y="2492896"/>
            <a:ext cx="8181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Какие из данных чисел можно отметить на координатном луче?</a:t>
            </a:r>
            <a:endParaRPr lang="ru-RU" sz="3200" dirty="0"/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/>
      <p:bldP spid="5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/>
          <p:cNvCxnSpPr/>
          <p:nvPr/>
        </p:nvCxnSpPr>
        <p:spPr>
          <a:xfrm>
            <a:off x="4143372" y="4572008"/>
            <a:ext cx="4464050" cy="158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07114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44315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79186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51522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55110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587136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80319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767159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73112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69524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659209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623172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856034" y="4068770"/>
            <a:ext cx="45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latin typeface="Calibri" pitchFamily="34" charset="0"/>
              </a:rPr>
              <a:t>О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8361386" y="3929066"/>
            <a:ext cx="2873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Calibri" pitchFamily="34" charset="0"/>
              </a:rPr>
              <a:t>Х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927472" y="4572008"/>
            <a:ext cx="3397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0</a:t>
            </a: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 rot="16200000" flipV="1">
            <a:off x="2464591" y="2866239"/>
            <a:ext cx="0" cy="34115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263127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119141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rot="5400000">
            <a:off x="155177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5400000">
            <a:off x="3710777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5400000">
            <a:off x="335200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2991640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5400000">
            <a:off x="2270915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rot="5400000">
            <a:off x="1910552" y="4572802"/>
            <a:ext cx="14446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4438019" y="4514854"/>
            <a:ext cx="144463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4291826" y="4592619"/>
            <a:ext cx="3401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81491897"/>
      </p:ext>
    </p:extLst>
  </p:cSld>
  <p:clrMapOvr>
    <a:masterClrMapping/>
  </p:clrMapOvr>
  <p:transition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463</Words>
  <Application>Microsoft Office PowerPoint</Application>
  <PresentationFormat>Экран (4:3)</PresentationFormat>
  <Paragraphs>96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Cambria Math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Какая геометрическая фигура изображена?</vt:lpstr>
      <vt:lpstr>Какая геометрическая фигура изображена?</vt:lpstr>
      <vt:lpstr>Какая геометрическая фигура изображена?</vt:lpstr>
      <vt:lpstr>Какая геометрическая фигура изображена?</vt:lpstr>
      <vt:lpstr>Отметьте на этом луче точки с координатами А(1), К(-2), В(3), М(-5),  С(6), D(-7), Е(8)    </vt:lpstr>
      <vt:lpstr>Презентация PowerPoint</vt:lpstr>
      <vt:lpstr>Тема урока:</vt:lpstr>
      <vt:lpstr>«Математическая зарядка»</vt:lpstr>
      <vt:lpstr>Координатная прямая – это прямая с указанными на ней началом отсчета, направлением отсчета и единичным отрезком</vt:lpstr>
      <vt:lpstr>Задание: назвать среди этих прямых прямую, которая является координатной.</vt:lpstr>
      <vt:lpstr>Отметьте на этом луче точки с координатами А(1), К(-2), В(3), М(-5),  С(6), D(-7), Е(8)     </vt:lpstr>
      <vt:lpstr>Презентация PowerPoint</vt:lpstr>
      <vt:lpstr>Презентация PowerPoint</vt:lpstr>
      <vt:lpstr>Обучающие карточки на сайте uchi.ru</vt:lpstr>
      <vt:lpstr>Презентация PowerPoint</vt:lpstr>
      <vt:lpstr>Презентация PowerPoint</vt:lpstr>
      <vt:lpstr>Продолжите фразу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Пользователь Windows</cp:lastModifiedBy>
  <cp:revision>56</cp:revision>
  <dcterms:created xsi:type="dcterms:W3CDTF">2010-09-19T04:35:04Z</dcterms:created>
  <dcterms:modified xsi:type="dcterms:W3CDTF">2023-02-09T16:03:57Z</dcterms:modified>
</cp:coreProperties>
</file>