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2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3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4.xml" ContentType="application/vnd.openxmlformats-officedocument.theme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15.xml" ContentType="application/vnd.openxmlformats-officedocument.theme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theme/theme16.xml" ContentType="application/vnd.openxmlformats-officedocument.theme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theme/theme1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3" r:id="rId13"/>
    <p:sldMasterId id="2147483805" r:id="rId14"/>
    <p:sldMasterId id="2147483817" r:id="rId15"/>
    <p:sldMasterId id="2147483829" r:id="rId16"/>
    <p:sldMasterId id="2147483841" r:id="rId17"/>
  </p:sldMasterIdLst>
  <p:sldIdLst>
    <p:sldId id="257" r:id="rId18"/>
    <p:sldId id="316" r:id="rId19"/>
    <p:sldId id="256" r:id="rId20"/>
    <p:sldId id="258" r:id="rId21"/>
    <p:sldId id="259" r:id="rId22"/>
    <p:sldId id="264" r:id="rId23"/>
    <p:sldId id="260" r:id="rId24"/>
    <p:sldId id="261" r:id="rId25"/>
    <p:sldId id="262" r:id="rId26"/>
    <p:sldId id="263" r:id="rId27"/>
    <p:sldId id="265" r:id="rId28"/>
    <p:sldId id="267" r:id="rId29"/>
    <p:sldId id="268" r:id="rId30"/>
    <p:sldId id="269" r:id="rId31"/>
    <p:sldId id="270" r:id="rId32"/>
    <p:sldId id="327" r:id="rId33"/>
    <p:sldId id="271" r:id="rId34"/>
    <p:sldId id="313" r:id="rId35"/>
    <p:sldId id="272" r:id="rId36"/>
    <p:sldId id="273" r:id="rId37"/>
    <p:sldId id="274" r:id="rId38"/>
    <p:sldId id="275" r:id="rId39"/>
    <p:sldId id="276" r:id="rId40"/>
    <p:sldId id="277" r:id="rId41"/>
    <p:sldId id="278" r:id="rId42"/>
    <p:sldId id="279" r:id="rId43"/>
    <p:sldId id="280" r:id="rId44"/>
    <p:sldId id="281" r:id="rId45"/>
    <p:sldId id="294" r:id="rId46"/>
    <p:sldId id="282" r:id="rId47"/>
    <p:sldId id="283" r:id="rId48"/>
    <p:sldId id="288" r:id="rId49"/>
    <p:sldId id="284" r:id="rId50"/>
    <p:sldId id="285" r:id="rId51"/>
    <p:sldId id="291" r:id="rId52"/>
    <p:sldId id="286" r:id="rId53"/>
    <p:sldId id="287" r:id="rId54"/>
    <p:sldId id="289" r:id="rId55"/>
    <p:sldId id="290" r:id="rId56"/>
    <p:sldId id="292" r:id="rId57"/>
    <p:sldId id="295" r:id="rId58"/>
    <p:sldId id="296" r:id="rId59"/>
    <p:sldId id="297" r:id="rId60"/>
    <p:sldId id="298" r:id="rId61"/>
    <p:sldId id="300" r:id="rId62"/>
    <p:sldId id="301" r:id="rId63"/>
    <p:sldId id="303" r:id="rId64"/>
    <p:sldId id="304" r:id="rId65"/>
    <p:sldId id="310" r:id="rId66"/>
    <p:sldId id="317" r:id="rId67"/>
    <p:sldId id="315" r:id="rId68"/>
    <p:sldId id="305" r:id="rId69"/>
    <p:sldId id="306" r:id="rId70"/>
    <p:sldId id="307" r:id="rId71"/>
    <p:sldId id="308" r:id="rId72"/>
    <p:sldId id="309" r:id="rId73"/>
    <p:sldId id="328" r:id="rId74"/>
    <p:sldId id="311" r:id="rId75"/>
    <p:sldId id="312" r:id="rId76"/>
    <p:sldId id="318" r:id="rId77"/>
    <p:sldId id="319" r:id="rId78"/>
    <p:sldId id="320" r:id="rId79"/>
    <p:sldId id="321" r:id="rId80"/>
    <p:sldId id="329" r:id="rId81"/>
    <p:sldId id="323" r:id="rId82"/>
    <p:sldId id="324" r:id="rId83"/>
    <p:sldId id="325" r:id="rId84"/>
    <p:sldId id="326" r:id="rId85"/>
    <p:sldId id="322" r:id="rId86"/>
    <p:sldId id="330" r:id="rId87"/>
    <p:sldId id="331" r:id="rId8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CB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63" Type="http://schemas.openxmlformats.org/officeDocument/2006/relationships/slide" Target="slides/slide46.xml"/><Relationship Id="rId68" Type="http://schemas.openxmlformats.org/officeDocument/2006/relationships/slide" Target="slides/slide51.xml"/><Relationship Id="rId76" Type="http://schemas.openxmlformats.org/officeDocument/2006/relationships/slide" Target="slides/slide59.xml"/><Relationship Id="rId84" Type="http://schemas.openxmlformats.org/officeDocument/2006/relationships/slide" Target="slides/slide67.xml"/><Relationship Id="rId89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4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2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66" Type="http://schemas.openxmlformats.org/officeDocument/2006/relationships/slide" Target="slides/slide49.xml"/><Relationship Id="rId74" Type="http://schemas.openxmlformats.org/officeDocument/2006/relationships/slide" Target="slides/slide57.xml"/><Relationship Id="rId79" Type="http://schemas.openxmlformats.org/officeDocument/2006/relationships/slide" Target="slides/slide62.xml"/><Relationship Id="rId87" Type="http://schemas.openxmlformats.org/officeDocument/2006/relationships/slide" Target="slides/slide70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4.xml"/><Relationship Id="rId82" Type="http://schemas.openxmlformats.org/officeDocument/2006/relationships/slide" Target="slides/slide65.xml"/><Relationship Id="rId90" Type="http://schemas.openxmlformats.org/officeDocument/2006/relationships/viewProps" Target="viewProps.xml"/><Relationship Id="rId19" Type="http://schemas.openxmlformats.org/officeDocument/2006/relationships/slide" Target="slides/slide2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slide" Target="slides/slide39.xml"/><Relationship Id="rId64" Type="http://schemas.openxmlformats.org/officeDocument/2006/relationships/slide" Target="slides/slide47.xml"/><Relationship Id="rId69" Type="http://schemas.openxmlformats.org/officeDocument/2006/relationships/slide" Target="slides/slide52.xml"/><Relationship Id="rId77" Type="http://schemas.openxmlformats.org/officeDocument/2006/relationships/slide" Target="slides/slide6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72" Type="http://schemas.openxmlformats.org/officeDocument/2006/relationships/slide" Target="slides/slide55.xml"/><Relationship Id="rId80" Type="http://schemas.openxmlformats.org/officeDocument/2006/relationships/slide" Target="slides/slide63.xml"/><Relationship Id="rId85" Type="http://schemas.openxmlformats.org/officeDocument/2006/relationships/slide" Target="slides/slide6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slide" Target="slides/slide42.xml"/><Relationship Id="rId67" Type="http://schemas.openxmlformats.org/officeDocument/2006/relationships/slide" Target="slides/slide50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62" Type="http://schemas.openxmlformats.org/officeDocument/2006/relationships/slide" Target="slides/slide45.xml"/><Relationship Id="rId70" Type="http://schemas.openxmlformats.org/officeDocument/2006/relationships/slide" Target="slides/slide53.xml"/><Relationship Id="rId75" Type="http://schemas.openxmlformats.org/officeDocument/2006/relationships/slide" Target="slides/slide58.xml"/><Relationship Id="rId83" Type="http://schemas.openxmlformats.org/officeDocument/2006/relationships/slide" Target="slides/slide66.xml"/><Relationship Id="rId88" Type="http://schemas.openxmlformats.org/officeDocument/2006/relationships/slide" Target="slides/slide7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slide" Target="slides/slide40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60" Type="http://schemas.openxmlformats.org/officeDocument/2006/relationships/slide" Target="slides/slide43.xml"/><Relationship Id="rId65" Type="http://schemas.openxmlformats.org/officeDocument/2006/relationships/slide" Target="slides/slide48.xml"/><Relationship Id="rId73" Type="http://schemas.openxmlformats.org/officeDocument/2006/relationships/slide" Target="slides/slide56.xml"/><Relationship Id="rId78" Type="http://schemas.openxmlformats.org/officeDocument/2006/relationships/slide" Target="slides/slide61.xml"/><Relationship Id="rId81" Type="http://schemas.openxmlformats.org/officeDocument/2006/relationships/slide" Target="slides/slide64.xml"/><Relationship Id="rId86" Type="http://schemas.openxmlformats.org/officeDocument/2006/relationships/slide" Target="slides/slide6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6E4389-20D8-4F71-B5C0-1E2DB1A22270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48700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58DFF-77F4-4A45-8D75-E5B09F1DDAEE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7618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A0839E-9B7A-412F-A7D5-5C9AAB03A36D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4233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81881-73FD-43E1-A89A-AC8D0F648048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83137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0CAA4-B542-41FA-A2A2-6B8088127836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54601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901EE-2B4B-41D2-A408-4B3E58BC68A0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67804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765468-6929-482A-BDCB-30D9A6E3B90D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8631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79141-80B5-4D85-B6F7-87386614E0AD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13040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04CA66-6A96-4DE1-AD21-2B8F6234C1E5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57532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040B1-C3DC-48A4-83F5-0068B135FC03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673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53A26-6B11-463E-8530-C362FF324078}" type="slidenum">
              <a:rPr lang="ru-RU">
                <a:solidFill>
                  <a:srgbClr val="EBDDC3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69056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887B3-7CF8-4CFB-9E0E-487F8802113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181953"/>
      </p:ext>
    </p:extLst>
  </p:cSld>
  <p:clrMapOvr>
    <a:masterClrMapping/>
  </p:clrMapOvr>
  <p:transition>
    <p:strips dir="ru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8FB45-7C52-451A-9605-7AD50CA6A1D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367862"/>
      </p:ext>
    </p:extLst>
  </p:cSld>
  <p:clrMapOvr>
    <a:masterClrMapping/>
  </p:clrMapOvr>
  <p:transition>
    <p:strips dir="ru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55290-A48F-4D48-BE8F-A1E08CCFFDE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748896"/>
      </p:ext>
    </p:extLst>
  </p:cSld>
  <p:clrMapOvr>
    <a:masterClrMapping/>
  </p:clrMapOvr>
  <p:transition>
    <p:strips dir="ru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50621-D4A4-4EEC-B717-BEDF54138C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36631"/>
      </p:ext>
    </p:extLst>
  </p:cSld>
  <p:clrMapOvr>
    <a:masterClrMapping/>
  </p:clrMapOvr>
  <p:transition>
    <p:strips dir="ru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664D6-D453-461A-A81A-0FBB8C8824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147986"/>
      </p:ext>
    </p:extLst>
  </p:cSld>
  <p:clrMapOvr>
    <a:masterClrMapping/>
  </p:clrMapOvr>
  <p:transition>
    <p:strips dir="ru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F8753-E763-423F-8BE0-BDAC1F97E8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177905"/>
      </p:ext>
    </p:extLst>
  </p:cSld>
  <p:clrMapOvr>
    <a:masterClrMapping/>
  </p:clrMapOvr>
  <p:transition>
    <p:strips dir="ru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E55FA-5785-49F6-BCC7-901C42E7A1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866030"/>
      </p:ext>
    </p:extLst>
  </p:cSld>
  <p:clrMapOvr>
    <a:masterClrMapping/>
  </p:clrMapOvr>
  <p:transition>
    <p:strips dir="ru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66D0E-F4C2-46AB-827F-AE37A64879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600519"/>
      </p:ext>
    </p:extLst>
  </p:cSld>
  <p:clrMapOvr>
    <a:masterClrMapping/>
  </p:clrMapOvr>
  <p:transition>
    <p:strips dir="ru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6AF7B-C6AB-4AD1-A2F5-F854C77D07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969488"/>
      </p:ext>
    </p:extLst>
  </p:cSld>
  <p:clrMapOvr>
    <a:masterClrMapping/>
  </p:clrMapOvr>
  <p:transition>
    <p:strips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149697"/>
      </p:ext>
    </p:extLst>
  </p:cSld>
  <p:clrMapOvr>
    <a:masterClrMapping/>
  </p:clrMapOvr>
  <p:transition spd="slow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DE415-4F8A-44C2-9DD2-F9E89521E2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685366"/>
      </p:ext>
    </p:extLst>
  </p:cSld>
  <p:clrMapOvr>
    <a:masterClrMapping/>
  </p:clrMapOvr>
  <p:transition>
    <p:strips dir="ru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7D2E8-041A-47A0-B370-CE1ABAEA4E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738178"/>
      </p:ext>
    </p:extLst>
  </p:cSld>
  <p:clrMapOvr>
    <a:masterClrMapping/>
  </p:clrMapOvr>
  <p:transition>
    <p:strips dir="ru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AE1B7-92AB-4E43-8692-F041E7B448E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14270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13AB7-E579-4FA4-9230-840194BBDFC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95842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AEAC6E-0C40-4831-BC00-9A5A4A38DBB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09012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73AE3A-5F8C-4FB1-961C-9F373997D71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69864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A5B83-4986-4CBF-A7E0-7E272A4789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16119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075D0-14A3-456A-8E5C-4C60A7C18F5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86591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1F638-D0F5-4C81-A215-14AF88D6650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01626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2B97C-A703-49BE-9A4C-4D5A4E842E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735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745207"/>
      </p:ext>
    </p:extLst>
  </p:cSld>
  <p:clrMapOvr>
    <a:masterClrMapping/>
  </p:clrMapOvr>
  <p:transition spd="slow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52CCE-38F5-42E8-9CA5-DD5CD433B14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9592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3C37F-08EE-4842-BD6D-ABD45466773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30439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940D14-CC29-4B2E-93EF-C7C7A1DC357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25532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5BC3535-C1C2-494B-A276-BC0425D98DA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9940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44859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21476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5867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05521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25956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417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212196"/>
      </p:ext>
    </p:extLst>
  </p:cSld>
  <p:clrMapOvr>
    <a:masterClrMapping/>
  </p:clrMapOvr>
  <p:transition spd="slow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86248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3097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72612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72112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59444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77595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99535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62014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67319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15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936047"/>
      </p:ext>
    </p:extLst>
  </p:cSld>
  <p:clrMapOvr>
    <a:masterClrMapping/>
  </p:clrMapOvr>
  <p:transition spd="slow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50651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49386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0421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90386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89335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28650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07142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33159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0032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476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889965"/>
      </p:ext>
    </p:extLst>
  </p:cSld>
  <p:clrMapOvr>
    <a:masterClrMapping/>
  </p:clrMapOvr>
  <p:transition spd="slow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32628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61247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1372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72056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88621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9174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23481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56330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71686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794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294150"/>
      </p:ext>
    </p:extLst>
  </p:cSld>
  <p:clrMapOvr>
    <a:masterClrMapping/>
  </p:clrMapOvr>
  <p:transition spd="slow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06855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82419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057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61826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70702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89685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90570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3812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3F374-DDE0-4632-A748-4772CC6A94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218322"/>
      </p:ext>
    </p:extLst>
  </p:cSld>
  <p:clrMapOvr>
    <a:masterClrMapping/>
  </p:clrMapOvr>
  <p:transition spd="slow">
    <p:fad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71696-20E4-4F76-A90C-052654CAFF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170079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778627"/>
      </p:ext>
    </p:extLst>
  </p:cSld>
  <p:clrMapOvr>
    <a:masterClrMapping/>
  </p:clrMapOvr>
  <p:transition spd="slow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8D686-84A2-4C6B-A8D6-3015DBC186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709279"/>
      </p:ext>
    </p:extLst>
  </p:cSld>
  <p:clrMapOvr>
    <a:masterClrMapping/>
  </p:clrMapOvr>
  <p:transition spd="slow"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57DEE-1BC2-4ED1-864B-AF9439AA8A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128976"/>
      </p:ext>
    </p:extLst>
  </p:cSld>
  <p:clrMapOvr>
    <a:masterClrMapping/>
  </p:clrMapOvr>
  <p:transition spd="slow"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DB9ED-0EDA-4642-A2B2-53F798FC77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488191"/>
      </p:ext>
    </p:extLst>
  </p:cSld>
  <p:clrMapOvr>
    <a:masterClrMapping/>
  </p:clrMapOvr>
  <p:transition spd="slow"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BA1CD-F53C-40AD-99A8-AAA2D1B36E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235408"/>
      </p:ext>
    </p:extLst>
  </p:cSld>
  <p:clrMapOvr>
    <a:masterClrMapping/>
  </p:clrMapOvr>
  <p:transition spd="slow"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C5050-7244-4594-9950-0563D42E33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17699"/>
      </p:ext>
    </p:extLst>
  </p:cSld>
  <p:clrMapOvr>
    <a:masterClrMapping/>
  </p:clrMapOvr>
  <p:transition spd="slow"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6AF8-FA5B-4FDE-835E-C5748E642D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181281"/>
      </p:ext>
    </p:extLst>
  </p:cSld>
  <p:clrMapOvr>
    <a:masterClrMapping/>
  </p:clrMapOvr>
  <p:transition spd="slow"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DD26E-A45E-44F6-AA11-8954C932C5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060797"/>
      </p:ext>
    </p:extLst>
  </p:cSld>
  <p:clrMapOvr>
    <a:masterClrMapping/>
  </p:clrMapOvr>
  <p:transition spd="slow"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D8192-F5A4-4880-BED7-1D1AD8AD48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325579"/>
      </p:ext>
    </p:extLst>
  </p:cSld>
  <p:clrMapOvr>
    <a:masterClrMapping/>
  </p:clrMapOvr>
  <p:transition spd="slow"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CF9F5-85DB-4D36-8D2C-CA28CE23208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154375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70604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607627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461509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145638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3546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0899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8986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2216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2215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500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085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4213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8885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4426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1768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411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6629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6711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9739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46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335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758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1546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0779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8029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4682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5955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59698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3680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34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64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80233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2341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1486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9460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2103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9180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1030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6697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2883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7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48610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4249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57896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5279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118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0456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498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66770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3622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753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14344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36471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65987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14718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12611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5309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79024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153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317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037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3778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320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5940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09176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5620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744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8037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3177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6288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233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31817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70099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16296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97902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29860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5918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19358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15114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53735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5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3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80.xml"/><Relationship Id="rId7" Type="http://schemas.openxmlformats.org/officeDocument/2006/relationships/slideLayout" Target="../slideLayouts/slideLayout184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9.xml"/><Relationship Id="rId1" Type="http://schemas.openxmlformats.org/officeDocument/2006/relationships/slideLayout" Target="../slideLayouts/slideLayout178.xml"/><Relationship Id="rId6" Type="http://schemas.openxmlformats.org/officeDocument/2006/relationships/slideLayout" Target="../slideLayouts/slideLayout183.xml"/><Relationship Id="rId11" Type="http://schemas.openxmlformats.org/officeDocument/2006/relationships/slideLayout" Target="../slideLayouts/slideLayout188.xml"/><Relationship Id="rId5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7.xml"/><Relationship Id="rId4" Type="http://schemas.openxmlformats.org/officeDocument/2006/relationships/slideLayout" Target="../slideLayouts/slideLayout181.xml"/><Relationship Id="rId9" Type="http://schemas.openxmlformats.org/officeDocument/2006/relationships/slideLayout" Target="../slideLayouts/slideLayout18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BDDC3">
                  <a:shade val="50000"/>
                </a:srgbClr>
              </a:solidFill>
              <a:latin typeface="Arial" charset="0"/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BDDC3">
                  <a:shade val="50000"/>
                </a:srgb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88485B-DF3D-45B0-9C77-6BB1D5BFB867}" type="slidenum">
              <a:rPr lang="ru-RU">
                <a:solidFill>
                  <a:srgbClr val="EBDDC3">
                    <a:shade val="5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EBDDC3">
                  <a:shade val="5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572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99C2E5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FF781E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FF781E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C9D583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353DC3-07B0-4236-8802-E0F786F1FAD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830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strips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i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i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i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accent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689907-D11E-4BD9-9D21-4283675A03ED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685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876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220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38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3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82C5DD-8FA9-41CE-943D-89340AB379F5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09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B4421-D73D-43DD-BA2E-2FFF787F4F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F1E8F-051C-4BB8-9663-53D4C8F00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87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7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780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944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0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971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26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016B1-0893-44A1-BE47-3EAAC84278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11424-24F4-4BC3-BFD5-30CE6F8F53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255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1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9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https://ru.wikipedia.org/wiki/%D0%A4%D0%B0%D0%B9%D0%BB:%D0%9F%D0%BE%D0%BB%D1%8F%D0%BA%D0%BE%D0%B2_%D0%92%D0%B0%D1%81%D0%B8%D0%BB%D0%B8%D0%B9_%D0%93%D0%B5%D0%BE%D1%80%D0%B3%D0%B8%D0%B5%D0%B2%D0%B8%D1%87.jpg" TargetMode="External"/><Relationship Id="rId1" Type="http://schemas.openxmlformats.org/officeDocument/2006/relationships/slideLayout" Target="../slideLayouts/slideLayout9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9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9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9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9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0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4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5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6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7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slideLayout" Target="../slideLayouts/slideLayout179.xml"/><Relationship Id="rId1" Type="http://schemas.openxmlformats.org/officeDocument/2006/relationships/audio" Target="file:///G:\&#1056;&#1072;&#1081;&#1086;&#1085;\&#1053;&#1086;&#1074;&#1072;&#1103;%20&#1087;&#1072;&#1087;&#1082;&#1072;\&#1056;&#1072;&#1081;&#1086;&#1085;&#1085;&#1086;&#1077;%20&#1084;&#1077;&#1088;&#1086;&#1087;&#1088;&#1080;&#1103;&#1090;&#1080;&#1077;\&#1047;&#1080;&#1084;&#1080;&#1085;%20&#1056;&#1091;&#1089;&#1083;&#1072;&#1085;%20&#8211;%20&#1042;&#1077;&#1089;&#1077;&#1083;&#1099;&#1081;%20&#1089;&#1074;&#1077;&#1090;&#1086;&#1092;&#1086;&#1088;.mp3" TargetMode="External"/><Relationship Id="rId4" Type="http://schemas.openxmlformats.org/officeDocument/2006/relationships/image" Target="../media/image69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hyperlink" Target="https://uchebnik.mos.ru/my_materials/material_view/lesson_templates/1121082?sharing_key=9f36e4be-8aaf-4e9f-b70d-edbe3a86ddf7" TargetMode="External"/><Relationship Id="rId3" Type="http://schemas.openxmlformats.org/officeDocument/2006/relationships/hyperlink" Target="https://russkiymir.ru/upload/medialibrary/808/808dcd7229f736d62c92be2473378fae.jpeg" TargetMode="External"/><Relationship Id="rId7" Type="http://schemas.openxmlformats.org/officeDocument/2006/relationships/hyperlink" Target="https://bigpicture.ru/wp-content/uploads/2012/03/1275678Z.jpg" TargetMode="External"/><Relationship Id="rId2" Type="http://schemas.openxmlformats.org/officeDocument/2006/relationships/hyperlink" Target="http://img1.liveinternet.ru/images/attach/c/10/110/670/110670717_large_4964063_52680b80b0f4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rookreml.ru/wa-data/public/photos/01/03/301/301.970.jpg" TargetMode="External"/><Relationship Id="rId5" Type="http://schemas.openxmlformats.org/officeDocument/2006/relationships/hyperlink" Target="https://avatars.mds.yandex.net/get-pdb/1384163/077836bf-7358-4743-aa94-d4078bd67523/s1200?webp=false" TargetMode="External"/><Relationship Id="rId4" Type="http://schemas.openxmlformats.org/officeDocument/2006/relationships/hyperlink" Target="https://artnow.ru/img/1188000/1188579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с\Desktop\3f3567514e13619d3cd303c5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25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с\Desktop\2014-2015 уч.год\РАМКИ\158216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0236" y="1590229"/>
            <a:ext cx="69813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latin typeface="Times New Roman"/>
                <a:ea typeface="Times New Roman"/>
              </a:rPr>
              <a:t>Герой, воин, боец, заступник , охранник, покровитель</a:t>
            </a:r>
            <a:r>
              <a:rPr lang="ru-RU" sz="3600" b="1" i="1" dirty="0" smtClean="0">
                <a:latin typeface="Times New Roman"/>
                <a:ea typeface="Times New Roman"/>
              </a:rPr>
              <a:t>.</a:t>
            </a:r>
            <a:endParaRPr lang="ru-RU" sz="36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80236" y="943253"/>
            <a:ext cx="69813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Синонимы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к слову «Защитник»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77363" y="2932791"/>
            <a:ext cx="65089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Кого и что можно защищать?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82817" y="3579122"/>
            <a:ext cx="66980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latin typeface="Times New Roman"/>
                <a:ea typeface="Times New Roman"/>
              </a:rPr>
              <a:t>  Людей, слабых</a:t>
            </a:r>
            <a:r>
              <a:rPr lang="ru-RU" sz="3600" b="1" i="1" dirty="0">
                <a:latin typeface="Times New Roman"/>
                <a:ea typeface="Times New Roman"/>
              </a:rPr>
              <a:t>, обездоленных, </a:t>
            </a:r>
            <a:endParaRPr lang="ru-RU" sz="3600" b="1" i="1" dirty="0" smtClean="0">
              <a:latin typeface="Times New Roman"/>
              <a:ea typeface="Times New Roman"/>
            </a:endParaRPr>
          </a:p>
          <a:p>
            <a:r>
              <a:rPr lang="ru-RU" sz="3600" b="1" i="1" dirty="0">
                <a:latin typeface="Times New Roman"/>
                <a:ea typeface="Times New Roman"/>
              </a:rPr>
              <a:t> </a:t>
            </a:r>
            <a:r>
              <a:rPr lang="ru-RU" sz="3600" b="1" i="1" dirty="0" smtClean="0">
                <a:latin typeface="Times New Roman"/>
                <a:ea typeface="Times New Roman"/>
              </a:rPr>
              <a:t> родных, страну</a:t>
            </a:r>
            <a:r>
              <a:rPr lang="ru-RU" sz="3600" b="1" i="1" dirty="0">
                <a:latin typeface="Times New Roman"/>
                <a:ea typeface="Times New Roman"/>
              </a:rPr>
              <a:t>,  </a:t>
            </a:r>
            <a:r>
              <a:rPr lang="ru-RU" sz="3600" b="1" i="1" dirty="0" smtClean="0">
                <a:latin typeface="Times New Roman"/>
                <a:ea typeface="Times New Roman"/>
              </a:rPr>
              <a:t>веру, границу.</a:t>
            </a:r>
            <a:endParaRPr lang="ru-RU" sz="36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774641"/>
            <a:ext cx="8424936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Вывод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Защитники Отечества охраняют, 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</a:t>
            </a: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оберегают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свою Родину, </a:t>
            </a:r>
            <a:endParaRPr lang="ru-RU" sz="32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потому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что любят ее.</a:t>
            </a:r>
            <a:endParaRPr lang="ru-RU" sz="32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5058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с\Desktop\ОТКРЫТЫЙ УРОК ЗАЩИТНИКИ ОТЕЧЕСТВА\76204599-tr_b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5517232"/>
            <a:ext cx="563090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FFFF00"/>
                </a:solidFill>
                <a:latin typeface="Times New Roman"/>
                <a:ea typeface="Times New Roman"/>
              </a:rPr>
              <a:t>Илья Муромец 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6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raduga.lekks.ru/aleksandr_nevski/pic/3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6500858" cy="471490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0"/>
            <a:ext cx="9144000" cy="6957392"/>
          </a:xfrm>
        </p:spPr>
        <p:txBody>
          <a:bodyPr/>
          <a:lstStyle/>
          <a:p>
            <a:pPr lvl="1"/>
            <a:r>
              <a:rPr lang="ru-RU" dirty="0" smtClean="0"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85728"/>
            <a:ext cx="842968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i="1" u="sng" cap="all" dirty="0" smtClean="0">
                <a:ln/>
                <a:solidFill>
                  <a:srgbClr val="548DD4">
                    <a:lumMod val="50000"/>
                  </a:srgb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«Кто на Русь с мечом придет,</a:t>
            </a:r>
          </a:p>
          <a:p>
            <a:pPr algn="ctr"/>
            <a:r>
              <a:rPr lang="ru-RU" sz="3200" b="1" i="1" u="sng" cap="all" dirty="0" smtClean="0">
                <a:ln/>
                <a:solidFill>
                  <a:srgbClr val="548DD4">
                    <a:lumMod val="50000"/>
                  </a:srgb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 от меча  погибнет»</a:t>
            </a:r>
            <a:endParaRPr lang="ru-RU" sz="3200" b="1" i="1" u="sng" cap="all" dirty="0">
              <a:ln/>
              <a:solidFill>
                <a:srgbClr val="548DD4">
                  <a:lumMod val="50000"/>
                </a:srgbClr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00166" y="5643578"/>
            <a:ext cx="64665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FF00"/>
                </a:solidFill>
                <a:latin typeface="Times New Roman"/>
                <a:ea typeface="Times New Roman"/>
              </a:rPr>
              <a:t>Александр Невский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9304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с\Desktop\ОТКРЫТЫЙ УРОК ЗАЩИТНИКИ ОТЕЧЕСТВА\картинки\1332823788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89248"/>
            <a:ext cx="51646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7332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с\Desktop\ОТКРЫТЫЙ УРОК ЗАЩИТНИКИ ОТЕЧЕСТВА\картинки\0x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47625"/>
            <a:ext cx="5715000" cy="67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3108" y="6027003"/>
            <a:ext cx="4941546" cy="830997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ru-RU" sz="4800" b="1" dirty="0">
                <a:solidFill>
                  <a:srgbClr val="FFFF00"/>
                </a:solidFill>
                <a:latin typeface="Times New Roman"/>
                <a:ea typeface="Times New Roman"/>
              </a:rPr>
              <a:t>Михаил Кутузов 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03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с\Desktop\ОТКРЫТЫЙ УРОК ЗАЩИТНИКИ ОТЕЧЕСТВА\107167426_0_5e32b_b94573aa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705"/>
            <a:ext cx="4643338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28860" y="5786454"/>
            <a:ext cx="4174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FFFF00"/>
                </a:solidFill>
                <a:latin typeface="Times New Roman"/>
                <a:ea typeface="Times New Roman"/>
              </a:rPr>
              <a:t>Фёдор Ушаков 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1125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5 августа 2012 года в г.Александрове состоится IX межрегиональный историко-патриотический фестиваль &quot;Отчизны верные сыны&quot; Ново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383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с\Desktop\2014-2015 уч.год\РАМКИ\1329718951_ovj6dqeiif4km7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2751876"/>
            <a:ext cx="684560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ЗАЩИТНИКИ</a:t>
            </a:r>
          </a:p>
          <a:p>
            <a:r>
              <a:rPr lang="ru-RU" sz="66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ОТЕЧЕСТВА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1628800"/>
            <a:ext cx="3887154" cy="1186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6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СВЯТЫЕ</a:t>
            </a:r>
            <a:endParaRPr lang="ru-RU" sz="66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100907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oc4web.ru/uploads/files/32/31198/hello_html_607a783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248472" cy="66247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694771" y="285728"/>
            <a:ext cx="423494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За терпение и веру Господь исцелил </a:t>
            </a:r>
            <a:endParaRPr lang="ru-RU" sz="28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Илью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Муромца </a:t>
            </a:r>
            <a:endParaRPr lang="ru-RU" sz="28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от болезни и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стал он защитником Руси святой и веры нашей православной. </a:t>
            </a:r>
            <a:endParaRPr lang="ru-RU" sz="28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Одержав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победы </a:t>
            </a:r>
            <a:endParaRPr lang="ru-RU" sz="28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во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многих </a:t>
            </a: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поединках,</a:t>
            </a:r>
          </a:p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конце концов стал монахом.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07936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4/40/Alexander_News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071934" cy="63159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285728"/>
            <a:ext cx="437793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Почитание Александра Невского началось в народе задолго до официальной канонизации. В летописях о его подвигах говорится, что он «Богом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рожен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». На поле битвы ни разу не был побежден. Стал любимым князем духовенства. Канонизирован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1547г.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989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с\Desktop\2014-2015 уч.год\РАМКИ\0_3b7d4_96464cf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040" y="0"/>
            <a:ext cx="93610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034" y="1142984"/>
            <a:ext cx="8286808" cy="3523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«</a:t>
            </a: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То не сказки, 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а были</a:t>
            </a: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, </a:t>
            </a:r>
            <a:endParaRPr lang="ru-RU" sz="5400" b="1" dirty="0" smtClean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которых люди </a:t>
            </a:r>
            <a:endParaRPr lang="ru-RU" sz="5400" b="1" dirty="0" smtClean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 сей день 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не забыли»  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837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ообщество Luboznajk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824536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4048" y="22389"/>
            <a:ext cx="400896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церковной памяти </a:t>
            </a:r>
            <a:r>
              <a:rPr lang="ru-RU" sz="2800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великого князя Дмитрия Донского  </a:t>
            </a:r>
            <a:r>
              <a:rPr lang="ru-RU" sz="28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чтили не только как победителя Куликовского сражения, но как покровителя и защитника Москвы, </a:t>
            </a:r>
            <a:r>
              <a:rPr lang="ru-RU" sz="2800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образец </a:t>
            </a:r>
            <a:r>
              <a:rPr lang="ru-RU" sz="28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благочестивого </a:t>
            </a:r>
            <a:r>
              <a:rPr lang="ru-RU" sz="2800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правителя. </a:t>
            </a:r>
          </a:p>
          <a:p>
            <a:r>
              <a:rPr lang="ru-RU" sz="2800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</a:t>
            </a:r>
            <a:r>
              <a:rPr lang="ru-RU" sz="28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задолго до канонизации Дмитрия Донского </a:t>
            </a:r>
            <a:r>
              <a:rPr lang="ru-RU" sz="2800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1988 году стали </a:t>
            </a:r>
            <a:r>
              <a:rPr lang="ru-RU" sz="28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создаваться его иконописные </a:t>
            </a:r>
            <a:r>
              <a:rPr lang="ru-RU" sz="2800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изображения.</a:t>
            </a:r>
            <a:endParaRPr lang="ru-RU" sz="280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998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с\Desktop\ОТКРЫТЫЙ УРОК ЗАЩИТНИКИ ОТЕЧЕСТВА\5081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7" y="0"/>
            <a:ext cx="4756867" cy="684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8024" y="188640"/>
            <a:ext cx="42484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Прославление адмирала Феодора Ушакова состоялось </a:t>
            </a:r>
            <a:endParaRPr lang="ru-RU" sz="3200" dirty="0" smtClean="0">
              <a:solidFill>
                <a:srgbClr val="33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авгусеа</a:t>
            </a:r>
            <a:r>
              <a:rPr lang="ru-RU" sz="3200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2001 года в </a:t>
            </a:r>
            <a:r>
              <a:rPr lang="ru-RU" sz="3200" dirty="0" err="1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Санаксарском</a:t>
            </a:r>
            <a:r>
              <a:rPr lang="ru-RU" sz="32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монастыре.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1619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с\Desktop\ОТКРЫТЫЙ УРОК ЗАЩИТНИКИ ОТЕЧЕСТВА\В Донецк привезли уникальную икону святого адмирала Ушак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524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5349895"/>
            <a:ext cx="869471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 Донецк привезли уникальную икону святого Фёдора 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Ушакова.</a:t>
            </a:r>
            <a:endParaRPr lang="ru-RU" sz="40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496157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дс\Desktop\ОТКРЫТЫЙ УРОК ЗАЩИТНИКИ ОТЕЧЕСТВА\знамёна\2492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638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дс\Desktop\ОТКРЫТЫЙ УРОК ЗАЩИТНИКИ ОТЕЧЕСТВА\знамёна\06746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8902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дс\Desktop\ОТКРЫТЫЙ УРОК ЗАЩИТНИКИ ОТЕЧЕСТВА\знамёна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9060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дс\Desktop\ОТКРЫТЫЙ УРОК ЗАЩИТНИКИ ОТЕЧЕСТВА\знамёна\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5465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дс\Desktop\ОТКРЫТЫЙ УРОК ЗАЩИТНИКИ ОТЕЧЕСТВА\знамёна\105545964_31949030_Y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95250"/>
            <a:ext cx="5572125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7488" y="5929330"/>
            <a:ext cx="42605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Дмитрий Донской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0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дс\Desktop\ОТКРЫТЫЙ УРОК ЗАЩИТНИКИ ОТЕЧЕСТВА\знамёна\70802034_7gr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5645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501" y="1473277"/>
            <a:ext cx="6725559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Arial"/>
              </a:rPr>
              <a:t>    Знаки </a:t>
            </a:r>
          </a:p>
          <a:p>
            <a:r>
              <a:rPr lang="ru-RU" sz="7200" b="1" dirty="0" smtClean="0">
                <a:solidFill>
                  <a:srgbClr val="002060"/>
                </a:solidFill>
                <a:latin typeface="Arial"/>
              </a:rPr>
              <a:t>     доблести </a:t>
            </a:r>
          </a:p>
          <a:p>
            <a:r>
              <a:rPr lang="ru-RU" sz="7200" b="1" dirty="0" smtClean="0">
                <a:solidFill>
                  <a:srgbClr val="002060"/>
                </a:solidFill>
                <a:latin typeface="Arial"/>
              </a:rPr>
              <a:t>    и </a:t>
            </a:r>
            <a:r>
              <a:rPr lang="ru-RU" sz="7200" b="1" dirty="0">
                <a:solidFill>
                  <a:srgbClr val="002060"/>
                </a:solidFill>
                <a:latin typeface="Arial"/>
              </a:rPr>
              <a:t>геройства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.</a:t>
            </a:r>
            <a:endParaRPr lang="ru-RU" b="0" i="0" dirty="0">
              <a:solidFill>
                <a:srgbClr val="000000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17503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с\Desktop\2014-2015 уч.год\РАМКИ\0_3b7d4_96464cf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062" y="0"/>
            <a:ext cx="9361040" cy="705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2910" y="642918"/>
            <a:ext cx="8208912" cy="539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4400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>    За </a:t>
            </a:r>
            <a:r>
              <a:rPr lang="ru-RU" sz="4400" b="1" dirty="0">
                <a:solidFill>
                  <a:srgbClr val="C00000"/>
                </a:solidFill>
                <a:ea typeface="Times New Roman"/>
                <a:cs typeface="Times New Roman"/>
              </a:rPr>
              <a:t>правое дело стой смело</a:t>
            </a:r>
            <a:r>
              <a:rPr lang="ru-RU" sz="4400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4400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>   </a:t>
            </a:r>
          </a:p>
          <a:p>
            <a:pPr>
              <a:spcAft>
                <a:spcPts val="600"/>
              </a:spcAft>
            </a:pPr>
            <a:r>
              <a:rPr lang="ru-RU" sz="4400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>    </a:t>
            </a:r>
            <a:r>
              <a:rPr lang="ru-RU" sz="44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Кто </a:t>
            </a:r>
            <a:r>
              <a:rPr lang="ru-RU" sz="4400" b="1" dirty="0">
                <a:solidFill>
                  <a:srgbClr val="002060"/>
                </a:solidFill>
                <a:ea typeface="Times New Roman"/>
                <a:cs typeface="Times New Roman"/>
              </a:rPr>
              <a:t>за Родину дерётся, </a:t>
            </a:r>
            <a:endParaRPr lang="ru-RU" sz="44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44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    тому </a:t>
            </a:r>
            <a:r>
              <a:rPr lang="ru-RU" sz="4400" b="1" dirty="0">
                <a:solidFill>
                  <a:srgbClr val="002060"/>
                </a:solidFill>
                <a:ea typeface="Times New Roman"/>
                <a:cs typeface="Times New Roman"/>
              </a:rPr>
              <a:t>сила двойная даётся</a:t>
            </a:r>
            <a:r>
              <a:rPr lang="ru-RU" sz="44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4400" b="1" dirty="0">
                <a:solidFill>
                  <a:srgbClr val="C00000"/>
                </a:solidFill>
                <a:ea typeface="Times New Roman"/>
                <a:cs typeface="Times New Roman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>   </a:t>
            </a:r>
          </a:p>
          <a:p>
            <a:pPr>
              <a:spcAft>
                <a:spcPts val="600"/>
              </a:spcAft>
            </a:pPr>
            <a:r>
              <a:rPr lang="ru-RU" sz="4400" b="1" dirty="0" smtClean="0">
                <a:solidFill>
                  <a:srgbClr val="009900"/>
                </a:solidFill>
                <a:ea typeface="Times New Roman"/>
                <a:cs typeface="Times New Roman"/>
              </a:rPr>
              <a:t>    Родина </a:t>
            </a:r>
            <a:r>
              <a:rPr lang="ru-RU" sz="4400" b="1" dirty="0">
                <a:solidFill>
                  <a:srgbClr val="009900"/>
                </a:solidFill>
                <a:ea typeface="Times New Roman"/>
                <a:cs typeface="Times New Roman"/>
              </a:rPr>
              <a:t>– мать, умей за неё </a:t>
            </a:r>
            <a:r>
              <a:rPr lang="ru-RU" sz="4400" b="1" dirty="0" smtClean="0">
                <a:solidFill>
                  <a:srgbClr val="009900"/>
                </a:solidFill>
                <a:ea typeface="Times New Roman"/>
                <a:cs typeface="Times New Roman"/>
              </a:rPr>
              <a:t>    </a:t>
            </a:r>
          </a:p>
          <a:p>
            <a:pPr>
              <a:spcAft>
                <a:spcPts val="600"/>
              </a:spcAft>
            </a:pPr>
            <a:r>
              <a:rPr lang="ru-RU" sz="4400" b="1" dirty="0" smtClean="0">
                <a:solidFill>
                  <a:srgbClr val="009900"/>
                </a:solidFill>
                <a:ea typeface="Times New Roman"/>
                <a:cs typeface="Times New Roman"/>
              </a:rPr>
              <a:t>    постоять</a:t>
            </a:r>
            <a:r>
              <a:rPr lang="ru-RU" sz="4400" b="1" dirty="0">
                <a:solidFill>
                  <a:srgbClr val="009900"/>
                </a:solidFill>
                <a:ea typeface="Times New Roman"/>
                <a:cs typeface="Times New Roman"/>
              </a:rPr>
              <a:t>.</a:t>
            </a:r>
            <a:endParaRPr lang="ru-RU" sz="4400" b="1" dirty="0">
              <a:solidFill>
                <a:srgbClr val="0099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5550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дс\Desktop\ОТКРЫТЫЙ УРОК ЗАЩИТНИКИ ОТЕЧЕСТВА\отрдена\3cb0b3cee85c84bf14c869585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75" y="381000"/>
            <a:ext cx="588645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6754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дс\Desktop\ОТКРЫТЫЙ УРОК ЗАЩИТНИКИ ОТЕЧЕСТВА\отрдена\nevsky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5427"/>
            <a:ext cx="3240360" cy="328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дс\Desktop\ОТКРЫТЫЙ УРОК ЗАЩИТНИКИ ОТЕЧЕСТВА\отрдена\nohhv e 18-n 19 zi a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7896"/>
            <a:ext cx="3282993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дс\Desktop\ОТКРЫТЫЙ УРОК ЗАЩИТНИКИ ОТЕЧЕСТВА\отрдена\1250863827_ordenofnevsk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01008"/>
            <a:ext cx="3024336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3927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с\Desktop\ОТКРЫТЫЙ УРОК ЗАЩИТНИКИ ОТЕЧЕСТВА\отрдена\Badge_to_Order_St_Alexander_Nevsky_both_sid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1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870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дс\Desktop\ОТКРЫТЫЙ УРОК ЗАЩИТНИКИ ОТЕЧЕСТВА\отрдена\Kovalenko2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61" y="0"/>
            <a:ext cx="762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5042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с\Desktop\ОТКРЫТЫЙ УРОК ЗАЩИТНИКИ ОТЕЧЕСТВА\отрдена\Medal-Velikiy-knyaz-Moskovskiy-Dmitriy-Donskoy-13591389-gg-serebro-201-g-MMD-2010-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15311"/>
            <a:ext cx="4248150" cy="431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C:\Users\дс\Desktop\ОТКРЫТЫЙ УРОК ЗАЩИТНИКИ ОТЕЧЕСТВА\отрдена\828469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37226"/>
            <a:ext cx="453682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219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дс\Desktop\ОТКРЫТЫЙ УРОК ЗАЩИТНИКИ ОТЕЧЕСТВА\отрдена\post58962_img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450" y="0"/>
            <a:ext cx="63367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9604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дс\Desktop\ОТКРЫТЫЙ УРОК ЗАЩИТНИКИ ОТЕЧЕСТВА\отрдена\1273374985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479"/>
            <a:ext cx="6552727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3309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дс\Desktop\ОТКРЫТЫЙ УРОК ЗАЩИТНИКИ ОТЕЧЕСТВА\отрдена\1273375056_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3999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054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дс\Desktop\ОТКРЫТЫЙ УРОК ЗАЩИТНИКИ ОТЕЧЕСТВА\отрдена\orden-ushakova-ii-stepen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70567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3723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дс\Desktop\ОТКРЫТЫЙ УРОК ЗАЩИТНИКИ ОТЕЧЕСТВА\отрдена\yhak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632200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дс\Desktop\ОТКРЫТЫЙ УРОК ЗАЩИТНИКИ ОТЕЧЕСТВА\отрдена\Орден ушакова0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6672"/>
            <a:ext cx="35623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9577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с\Desktop\2014-2015 уч.год\РАМКИ\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32656"/>
            <a:ext cx="7200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  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ЭТАПЫ  УРОКА</a:t>
            </a:r>
          </a:p>
          <a:p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-повторить то, что изучали   </a:t>
            </a:r>
          </a:p>
          <a:p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 раньше;</a:t>
            </a:r>
          </a:p>
          <a:p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-узнать новое; </a:t>
            </a:r>
          </a:p>
          <a:p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-закрепить </a:t>
            </a:r>
            <a:r>
              <a:rPr lang="ru-RU" sz="4400" b="1" dirty="0">
                <a:solidFill>
                  <a:srgbClr val="0070C0"/>
                </a:solidFill>
                <a:latin typeface="Times New Roman"/>
                <a:ea typeface="Times New Roman"/>
              </a:rPr>
              <a:t>то, что 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узнали;    </a:t>
            </a:r>
          </a:p>
          <a:p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-оценить </a:t>
            </a:r>
            <a:r>
              <a:rPr lang="ru-RU" sz="4400" b="1" dirty="0">
                <a:solidFill>
                  <a:srgbClr val="0070C0"/>
                </a:solidFill>
                <a:latin typeface="Times New Roman"/>
                <a:ea typeface="Times New Roman"/>
              </a:rPr>
              <a:t>свою работу на 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</a:p>
          <a:p>
            <a:r>
              <a:rPr lang="ru-RU" sz="4400" b="1" dirty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 уроке. 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00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дс\Desktop\ОТКРЫТЫЙ УРОК ЗАЩИТНИКИ ОТЕЧЕСТВА\отрдена\p_d37bd2b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0"/>
            <a:ext cx="72008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9216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&amp;Kcy;&amp;acy;&amp;rcy;&amp;tcy;&amp;icy;&amp;ncy;&amp;kcy;&amp;acy; 126 &amp;icy;&amp;zcy; 719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214290"/>
            <a:ext cx="435771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img_1551867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65222" y="138090"/>
            <a:ext cx="4500562" cy="643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&amp;Kcy;&amp;acy;&amp;rcy;&amp;tcy;&amp;icy;&amp;ncy;&amp;kcy;&amp;acy; 126 &amp;icy;&amp;zcy; 719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7504" y="138090"/>
            <a:ext cx="4357718" cy="643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5715016"/>
            <a:ext cx="44385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/>
              </a:rPr>
              <a:t>Евгений Родионов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74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>
                <a:solidFill>
                  <a:srgbClr val="800000"/>
                </a:solidFill>
                <a:latin typeface="Arial" pitchFamily="34" charset="0"/>
              </a:rPr>
              <a:t>Женя был обыкновенным ребёнком</a:t>
            </a:r>
            <a:r>
              <a:rPr lang="ru-RU" smtClean="0"/>
              <a:t> </a:t>
            </a:r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6" descr="&amp;Kcy;&amp;acy;&amp;rcy;&amp;tcy;&amp;icy;&amp;ncy;&amp;kcy;&amp;acy; 70 &amp;icy;&amp;zcy; 719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250" y="1592263"/>
            <a:ext cx="6265863" cy="45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323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800000"/>
                </a:solidFill>
                <a:latin typeface="Arial" pitchFamily="34" charset="0"/>
              </a:rPr>
              <a:t>Присяга </a:t>
            </a:r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Picture 5" descr="&amp;Kcy;&amp;acy;&amp;rcy;&amp;tcy;&amp;icy;&amp;ncy;&amp;kcy;&amp;acy; 115 &amp;icy;&amp;zcy; 719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47813" y="1514475"/>
            <a:ext cx="5688012" cy="454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895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Arial" pitchFamily="34" charset="0"/>
              <a:buNone/>
            </a:pPr>
            <a:endParaRPr lang="ru-RU" sz="2000" dirty="0" smtClean="0"/>
          </a:p>
          <a:p>
            <a:pPr algn="just">
              <a:lnSpc>
                <a:spcPct val="80000"/>
              </a:lnSpc>
              <a:buNone/>
            </a:pPr>
            <a:r>
              <a:rPr lang="ru-RU" sz="2400" dirty="0" smtClean="0">
                <a:solidFill>
                  <a:srgbClr val="800000"/>
                </a:solidFill>
                <a:latin typeface="Arial" pitchFamily="34" charset="0"/>
              </a:rPr>
              <a:t>Женю и еще троих солдат, всего полгода прослуживших в армии и только месяц назад прибывших на эту заставу, отправили на блок-пост. К посту подъехала машина «скорой помощи», пограничники вышли проверить, что находится внутри.</a:t>
            </a:r>
            <a:r>
              <a:rPr lang="ru-RU" sz="2400" dirty="0">
                <a:solidFill>
                  <a:srgbClr val="800000"/>
                </a:solidFill>
                <a:latin typeface="Arial" pitchFamily="34" charset="0"/>
              </a:rPr>
              <a:t> Как выяснилось, в автомобиле перевозили оружие. Из машины выскочили более десятка бандитов, вооруженных до зубов. </a:t>
            </a:r>
            <a:endParaRPr lang="ru-RU" sz="2400" dirty="0" smtClean="0">
              <a:solidFill>
                <a:srgbClr val="800000"/>
              </a:solidFill>
              <a:latin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endParaRPr lang="ru-RU" sz="2400" dirty="0" smtClean="0"/>
          </a:p>
        </p:txBody>
      </p:sp>
      <p:pic>
        <p:nvPicPr>
          <p:cNvPr id="6147" name="Picture 5" descr="&amp;Kcy;&amp;acy;&amp;rcy;&amp;tcy;&amp;icy;&amp;ncy;&amp;kcy;&amp;acy; 3 &amp;icy;&amp;zcy; 1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99100" y="3068960"/>
            <a:ext cx="5400675" cy="353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371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/>
          </p:cNvSpPr>
          <p:nvPr>
            <p:ph type="body" idx="1"/>
          </p:nvPr>
        </p:nvSpPr>
        <p:spPr>
          <a:xfrm>
            <a:off x="468313" y="404813"/>
            <a:ext cx="8280400" cy="5903912"/>
          </a:xfrm>
        </p:spPr>
        <p:txBody>
          <a:bodyPr/>
          <a:lstStyle/>
          <a:p>
            <a:pPr algn="just">
              <a:buNone/>
            </a:pPr>
            <a:r>
              <a:rPr lang="ru-RU" sz="2400" dirty="0" smtClean="0">
                <a:solidFill>
                  <a:srgbClr val="800000"/>
                </a:solidFill>
                <a:latin typeface="Arial" pitchFamily="34" charset="0"/>
              </a:rPr>
              <a:t>Завязался бой между сорокалетними побывавшими на войне громилами и безусыми неопытными, почти ничем не защищенными мальчиками. Силы были не равны. Бандиты схватили солдатиков, затолкали в машину. Никто не пришел к ним на помощь. </a:t>
            </a:r>
            <a:r>
              <a:rPr lang="ru-RU" sz="2400" dirty="0">
                <a:solidFill>
                  <a:srgbClr val="800000"/>
                </a:solidFill>
                <a:latin typeface="Arial" pitchFamily="34" charset="0"/>
              </a:rPr>
              <a:t>Их захватили в плен у селения </a:t>
            </a:r>
            <a:r>
              <a:rPr lang="ru-RU" sz="2400" dirty="0" err="1">
                <a:solidFill>
                  <a:srgbClr val="800000"/>
                </a:solidFill>
                <a:latin typeface="Arial" pitchFamily="34" charset="0"/>
              </a:rPr>
              <a:t>Галашки</a:t>
            </a:r>
            <a:r>
              <a:rPr lang="ru-RU" sz="2400" dirty="0">
                <a:solidFill>
                  <a:srgbClr val="800000"/>
                </a:solidFill>
                <a:latin typeface="Arial" pitchFamily="34" charset="0"/>
              </a:rPr>
              <a:t> на чечено-ингушской границе. </a:t>
            </a:r>
            <a:r>
              <a:rPr lang="ru-RU" sz="2400" dirty="0" smtClean="0">
                <a:solidFill>
                  <a:srgbClr val="800000"/>
                </a:solidFill>
                <a:latin typeface="Arial" pitchFamily="34" charset="0"/>
              </a:rPr>
              <a:t>Так начался мученический путь четырех русских парней из числа сотен ребят, томящихся в плену</a:t>
            </a:r>
            <a:r>
              <a:rPr lang="ru-RU" sz="2400" dirty="0" smtClean="0">
                <a:latin typeface="Arial" pitchFamily="34" charset="0"/>
              </a:rPr>
              <a:t>. </a:t>
            </a:r>
          </a:p>
          <a:p>
            <a:pPr algn="just" eaLnBrk="1" hangingPunct="1">
              <a:buFont typeface="Arial" pitchFamily="34" charset="0"/>
              <a:buNone/>
            </a:pPr>
            <a:endParaRPr lang="ru-RU" sz="2400" dirty="0" smtClean="0">
              <a:latin typeface="Arial" pitchFamily="34" charset="0"/>
            </a:endParaRPr>
          </a:p>
          <a:p>
            <a:pPr eaLnBrk="1" hangingPunct="1"/>
            <a:endParaRPr lang="ru-RU" sz="2400" dirty="0" smtClean="0">
              <a:latin typeface="Arial" pitchFamily="34" charset="0"/>
            </a:endParaRPr>
          </a:p>
        </p:txBody>
      </p:sp>
      <p:pic>
        <p:nvPicPr>
          <p:cNvPr id="26626" name="Picture 2" descr="C:\Users\дс\Desktop\ОТКРЫТЫЙ УРОК ЗАЩИТНИКИ ОТЕЧЕСТВА\1306497098_.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01008"/>
            <a:ext cx="288032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34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323850" y="260350"/>
            <a:ext cx="8424863" cy="1425575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800000"/>
                </a:solidFill>
                <a:latin typeface="Arial" pitchFamily="34" charset="0"/>
              </a:rPr>
              <a:t>Чеченские бандиты требовали, чтобы Евгений, если хочет остаться в живых, снял с себя нательный крест перешёл на сторону бандитов. Воин отказался.</a:t>
            </a:r>
          </a:p>
        </p:txBody>
      </p:sp>
      <p:pic>
        <p:nvPicPr>
          <p:cNvPr id="10243" name="Picture 4" descr="&amp;Kcy;&amp;acy;&amp;rcy;&amp;tcy;&amp;icy;&amp;ncy;&amp;kcy;&amp;acy; 299 &amp;icy;&amp;zcy; 719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476375" y="1773238"/>
            <a:ext cx="6407150" cy="4792662"/>
          </a:xfrm>
          <a:noFill/>
        </p:spPr>
      </p:pic>
    </p:spTree>
    <p:extLst>
      <p:ext uri="{BB962C8B-B14F-4D97-AF65-F5344CB8AC3E}">
        <p14:creationId xmlns:p14="http://schemas.microsoft.com/office/powerpoint/2010/main" val="255254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/>
          </p:cNvSpPr>
          <p:nvPr>
            <p:ph type="body" idx="1"/>
          </p:nvPr>
        </p:nvSpPr>
        <p:spPr>
          <a:xfrm>
            <a:off x="684213" y="333375"/>
            <a:ext cx="8002587" cy="579278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800000"/>
                </a:solidFill>
              </a:rPr>
              <a:t>       </a:t>
            </a:r>
            <a:r>
              <a:rPr lang="ru-RU" sz="2400" dirty="0" smtClean="0">
                <a:solidFill>
                  <a:srgbClr val="800000"/>
                </a:solidFill>
                <a:latin typeface="Arial" pitchFamily="34" charset="0"/>
              </a:rPr>
              <a:t>Когда бандиты убедились, что нельзя сломить дух русского парня, они </a:t>
            </a:r>
            <a:r>
              <a:rPr lang="ru-RU" sz="2400" dirty="0">
                <a:solidFill>
                  <a:srgbClr val="800000"/>
                </a:solidFill>
                <a:latin typeface="Arial" pitchFamily="34" charset="0"/>
              </a:rPr>
              <a:t>казнили </a:t>
            </a:r>
            <a:r>
              <a:rPr lang="ru-RU" sz="2400" dirty="0" smtClean="0">
                <a:solidFill>
                  <a:srgbClr val="800000"/>
                </a:solidFill>
                <a:latin typeface="Arial" pitchFamily="34" charset="0"/>
              </a:rPr>
              <a:t>Евгения Родионова 23 мая 1996 года в день его </a:t>
            </a:r>
            <a:r>
              <a:rPr lang="ru-RU" sz="2400" dirty="0" err="1" smtClean="0">
                <a:solidFill>
                  <a:srgbClr val="800000"/>
                </a:solidFill>
                <a:latin typeface="Arial" pitchFamily="34" charset="0"/>
              </a:rPr>
              <a:t>девятнадцатилетия</a:t>
            </a:r>
            <a:r>
              <a:rPr lang="ru-RU" sz="2400" dirty="0" smtClean="0">
                <a:solidFill>
                  <a:srgbClr val="800000"/>
                </a:solidFill>
                <a:latin typeface="Arial" pitchFamily="34" charset="0"/>
              </a:rPr>
              <a:t>.</a:t>
            </a:r>
            <a:r>
              <a:rPr lang="ru-RU" dirty="0" smtClean="0"/>
              <a:t> </a:t>
            </a:r>
          </a:p>
        </p:txBody>
      </p:sp>
      <p:pic>
        <p:nvPicPr>
          <p:cNvPr id="12291" name="Picture 5" descr="&amp;Kcy;&amp;acy;&amp;rcy;&amp;tcy;&amp;icy;&amp;ncy;&amp;kcy;&amp;acy; 35 &amp;icy;&amp;zcy; 719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23728" y="1988840"/>
            <a:ext cx="439248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7031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892480" cy="5886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" marR="38100" indent="333375">
              <a:spcBef>
                <a:spcPts val="300"/>
              </a:spcBef>
              <a:spcAft>
                <a:spcPts val="30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жестокой казни совпал в тот год еще и со светлым праздником Вознесения Господня... 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Православная Церковь начала процесс канонизации (причисления к лику святых) воина-мученика Евгения Родионова, появились даже иконы с его изображением, однако вопрос канонизации не быстрый - по церковным правилам должна смениться историческая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эпоха.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pPr marL="38100" marR="38100" indent="333375">
              <a:spcBef>
                <a:spcPts val="300"/>
              </a:spcBef>
              <a:spcAft>
                <a:spcPts val="30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могилу мученика Евгения-воина едут с Поволжья, Санкт-Петербурга, Чувашии, Украины...</a:t>
            </a:r>
          </a:p>
          <a:p>
            <a:pPr marL="38100" marR="38100" indent="333375">
              <a:spcBef>
                <a:spcPts val="300"/>
              </a:spcBef>
              <a:spcAft>
                <a:spcPts val="30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Его любят солдаты, его помощи просят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там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где трудно...</a:t>
            </a: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32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моленский Форум * Просмотр темы - Воспитание воин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96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с\Desktop\2014-2015 уч.год\РАМКИ\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32656"/>
            <a:ext cx="7056784" cy="554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       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ЦЕЛЬ  УРОКА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Углубить </a:t>
            </a:r>
            <a:r>
              <a:rPr lang="ru-RU" sz="4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знания 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о 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защитниках Отечества.</a:t>
            </a:r>
            <a:endParaRPr lang="ru-RU" sz="4400" b="1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Раскрыть </a:t>
            </a:r>
            <a:r>
              <a:rPr lang="ru-RU" sz="4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сущность таких моральных ценностей, как любовь к Родине, героизм, долг.</a:t>
            </a:r>
            <a:endParaRPr lang="ru-RU" sz="4400" b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832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i="1">
                <a:solidFill>
                  <a:srgbClr val="D60093"/>
                </a:solidFill>
              </a:rPr>
              <a:t>Г.К.Жуков </a:t>
            </a:r>
            <a:br>
              <a:rPr lang="ru-RU" altLang="ru-RU" sz="4000" b="1" i="1">
                <a:solidFill>
                  <a:srgbClr val="D60093"/>
                </a:solidFill>
              </a:rPr>
            </a:br>
            <a:r>
              <a:rPr lang="ru-RU" altLang="ru-RU" sz="4000" b="1" i="1">
                <a:solidFill>
                  <a:srgbClr val="D60093"/>
                </a:solidFill>
              </a:rPr>
              <a:t>1896-1974</a:t>
            </a:r>
          </a:p>
        </p:txBody>
      </p:sp>
      <p:pic>
        <p:nvPicPr>
          <p:cNvPr id="9220" name="Picture 4" descr="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28775"/>
            <a:ext cx="3041650" cy="445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759200" y="1547813"/>
            <a:ext cx="4856163" cy="447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>
                <a:solidFill>
                  <a:srgbClr val="FFFFFF"/>
                </a:solidFill>
              </a:rPr>
              <a:t>Хранили Русь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>
                <a:solidFill>
                  <a:srgbClr val="FFFFFF"/>
                </a:solidFill>
              </a:rPr>
              <a:t> Суворов и Кутузов,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>
                <a:solidFill>
                  <a:srgbClr val="FFFFFF"/>
                </a:solidFill>
              </a:rPr>
              <a:t>И с ними встал в один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>
                <a:solidFill>
                  <a:srgbClr val="FFFFFF"/>
                </a:solidFill>
              </a:rPr>
              <a:t>Бессмертный ряд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>
                <a:solidFill>
                  <a:srgbClr val="FFFFFF"/>
                </a:solidFill>
              </a:rPr>
              <a:t>Четырежды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>
                <a:solidFill>
                  <a:srgbClr val="FFFFFF"/>
                </a:solidFill>
              </a:rPr>
              <a:t>Герой Советского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>
                <a:solidFill>
                  <a:srgbClr val="FFFFFF"/>
                </a:solidFill>
              </a:rPr>
              <a:t> Союза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>
                <a:solidFill>
                  <a:srgbClr val="FF0066"/>
                </a:solidFill>
              </a:rPr>
              <a:t>Георгий Жуков 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>
                <a:solidFill>
                  <a:srgbClr val="FF0066"/>
                </a:solidFill>
              </a:rPr>
              <a:t>Маршал и солдат</a:t>
            </a:r>
          </a:p>
        </p:txBody>
      </p:sp>
    </p:spTree>
    <p:extLst>
      <p:ext uri="{BB962C8B-B14F-4D97-AF65-F5344CB8AC3E}">
        <p14:creationId xmlns:p14="http://schemas.microsoft.com/office/powerpoint/2010/main" val="952491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9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9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9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0"/>
            <a:ext cx="86044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XX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век. 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692696"/>
            <a:ext cx="896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</a:rPr>
              <a:t>Много великих полководцев было во время Великой Отечественной войны 1941-1945 годов. Среди них </a:t>
            </a:r>
            <a:r>
              <a:rPr lang="ru-RU" sz="3200" b="1" dirty="0" smtClean="0">
                <a:solidFill>
                  <a:srgbClr val="000000"/>
                </a:solidFill>
              </a:rPr>
              <a:t>Маршалы Советского союза: 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842337"/>
            <a:ext cx="2267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</a:rPr>
              <a:t>Георгий Константинович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</a:rPr>
              <a:t>Жуков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5842337"/>
            <a:ext cx="2160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</a:rPr>
              <a:t>Константин Константинович Рокоссовский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5842337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</a:rPr>
              <a:t>Иван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</a:rPr>
              <a:t>Степанович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</a:rPr>
              <a:t>Конев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5805264"/>
            <a:ext cx="2267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</a:rPr>
              <a:t>Александр Михайлович Василевский</a:t>
            </a:r>
            <a:endParaRPr lang="ru-RU" sz="2000" b="1" dirty="0">
              <a:solidFill>
                <a:srgbClr val="000000"/>
              </a:solidFill>
            </a:endParaRPr>
          </a:p>
        </p:txBody>
      </p:sp>
      <p:pic>
        <p:nvPicPr>
          <p:cNvPr id="3074" name="Picture 2" descr="http://s50.radikal.ru/i129/1005/09/6fc9b95ee3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3068960"/>
            <a:ext cx="2092886" cy="2720753"/>
          </a:xfrm>
          <a:prstGeom prst="rect">
            <a:avLst/>
          </a:prstGeom>
          <a:noFill/>
        </p:spPr>
      </p:pic>
      <p:pic>
        <p:nvPicPr>
          <p:cNvPr id="3076" name="Picture 4" descr="http://www.pobeda34.ru/files/thumbs/133/w400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068960"/>
            <a:ext cx="2033039" cy="2698860"/>
          </a:xfrm>
          <a:prstGeom prst="rect">
            <a:avLst/>
          </a:prstGeom>
          <a:noFill/>
        </p:spPr>
      </p:pic>
      <p:pic>
        <p:nvPicPr>
          <p:cNvPr id="3078" name="Picture 6" descr="http://stat18.privet.ru/lr/0a12dfdb70027c53bfbce36f2f8f9d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068960"/>
            <a:ext cx="1945795" cy="2690039"/>
          </a:xfrm>
          <a:prstGeom prst="rect">
            <a:avLst/>
          </a:prstGeom>
          <a:noFill/>
        </p:spPr>
      </p:pic>
      <p:pic>
        <p:nvPicPr>
          <p:cNvPr id="3080" name="Picture 8" descr="http://stat18.privet.ru/lr/0a12152b45d9512327478c1d2ac4b41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408" y="3068960"/>
            <a:ext cx="1964080" cy="2712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36220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дс\Desktop\2014-2015 уч.год\РАМКИ\1298264655_militrme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610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836712"/>
            <a:ext cx="738529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C00000"/>
                </a:solidFill>
                <a:latin typeface="Times New Roman"/>
                <a:ea typeface="Times New Roman"/>
              </a:rPr>
              <a:t>Г</a:t>
            </a:r>
            <a:r>
              <a:rPr lang="ru-RU" sz="72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ерои-</a:t>
            </a:r>
            <a:r>
              <a:rPr lang="ru-RU" sz="72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куркинцы</a:t>
            </a:r>
            <a:r>
              <a:rPr lang="ru-RU" dirty="0" err="1" smtClean="0">
                <a:latin typeface="Times New Roman"/>
                <a:ea typeface="Times New Roman"/>
              </a:rPr>
              <a:t>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793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ков Василий Георгиевич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-1"/>
            <a:ext cx="5112568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827584" y="5949280"/>
            <a:ext cx="7401386" cy="8186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solidFill>
                  <a:srgbClr val="000000"/>
                </a:solidFill>
                <a:latin typeface="Impact"/>
                <a:ea typeface="Times New Roman"/>
                <a:cs typeface="Times New Roman"/>
              </a:rPr>
              <a:t>Василий Георгиевич Поляков</a:t>
            </a:r>
            <a:endParaRPr lang="ru-RU" sz="4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259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btula.ru/thumb.php?id=data/mods/shop_tovar_prewievphoto/user_photo_5f02f0047e43537043dc5932344610e2.jpg&amp;w=400&amp;c=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0"/>
            <a:ext cx="5346065" cy="6842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31673" y="5927251"/>
            <a:ext cx="5242141" cy="8025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Bef>
                <a:spcPts val="2400"/>
              </a:spcBef>
              <a:spcAft>
                <a:spcPts val="1875"/>
              </a:spcAft>
            </a:pPr>
            <a:r>
              <a:rPr lang="ru-RU" sz="4400" kern="0" dirty="0">
                <a:solidFill>
                  <a:schemeClr val="bg1"/>
                </a:solidFill>
                <a:latin typeface="Impact"/>
                <a:ea typeface="Times New Roman"/>
                <a:cs typeface="Arial"/>
              </a:rPr>
              <a:t>Иван Петрович Гуров</a:t>
            </a:r>
            <a:endParaRPr lang="ru-RU" sz="4400" b="1" kern="0" dirty="0">
              <a:solidFill>
                <a:schemeClr val="bg1"/>
              </a:solidFill>
              <a:effectLst/>
              <a:latin typeface="Cambria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891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ikolaev_d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914525" y="47625"/>
            <a:ext cx="5314950" cy="67627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14526" y="4869160"/>
            <a:ext cx="5465786" cy="1777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Николаев</a:t>
            </a:r>
            <a:endParaRPr lang="ru-RU" sz="44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Дмитрий Семенович</a:t>
            </a:r>
            <a:endParaRPr lang="ru-RU" sz="44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3944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дс\Desktop\ОТКРЫТЫЙ УРОК ЗАЩИТНИКИ ОТЕЧЕСТВА\Рисунок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753036" y="-855476"/>
            <a:ext cx="12601400" cy="1454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44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амятник воинам, погибшим во время Великой Отечественной войны (Завидово (Тверская область)), 2 фотограф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0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260725" y="685800"/>
            <a:ext cx="2312988" cy="7699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u="sng" dirty="0">
                <a:solidFill>
                  <a:srgbClr val="DD8047">
                    <a:lumMod val="75000"/>
                  </a:srgb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ВОЙНЫ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04800" y="2101850"/>
            <a:ext cx="5616575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prstClr val="black"/>
                </a:solidFill>
              </a:rPr>
              <a:t>     </a:t>
            </a:r>
            <a:r>
              <a:rPr lang="ru-RU" altLang="ru-RU" sz="3200" b="1" dirty="0">
                <a:solidFill>
                  <a:srgbClr val="C00000"/>
                </a:solidFill>
              </a:rPr>
              <a:t>Справедливая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prstClr val="black"/>
                </a:solidFill>
              </a:rPr>
              <a:t>  </a:t>
            </a:r>
            <a:r>
              <a:rPr lang="ru-RU" altLang="ru-RU" sz="2400" dirty="0" smtClean="0">
                <a:solidFill>
                  <a:prstClr val="black"/>
                </a:solidFill>
              </a:rPr>
              <a:t>      </a:t>
            </a:r>
            <a:r>
              <a:rPr lang="ru-RU" altLang="ru-RU" sz="2400" dirty="0">
                <a:solidFill>
                  <a:prstClr val="black"/>
                </a:solidFill>
              </a:rPr>
              <a:t>(оборонительная)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black"/>
                </a:solidFill>
              </a:rPr>
              <a:t>    Цель</a:t>
            </a:r>
            <a:r>
              <a:rPr lang="ru-RU" altLang="ru-RU" sz="2400" dirty="0">
                <a:solidFill>
                  <a:prstClr val="black"/>
                </a:solidFill>
              </a:rPr>
              <a:t>: защитить свою </a:t>
            </a:r>
            <a:endParaRPr lang="ru-RU" altLang="ru-RU" sz="2400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prstClr val="black"/>
                </a:solidFill>
              </a:rPr>
              <a:t> </a:t>
            </a:r>
            <a:r>
              <a:rPr lang="ru-RU" altLang="ru-RU" sz="2400" dirty="0" smtClean="0">
                <a:solidFill>
                  <a:prstClr val="black"/>
                </a:solidFill>
              </a:rPr>
              <a:t>   семью</a:t>
            </a:r>
            <a:r>
              <a:rPr lang="ru-RU" altLang="ru-RU" sz="2400" dirty="0">
                <a:solidFill>
                  <a:prstClr val="black"/>
                </a:solidFill>
              </a:rPr>
              <a:t>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prstClr val="black"/>
                </a:solidFill>
              </a:rPr>
              <a:t>    Родину </a:t>
            </a:r>
            <a:r>
              <a:rPr lang="ru-RU" altLang="ru-RU" sz="2400" dirty="0">
                <a:solidFill>
                  <a:prstClr val="black"/>
                </a:solidFill>
              </a:rPr>
              <a:t>и её святыни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876800" y="2076450"/>
            <a:ext cx="4976813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C00000"/>
                </a:solidFill>
              </a:rPr>
              <a:t>Несправедливая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black"/>
                </a:solidFill>
              </a:rPr>
              <a:t>Цель</a:t>
            </a:r>
            <a:r>
              <a:rPr lang="ru-RU" altLang="ru-RU" sz="2400" dirty="0">
                <a:solidFill>
                  <a:prstClr val="black"/>
                </a:solidFill>
              </a:rPr>
              <a:t>: захватить </a:t>
            </a:r>
            <a:endParaRPr lang="ru-RU" altLang="ru-RU" sz="2400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prstClr val="black"/>
                </a:solidFill>
              </a:rPr>
              <a:t>чужие земли</a:t>
            </a:r>
            <a:r>
              <a:rPr lang="ru-RU" altLang="ru-RU" sz="2400" dirty="0">
                <a:solidFill>
                  <a:prstClr val="black"/>
                </a:solidFill>
              </a:rPr>
              <a:t>, </a:t>
            </a:r>
            <a:endParaRPr lang="ru-RU" altLang="ru-RU" sz="2400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prstClr val="black"/>
                </a:solidFill>
              </a:rPr>
              <a:t>навязать </a:t>
            </a:r>
            <a:r>
              <a:rPr lang="ru-RU" altLang="ru-RU" sz="2400" dirty="0">
                <a:solidFill>
                  <a:prstClr val="black"/>
                </a:solidFill>
              </a:rPr>
              <a:t> </a:t>
            </a:r>
            <a:r>
              <a:rPr lang="ru-RU" altLang="ru-RU" sz="2400" dirty="0" smtClean="0">
                <a:solidFill>
                  <a:prstClr val="black"/>
                </a:solidFill>
              </a:rPr>
              <a:t>свою </a:t>
            </a:r>
            <a:r>
              <a:rPr lang="ru-RU" altLang="ru-RU" sz="2400" dirty="0">
                <a:solidFill>
                  <a:prstClr val="black"/>
                </a:solidFill>
              </a:rPr>
              <a:t>веру</a:t>
            </a:r>
          </a:p>
        </p:txBody>
      </p:sp>
      <p:sp>
        <p:nvSpPr>
          <p:cNvPr id="10245" name="Line 7"/>
          <p:cNvSpPr>
            <a:spLocks noChangeShapeType="1"/>
          </p:cNvSpPr>
          <p:nvPr/>
        </p:nvSpPr>
        <p:spPr bwMode="auto">
          <a:xfrm flipH="1">
            <a:off x="2362200" y="1427163"/>
            <a:ext cx="1371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46" name="Line 8"/>
          <p:cNvSpPr>
            <a:spLocks noChangeShapeType="1"/>
          </p:cNvSpPr>
          <p:nvPr/>
        </p:nvSpPr>
        <p:spPr bwMode="auto">
          <a:xfrm>
            <a:off x="5105400" y="1427163"/>
            <a:ext cx="1295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92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5772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ТЕСТ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Когда война может быть оправданной?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А) Когда целью войны становится обогащение воюющих.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Б) Когда целью войны становится завоевание новых территорий для государства.</a:t>
            </a: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В) Когда целью войны выступает  желание защитить своих близких и свою Родину.</a:t>
            </a:r>
            <a:endParaRPr lang="ru-RU" sz="32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3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8272"/>
            <a:ext cx="8856984" cy="550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словарная работа;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-отвечать на вопросы;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-выполнять задания по теме;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-индивидуальные сообщения;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чтение стихов (так как скоро праздник);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прослушивание музыки;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-работа с учебником;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-просмотр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презентации.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5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96944" cy="644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2.Как вы думаете, чем различаются справедливая и несправедливая войны?</a:t>
            </a:r>
            <a:endParaRPr lang="ru-RU" sz="32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А) Справедливая та война, в которой мы побеждаем, а несправедливая та, в которой кто-то побеждает нас.</a:t>
            </a:r>
            <a:endParaRPr lang="ru-RU" sz="3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Б) Справедливая война – это защита своей Родины и близких. Несправедливая та война, во время которой люди хотят обогатиться.</a:t>
            </a:r>
            <a:endParaRPr lang="ru-RU" sz="3200" dirty="0">
              <a:solidFill>
                <a:srgbClr val="00B05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В) Справедливая война та, которая несёт прибыль своему народу. Несправедливая та, от которой одни убытки.</a:t>
            </a:r>
            <a:endParaRPr lang="ru-RU" sz="3200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9447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496944" cy="632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3.Как 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вы понимаете слова великого русского полководца Александра Невского «Кто на русскую землю с мечом придёт, тот от меча и погибнет»?</a:t>
            </a:r>
            <a:endParaRPr lang="ru-RU" sz="32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А) Русским только дай повод, сразу начнут войну.</a:t>
            </a:r>
            <a:endParaRPr lang="ru-RU" sz="3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Б) Если кто-то с войной придёт, то русские люди сумеют за себя постоять.</a:t>
            </a:r>
            <a:endParaRPr lang="ru-RU" sz="3200" dirty="0">
              <a:solidFill>
                <a:srgbClr val="00B05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В) Воевать надо всегда, так как только мечом можно убедить другого человека в своей правоте.</a:t>
            </a:r>
            <a:endParaRPr lang="ru-RU" sz="3200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1379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19" y="151549"/>
            <a:ext cx="8640959" cy="670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4.Во 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время различных войн известны такие случаи, когда после боя выходили безоружные монахи, держа в руках святые иконы, и противники уходили с поля битвы. Что толкало их на такие поступки?</a:t>
            </a:r>
            <a:endParaRPr lang="ru-RU" sz="32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А) Любовь к своему Отечеству, вера в Бога и его всемогущество.</a:t>
            </a:r>
            <a:endParaRPr lang="ru-RU" sz="3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Б) Желание привести врага в замешательство, обмануть, отвлечь и потом напасть с </a:t>
            </a:r>
            <a:r>
              <a:rPr lang="ru-RU" sz="320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оружием.</a:t>
            </a:r>
            <a:endParaRPr lang="ru-RU" sz="3200" dirty="0" smtClean="0">
              <a:solidFill>
                <a:srgbClr val="00B050"/>
              </a:solidFill>
              <a:latin typeface="Calibri"/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sz="32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) Желание прославиться.</a:t>
            </a:r>
            <a:endParaRPr lang="ru-RU" sz="3200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721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640960" cy="6458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5. Солдатам 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на войне помогает….</a:t>
            </a:r>
            <a:endParaRPr lang="ru-RU" sz="32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А) Любовь близких.</a:t>
            </a:r>
            <a:endParaRPr lang="ru-RU" sz="3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Б) Жестокость.</a:t>
            </a:r>
            <a:endParaRPr lang="ru-RU" sz="3200" dirty="0">
              <a:solidFill>
                <a:srgbClr val="00B05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В) Злоба. </a:t>
            </a:r>
            <a:endParaRPr lang="ru-RU" sz="3200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6. Святые 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люди всегда помогали военным в битве с врагом….</a:t>
            </a:r>
            <a:endParaRPr lang="ru-RU" sz="32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А) Молитвой.</a:t>
            </a:r>
            <a:endParaRPr lang="ru-RU" sz="3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Б) Наветом. (Клевета, Лживое обвинение)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В) Заговором.</a:t>
            </a:r>
            <a:endParaRPr lang="ru-RU" sz="3200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261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казки Сказки и все о них - Part 3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62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49694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Защитники Отечества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/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/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Звёзды на погонах ярко светятся,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Снова ветераны надели ордена,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Славим мы сегодня защитников </a:t>
            </a:r>
            <a:r>
              <a:rPr lang="ru-RU" sz="2800" b="1" dirty="0" smtClean="0">
                <a:solidFill>
                  <a:srgbClr val="333333"/>
                </a:solidFill>
                <a:latin typeface="Lucida Grande"/>
              </a:rPr>
              <a:t>Отечества</a:t>
            </a: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,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С нами - вся Россия, великая страна.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/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Славим мы героев, берегущих мир.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Тех, кому дороже честь, а не мундир.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Перед всеми воинами огненных времён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Мы склоняем головы, низкий Вам поклон!!! </a:t>
            </a:r>
            <a:r>
              <a:rPr lang="ru-RU" dirty="0">
                <a:solidFill>
                  <a:srgbClr val="333333"/>
                </a:solidFill>
                <a:latin typeface="Lucida Grande"/>
              </a:rPr>
              <a:t/>
            </a:r>
            <a:br>
              <a:rPr lang="ru-RU" dirty="0">
                <a:solidFill>
                  <a:srgbClr val="333333"/>
                </a:solidFill>
                <a:latin typeface="Lucida Grande"/>
              </a:rPr>
            </a:br>
            <a:r>
              <a:rPr lang="ru-RU" dirty="0">
                <a:solidFill>
                  <a:srgbClr val="333333"/>
                </a:solidFill>
                <a:latin typeface="Lucida Grande"/>
              </a:rPr>
              <a:t/>
            </a:r>
            <a:br>
              <a:rPr lang="ru-RU" dirty="0">
                <a:solidFill>
                  <a:srgbClr val="333333"/>
                </a:solidFill>
                <a:latin typeface="Lucida Grande"/>
              </a:rPr>
            </a:br>
            <a:r>
              <a:rPr lang="ru-RU" dirty="0">
                <a:solidFill>
                  <a:prstClr val="black"/>
                </a:solidFill>
              </a:rPr>
              <a:t/>
            </a:r>
            <a:br>
              <a:rPr lang="ru-RU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" name="Picture 2" descr="http://im0-tub-ru.yandex.net/i?id=81155beb23ea9c953fb2052f4f27f7eb-33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6632"/>
            <a:ext cx="313234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1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622818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Припев: </a:t>
            </a:r>
            <a:endParaRPr lang="ru-RU" sz="2800" b="1" dirty="0" smtClean="0">
              <a:solidFill>
                <a:srgbClr val="333333"/>
              </a:solidFill>
              <a:latin typeface="Lucida Grande"/>
            </a:endParaRPr>
          </a:p>
          <a:p>
            <a:r>
              <a:rPr lang="ru-RU" sz="2800" b="1" dirty="0">
                <a:solidFill>
                  <a:srgbClr val="333333"/>
                </a:solidFill>
                <a:latin typeface="Lucida Grande"/>
              </a:rPr>
              <a:t/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Защитники </a:t>
            </a:r>
            <a:r>
              <a:rPr lang="ru-RU" sz="2800" b="1" dirty="0" smtClean="0">
                <a:solidFill>
                  <a:srgbClr val="333333"/>
                </a:solidFill>
                <a:latin typeface="Lucida Grande"/>
              </a:rPr>
              <a:t>Отечества </a:t>
            </a: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–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России верные сыны!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Защитники </a:t>
            </a:r>
            <a:r>
              <a:rPr lang="ru-RU" sz="2800" b="1" dirty="0" smtClean="0">
                <a:solidFill>
                  <a:srgbClr val="333333"/>
                </a:solidFill>
                <a:latin typeface="Lucida Grande"/>
              </a:rPr>
              <a:t>Отечества </a:t>
            </a: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–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Надежный щит своей страны! </a:t>
            </a:r>
            <a:r>
              <a:rPr lang="ru-RU" dirty="0">
                <a:solidFill>
                  <a:srgbClr val="333333"/>
                </a:solidFill>
                <a:latin typeface="Lucida Grande"/>
              </a:rPr>
              <a:t/>
            </a:r>
            <a:br>
              <a:rPr lang="ru-RU" dirty="0">
                <a:solidFill>
                  <a:srgbClr val="333333"/>
                </a:solidFill>
                <a:latin typeface="Lucida Grande"/>
              </a:rPr>
            </a:br>
            <a:r>
              <a:rPr lang="ru-RU" dirty="0">
                <a:solidFill>
                  <a:srgbClr val="333333"/>
                </a:solidFill>
                <a:latin typeface="Lucida Grande"/>
              </a:rPr>
              <a:t/>
            </a:r>
            <a:br>
              <a:rPr lang="ru-RU" dirty="0">
                <a:solidFill>
                  <a:srgbClr val="333333"/>
                </a:solidFill>
                <a:latin typeface="Lucida Grande"/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" name="Picture 4" descr="399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13584"/>
            <a:ext cx="5111793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_a_i_resi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7452"/>
            <a:ext cx="2967786" cy="482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30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756084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И нет надежней вашего содружества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Каждый день на службе</a:t>
            </a:r>
            <a:r>
              <a:rPr lang="ru-RU" sz="2800" b="1" dirty="0" smtClean="0">
                <a:solidFill>
                  <a:srgbClr val="333333"/>
                </a:solidFill>
                <a:latin typeface="Lucida Grande"/>
              </a:rPr>
              <a:t>,</a:t>
            </a:r>
          </a:p>
          <a:p>
            <a:pPr fontAlgn="base"/>
            <a:r>
              <a:rPr lang="ru-RU" sz="2800" b="1" dirty="0" smtClean="0">
                <a:solidFill>
                  <a:srgbClr val="333333"/>
                </a:solidFill>
                <a:latin typeface="Lucida Grande"/>
              </a:rPr>
              <a:t> Каждый </a:t>
            </a: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день в бою.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Даже в трудный час, </a:t>
            </a:r>
            <a:endParaRPr lang="ru-RU" sz="2800" b="1" dirty="0" smtClean="0">
              <a:solidFill>
                <a:srgbClr val="333333"/>
              </a:solidFill>
              <a:latin typeface="Lucida Grande"/>
            </a:endParaRPr>
          </a:p>
          <a:p>
            <a:pPr fontAlgn="base"/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Н</a:t>
            </a:r>
            <a:r>
              <a:rPr lang="ru-RU" sz="2800" b="1" dirty="0" smtClean="0">
                <a:solidFill>
                  <a:srgbClr val="333333"/>
                </a:solidFill>
                <a:latin typeface="Lucida Grande"/>
              </a:rPr>
              <a:t>е </a:t>
            </a: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теряя мужества,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Грудью защитите </a:t>
            </a:r>
            <a:r>
              <a:rPr lang="ru-RU" sz="2800" b="1" dirty="0" smtClean="0">
                <a:solidFill>
                  <a:srgbClr val="333333"/>
                </a:solidFill>
                <a:latin typeface="Lucida Grande"/>
              </a:rPr>
              <a:t>Родину </a:t>
            </a: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свою. </a:t>
            </a:r>
            <a:r>
              <a:rPr lang="ru-RU" dirty="0">
                <a:solidFill>
                  <a:srgbClr val="333333"/>
                </a:solidFill>
                <a:latin typeface="Lucida Grande"/>
              </a:rPr>
              <a:t/>
            </a:r>
            <a:br>
              <a:rPr lang="ru-RU" dirty="0">
                <a:solidFill>
                  <a:srgbClr val="333333"/>
                </a:solidFill>
                <a:latin typeface="Lucida Grande"/>
              </a:rPr>
            </a:br>
            <a:endParaRPr lang="ru-RU" dirty="0">
              <a:solidFill>
                <a:srgbClr val="333333"/>
              </a:solidFill>
              <a:latin typeface="Lucida Grande"/>
            </a:endParaRPr>
          </a:p>
        </p:txBody>
      </p:sp>
      <p:pic>
        <p:nvPicPr>
          <p:cNvPr id="3074" name="Picture 2" descr="MTV-nova.cz - С Днем Защитника Отечества! videoklipy z youtube.com zdar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96953"/>
            <a:ext cx="5715000" cy="386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76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20457"/>
            <a:ext cx="59510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Припев: </a:t>
            </a:r>
          </a:p>
          <a:p>
            <a:r>
              <a:rPr lang="ru-RU" sz="2800" b="1" dirty="0">
                <a:solidFill>
                  <a:srgbClr val="333333"/>
                </a:solidFill>
                <a:latin typeface="Lucida Grande"/>
              </a:rPr>
              <a:t/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Защитники </a:t>
            </a:r>
            <a:r>
              <a:rPr lang="ru-RU" sz="2800" b="1" dirty="0" smtClean="0">
                <a:solidFill>
                  <a:srgbClr val="333333"/>
                </a:solidFill>
                <a:latin typeface="Lucida Grande"/>
              </a:rPr>
              <a:t>Отечества –России </a:t>
            </a: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верные сыны!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Защитники </a:t>
            </a:r>
            <a:r>
              <a:rPr lang="ru-RU" sz="2800" b="1" dirty="0" smtClean="0">
                <a:solidFill>
                  <a:srgbClr val="333333"/>
                </a:solidFill>
                <a:latin typeface="Lucida Grande"/>
              </a:rPr>
              <a:t>Отечества –</a:t>
            </a:r>
          </a:p>
          <a:p>
            <a:r>
              <a:rPr lang="ru-RU" sz="2800" b="1" dirty="0" smtClean="0">
                <a:solidFill>
                  <a:srgbClr val="333333"/>
                </a:solidFill>
                <a:latin typeface="Lucida Grande"/>
              </a:rPr>
              <a:t>Надежный щит своей страны! </a:t>
            </a: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 </a:t>
            </a:r>
            <a:br>
              <a:rPr lang="ru-RU" sz="2800" b="1" dirty="0">
                <a:solidFill>
                  <a:srgbClr val="333333"/>
                </a:solidFill>
                <a:latin typeface="Lucida Grande"/>
              </a:rPr>
            </a:br>
            <a:r>
              <a:rPr lang="ru-RU" sz="2800" b="1" dirty="0">
                <a:solidFill>
                  <a:srgbClr val="333333"/>
                </a:solidFill>
                <a:latin typeface="Lucida Grande"/>
              </a:rPr>
              <a:t> 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 descr="http://im0-tub-ru.yandex.net/i?id=81155beb23ea9c953fb2052f4f27f7eb-33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29000"/>
            <a:ext cx="6264695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77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0"/>
            <a:ext cx="8072494" cy="5016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Для человека все должно быть дорого на своей Родине: и ее народ, и ее земля, и ее история, </a:t>
            </a:r>
            <a:endParaRPr lang="ru-RU" sz="2800" b="1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ее завтрашний день.</a:t>
            </a:r>
            <a:endParaRPr lang="ru-RU" sz="2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Будущее Родины в ваших руках.</a:t>
            </a:r>
            <a:endParaRPr lang="ru-RU" sz="2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Помните об этом.</a:t>
            </a:r>
            <a:endParaRPr lang="ru-RU" sz="2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Ваши деды и отцы доверяют вам самое священное – Родину. </a:t>
            </a:r>
            <a:endParaRPr lang="ru-RU" sz="2800" b="1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Любите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её.</a:t>
            </a:r>
            <a:endParaRPr lang="ru-RU" sz="2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Как любили ее защитники Отечества, </a:t>
            </a:r>
            <a:endParaRPr lang="ru-RU" sz="2800" b="1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которых мы сегодня говорили!</a:t>
            </a:r>
            <a:endParaRPr lang="ru-RU" sz="2800" b="1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4676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с\Desktop\2014-2015 уч.год\РАМКИ\201106100225212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158917"/>
            <a:ext cx="9753600" cy="714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9929" y="116632"/>
            <a:ext cx="24702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Родина</a:t>
            </a: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96752"/>
            <a:ext cx="4342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CBC1C"/>
                </a:solidFill>
                <a:latin typeface="Times New Roman"/>
                <a:ea typeface="Times New Roman"/>
              </a:rPr>
              <a:t>Род – наша семья</a:t>
            </a:r>
            <a:r>
              <a:rPr lang="ru-RU" dirty="0"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3784" y="2052137"/>
            <a:ext cx="2471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9900"/>
                </a:solidFill>
                <a:latin typeface="Times New Roman"/>
                <a:ea typeface="Times New Roman"/>
              </a:rPr>
              <a:t>Родители</a:t>
            </a:r>
            <a:r>
              <a:rPr lang="ru-RU" sz="4000" dirty="0">
                <a:latin typeface="Times New Roman"/>
                <a:ea typeface="Times New Roman"/>
              </a:rPr>
              <a:t> 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676" y="2991444"/>
            <a:ext cx="2037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</a:rPr>
              <a:t>Родные</a:t>
            </a:r>
            <a:r>
              <a:rPr lang="ru-RU" sz="4000" dirty="0">
                <a:latin typeface="Times New Roman"/>
                <a:ea typeface="Times New Roman"/>
              </a:rPr>
              <a:t> 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2687" y="3705346"/>
            <a:ext cx="23099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  <a:latin typeface="Times New Roman"/>
                <a:ea typeface="Times New Roman"/>
              </a:rPr>
              <a:t>Природа</a:t>
            </a:r>
            <a:r>
              <a:rPr lang="ru-RU" sz="3200" b="1" dirty="0">
                <a:solidFill>
                  <a:srgbClr val="7030A0"/>
                </a:solidFill>
                <a:latin typeface="Times New Roman"/>
                <a:ea typeface="Times New Roman"/>
              </a:rPr>
              <a:t>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676" y="4413232"/>
            <a:ext cx="2101601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Родник</a:t>
            </a:r>
            <a:endParaRPr lang="ru-RU" sz="4000" b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44673" y="116632"/>
            <a:ext cx="34837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/>
                <a:ea typeface="Times New Roman"/>
              </a:rPr>
              <a:t>Отечество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1167204"/>
            <a:ext cx="36479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accent2"/>
                </a:solidFill>
                <a:latin typeface="Times New Roman"/>
                <a:ea typeface="Times New Roman"/>
              </a:rPr>
              <a:t>Отец, отчество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0099" y="2067656"/>
            <a:ext cx="2928879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Отчий дом</a:t>
            </a:r>
            <a:endParaRPr lang="ru-RU" sz="4000" b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13550" y="3412958"/>
            <a:ext cx="44726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  <a:t>Отеческая любовь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609600" y="5035495"/>
            <a:ext cx="993412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    Вывод: Отечество </a:t>
            </a: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и Родина – это </a:t>
            </a: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  </a:t>
            </a: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                                близкие </a:t>
            </a: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по смыслу слова.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860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  <p:bldP spid="1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4579" name="Объект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" name="Зимин Руслан – Веселый светоф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8117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82809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u="sng" dirty="0" smtClean="0">
              <a:solidFill>
                <a:srgbClr val="0000FF"/>
              </a:solidFill>
              <a:ea typeface="Times New Roman"/>
              <a:cs typeface="Times New Roman"/>
              <a:hlinkClick r:id="rId2"/>
            </a:endParaRPr>
          </a:p>
          <a:p>
            <a:r>
              <a:rPr lang="ru-RU" sz="1600" u="sng" dirty="0" smtClean="0">
                <a:solidFill>
                  <a:srgbClr val="0000FF"/>
                </a:solidFill>
                <a:ea typeface="Times New Roman"/>
                <a:cs typeface="Times New Roman"/>
                <a:hlinkClick r:id="rId2"/>
              </a:rPr>
              <a:t>http</a:t>
            </a:r>
            <a:r>
              <a:rPr lang="ru-RU" sz="1600" u="sng" dirty="0">
                <a:solidFill>
                  <a:srgbClr val="0000FF"/>
                </a:solidFill>
                <a:ea typeface="Times New Roman"/>
                <a:cs typeface="Times New Roman"/>
                <a:hlinkClick r:id="rId2"/>
              </a:rPr>
              <a:t>://img1.liveinternet.ru/images/attach/c/10/110/670/110670717_large_4964063_52680b80b0f45.jpg</a:t>
            </a:r>
            <a:r>
              <a:rPr lang="ru-RU" sz="1600" dirty="0">
                <a:ea typeface="Times New Roman"/>
                <a:cs typeface="Times New Roman"/>
              </a:rPr>
              <a:t> 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2880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3"/>
              </a:rPr>
              <a:t>https://russkiymir.ru/upload/medialibrary/808/808dcd7229f736d62c92be2473378fae.jpeg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2593" y="2304653"/>
            <a:ext cx="8014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4"/>
              </a:rPr>
              <a:t>https://artnow.ru/img/1188000/1188579.jpg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5100" y="2794463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5"/>
              </a:rPr>
              <a:t>https://avatars.mds.yandex.net/get-pdb/1384163/077836bf-7358-4743-aa94-d4078bd67523/s1200?webp=false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5100" y="3472695"/>
            <a:ext cx="8007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6"/>
              </a:rPr>
              <a:t>https://mrookreml.ru/wa-data/public/photos/01/03/301/301.970.jpg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6664" y="4077072"/>
            <a:ext cx="8095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7"/>
              </a:rPr>
              <a:t>https://bigpicture.ru/wp-content/uploads/2012/03/1275678Z.jpg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8864" y="4509120"/>
            <a:ext cx="8107591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u="sng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8"/>
              </a:rPr>
              <a:t>https</a:t>
            </a:r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8"/>
              </a:rPr>
              <a:t>://uchebnik.mos.ru/my_materials/material_view/lesson_templates/1121082?sharing_key=9f36e4be-8aaf-4e9f-b70d-edbe3a86ddf7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8863" y="327981"/>
            <a:ext cx="8107591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Источники, использованные при подготовке урока</a:t>
            </a:r>
            <a:endParaRPr lang="ru-RU" sz="2400" b="1" dirty="0">
              <a:solidFill>
                <a:srgbClr val="C00000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5078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с\Desktop\2014-2015 уч.год\РАМКИ\158216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Меч - основное оружие русского воина-дружинника, символ княжеской власти и военная эмблема Древней Руси. Русские летописи и дру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928670"/>
            <a:ext cx="3024336" cy="504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9058" y="1071546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44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Щит</a:t>
            </a:r>
            <a:r>
              <a:rPr lang="ru-RU" sz="4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из лат. яз. Заслон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навес. 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То, что защищает, 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загораживает.</a:t>
            </a:r>
            <a:endParaRPr lang="ru-RU" sz="44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1571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с\Desktop\2014-2015 уч.год\РАМКИ\158216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484784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5233" y="3429000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928670"/>
            <a:ext cx="69457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Защитник – </a:t>
            </a:r>
            <a:r>
              <a:rPr lang="ru-RU" sz="4000" b="1" dirty="0" smtClean="0">
                <a:latin typeface="Times New Roman"/>
                <a:ea typeface="Times New Roman"/>
              </a:rPr>
              <a:t>тот</a:t>
            </a:r>
            <a:r>
              <a:rPr lang="ru-RU" sz="4000" b="1" dirty="0">
                <a:latin typeface="Times New Roman"/>
                <a:ea typeface="Times New Roman"/>
              </a:rPr>
              <a:t>, кто защищает, охраняет, оберегает </a:t>
            </a:r>
            <a:r>
              <a:rPr lang="ru-RU" sz="4000" b="1" dirty="0" smtClean="0">
                <a:latin typeface="Times New Roman"/>
                <a:ea typeface="Times New Roman"/>
              </a:rPr>
              <a:t>кого-нибудь</a:t>
            </a:r>
            <a:r>
              <a:rPr lang="ru-RU" sz="4000" b="1" dirty="0">
                <a:latin typeface="Times New Roman"/>
                <a:ea typeface="Times New Roman"/>
              </a:rPr>
              <a:t> </a:t>
            </a:r>
            <a:r>
              <a:rPr lang="ru-RU" sz="4000" b="1" dirty="0" smtClean="0">
                <a:latin typeface="Times New Roman"/>
                <a:ea typeface="Times New Roman"/>
              </a:rPr>
              <a:t>или что-нибудь. 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7096" y="3500438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Защитить –</a:t>
            </a:r>
            <a:r>
              <a:rPr lang="ru-RU" sz="4000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4000" b="1" dirty="0" smtClean="0">
                <a:latin typeface="Times New Roman"/>
                <a:ea typeface="Times New Roman"/>
              </a:rPr>
              <a:t>охраняя</a:t>
            </a:r>
            <a:r>
              <a:rPr lang="ru-RU" sz="4000" b="1" dirty="0">
                <a:latin typeface="Times New Roman"/>
                <a:ea typeface="Times New Roman"/>
              </a:rPr>
              <a:t>, </a:t>
            </a:r>
            <a:r>
              <a:rPr lang="ru-RU" sz="4000" b="1" dirty="0" smtClean="0">
                <a:latin typeface="Times New Roman"/>
                <a:ea typeface="Times New Roman"/>
              </a:rPr>
              <a:t>оградить</a:t>
            </a:r>
          </a:p>
          <a:p>
            <a:r>
              <a:rPr lang="ru-RU" sz="4000" b="1" dirty="0" smtClean="0">
                <a:latin typeface="Times New Roman"/>
                <a:ea typeface="Times New Roman"/>
              </a:rPr>
              <a:t>от </a:t>
            </a:r>
            <a:r>
              <a:rPr lang="ru-RU" sz="4000" b="1" dirty="0">
                <a:latin typeface="Times New Roman"/>
                <a:ea typeface="Times New Roman"/>
              </a:rPr>
              <a:t>посягательств, </a:t>
            </a:r>
            <a:endParaRPr lang="ru-RU" sz="4000" b="1" dirty="0" smtClean="0">
              <a:latin typeface="Times New Roman"/>
              <a:ea typeface="Times New Roman"/>
            </a:endParaRPr>
          </a:p>
          <a:p>
            <a:r>
              <a:rPr lang="ru-RU" sz="4000" b="1" dirty="0" smtClean="0">
                <a:latin typeface="Times New Roman"/>
                <a:ea typeface="Times New Roman"/>
              </a:rPr>
              <a:t>от </a:t>
            </a:r>
            <a:r>
              <a:rPr lang="ru-RU" sz="4000" b="1" dirty="0">
                <a:latin typeface="Times New Roman"/>
                <a:ea typeface="Times New Roman"/>
              </a:rPr>
              <a:t>враждебных действий, </a:t>
            </a:r>
            <a:endParaRPr lang="ru-RU" sz="4000" b="1" dirty="0" smtClean="0">
              <a:latin typeface="Times New Roman"/>
              <a:ea typeface="Times New Roman"/>
            </a:endParaRPr>
          </a:p>
          <a:p>
            <a:r>
              <a:rPr lang="ru-RU" sz="4000" b="1" dirty="0" smtClean="0">
                <a:latin typeface="Times New Roman"/>
                <a:ea typeface="Times New Roman"/>
              </a:rPr>
              <a:t>от </a:t>
            </a:r>
            <a:r>
              <a:rPr lang="ru-RU" sz="4000" b="1" dirty="0">
                <a:latin typeface="Times New Roman"/>
                <a:ea typeface="Times New Roman"/>
              </a:rPr>
              <a:t>опасности</a:t>
            </a:r>
            <a:r>
              <a:rPr lang="ru-RU" sz="4000" b="1" i="1" dirty="0">
                <a:latin typeface="Times New Roman"/>
                <a:ea typeface="Times New Roman"/>
              </a:rPr>
              <a:t>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57430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Аспект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Тема Offic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548DD4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</TotalTime>
  <Words>1120</Words>
  <Application>Microsoft Office PowerPoint</Application>
  <PresentationFormat>Экран (4:3)</PresentationFormat>
  <Paragraphs>182</Paragraphs>
  <Slides>71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17</vt:i4>
      </vt:variant>
      <vt:variant>
        <vt:lpstr>Заголовки слайдов</vt:lpstr>
      </vt:variant>
      <vt:variant>
        <vt:i4>71</vt:i4>
      </vt:variant>
    </vt:vector>
  </HeadingPairs>
  <TitlesOfParts>
    <vt:vector size="88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Аспект</vt:lpstr>
      <vt:lpstr>9_Тема Office</vt:lpstr>
      <vt:lpstr>Оформление по умолчанию</vt:lpstr>
      <vt:lpstr>10_Тема Office</vt:lpstr>
      <vt:lpstr>11_Тема Office</vt:lpstr>
      <vt:lpstr>12_Тема Office</vt:lpstr>
      <vt:lpstr>13_Тема Office</vt:lpstr>
      <vt:lpstr>14_Тема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Женя был обыкновенным ребёнком </vt:lpstr>
      <vt:lpstr>Присяга </vt:lpstr>
      <vt:lpstr>Презентация PowerPoint</vt:lpstr>
      <vt:lpstr>Презентация PowerPoint</vt:lpstr>
      <vt:lpstr>Чеченские бандиты требовали, чтобы Евгений, если хочет остаться в живых, снял с себя нательный крест перешёл на сторону бандитов. Воин отказался.</vt:lpstr>
      <vt:lpstr>Презентация PowerPoint</vt:lpstr>
      <vt:lpstr>Презентация PowerPoint</vt:lpstr>
      <vt:lpstr>Презентация PowerPoint</vt:lpstr>
      <vt:lpstr>Г.К.Жуков  1896-1974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дс</dc:creator>
  <cp:lastModifiedBy>Aser</cp:lastModifiedBy>
  <cp:revision>196</cp:revision>
  <dcterms:created xsi:type="dcterms:W3CDTF">2015-02-08T12:05:08Z</dcterms:created>
  <dcterms:modified xsi:type="dcterms:W3CDTF">2024-11-07T15:38:31Z</dcterms:modified>
</cp:coreProperties>
</file>