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4" r:id="rId3"/>
    <p:sldId id="275" r:id="rId4"/>
    <p:sldId id="272" r:id="rId5"/>
    <p:sldId id="259" r:id="rId6"/>
    <p:sldId id="271" r:id="rId7"/>
    <p:sldId id="257" r:id="rId8"/>
    <p:sldId id="273" r:id="rId9"/>
    <p:sldId id="266" r:id="rId10"/>
    <p:sldId id="264" r:id="rId11"/>
    <p:sldId id="265" r:id="rId12"/>
    <p:sldId id="269" r:id="rId13"/>
    <p:sldId id="270" r:id="rId14"/>
    <p:sldId id="263" r:id="rId15"/>
    <p:sldId id="260" r:id="rId16"/>
    <p:sldId id="267" r:id="rId17"/>
    <p:sldId id="262" r:id="rId18"/>
    <p:sldId id="258" r:id="rId19"/>
    <p:sldId id="268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33"/>
    <a:srgbClr val="CDD2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Текст 9"/>
          <p:cNvSpPr>
            <a:spLocks noGrp="1"/>
          </p:cNvSpPr>
          <p:nvPr>
            <p:ph type="body" sz="half" idx="4294967295"/>
          </p:nvPr>
        </p:nvSpPr>
        <p:spPr>
          <a:xfrm>
            <a:off x="755576" y="3789040"/>
            <a:ext cx="2736850" cy="158492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Подготовила и провела: </a:t>
            </a:r>
          </a:p>
          <a:p>
            <a:pPr marL="0" indent="0" algn="ctr">
              <a:buNone/>
            </a:pPr>
            <a:r>
              <a:rPr lang="ru-RU" sz="2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педагог-психолог Муравьёва И.В.</a:t>
            </a:r>
          </a:p>
          <a:p>
            <a:pPr algn="ctr"/>
            <a:endParaRPr lang="ru-RU" sz="2000" b="1" dirty="0">
              <a:solidFill>
                <a:srgbClr val="7030A0"/>
              </a:solidFill>
            </a:endParaRPr>
          </a:p>
          <a:p>
            <a:pPr algn="ctr"/>
            <a:endParaRPr lang="ru-RU" sz="2000" b="1" dirty="0">
              <a:solidFill>
                <a:srgbClr val="7030A0"/>
              </a:solidFill>
            </a:endParaRPr>
          </a:p>
        </p:txBody>
      </p:sp>
      <p:pic>
        <p:nvPicPr>
          <p:cNvPr id="12" name="Picture 2" descr="C:\Users\пк\Pictures\эмоции\6057117382.jpg"/>
          <p:cNvPicPr>
            <a:picLocks noGrp="1" noChangeAspect="1" noChangeArrowheads="1"/>
          </p:cNvPicPr>
          <p:nvPr>
            <p:ph type="pic" idx="4294967295"/>
          </p:nvPr>
        </p:nvPicPr>
        <p:blipFill>
          <a:blip r:embed="rId2" cstate="print"/>
          <a:srcRect l="13285" r="13285"/>
          <a:stretch>
            <a:fillRect/>
          </a:stretch>
        </p:blipFill>
        <p:spPr bwMode="auto">
          <a:xfrm rot="273958">
            <a:off x="4254224" y="3506830"/>
            <a:ext cx="3885085" cy="30258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611560" y="223208"/>
            <a:ext cx="78488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n w="10541" cmpd="sng">
                  <a:solidFill>
                    <a:srgbClr val="0070C0"/>
                  </a:solidFill>
                  <a:prstDash val="solid"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МАДОУ  г. Рязани  «Детский сад № 134»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87524" y="764704"/>
            <a:ext cx="8496944" cy="24019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8000"/>
              </a:lnSpc>
              <a:spcAft>
                <a:spcPts val="0"/>
              </a:spcAft>
            </a:pPr>
            <a:r>
              <a:rPr lang="ru-RU" sz="2800" b="1" kern="1400" spc="250" dirty="0">
                <a:solidFill>
                  <a:srgbClr val="0000FF"/>
                </a:solidFill>
                <a:latin typeface="+mj-lt"/>
                <a:ea typeface="Times New Roman"/>
                <a:cs typeface="Times New Roman" pitchFamily="18" charset="0"/>
              </a:rPr>
              <a:t>Психолого-педагогический практикум</a:t>
            </a:r>
          </a:p>
          <a:p>
            <a:pPr algn="ctr">
              <a:lnSpc>
                <a:spcPct val="118000"/>
              </a:lnSpc>
              <a:spcAft>
                <a:spcPts val="0"/>
              </a:spcAft>
            </a:pPr>
            <a:r>
              <a:rPr lang="ru-RU" sz="2800" b="1" kern="1400" spc="250" dirty="0">
                <a:solidFill>
                  <a:srgbClr val="0000FF"/>
                </a:solidFill>
                <a:latin typeface="+mj-lt"/>
                <a:ea typeface="Times New Roman"/>
                <a:cs typeface="Times New Roman" pitchFamily="18" charset="0"/>
              </a:rPr>
              <a:t>«ИСКУССТВО ОБЩЕНИЯ» </a:t>
            </a:r>
            <a:endParaRPr lang="ru-RU" sz="2800" kern="1400" spc="250" dirty="0">
              <a:solidFill>
                <a:srgbClr val="000000"/>
              </a:solidFill>
              <a:latin typeface="+mj-lt"/>
              <a:ea typeface="Times New Roman"/>
              <a:cs typeface="Times New Roman" pitchFamily="18" charset="0"/>
            </a:endParaRPr>
          </a:p>
          <a:p>
            <a:pPr algn="ctr"/>
            <a:endParaRPr lang="ru-RU" sz="2800" b="1" dirty="0">
              <a:solidFill>
                <a:srgbClr val="0000FF"/>
              </a:solidFill>
              <a:latin typeface="+mj-lt"/>
              <a:ea typeface="Calibri"/>
              <a:cs typeface="Times New Roman" pitchFamily="18" charset="0"/>
            </a:endParaRPr>
          </a:p>
          <a:p>
            <a:pPr algn="ctr"/>
            <a:r>
              <a:rPr lang="ru-RU" sz="2800" b="1" dirty="0">
                <a:solidFill>
                  <a:srgbClr val="0000FF"/>
                </a:solidFill>
                <a:latin typeface="+mj-lt"/>
                <a:ea typeface="Calibri"/>
                <a:cs typeface="Times New Roman" pitchFamily="18" charset="0"/>
              </a:rPr>
              <a:t>Тема 1:</a:t>
            </a:r>
          </a:p>
          <a:p>
            <a:pPr algn="ctr"/>
            <a:r>
              <a:rPr lang="ru-RU" sz="2800" b="1" dirty="0">
                <a:solidFill>
                  <a:srgbClr val="0000FF"/>
                </a:solidFill>
                <a:latin typeface="+mj-lt"/>
                <a:ea typeface="Calibri"/>
                <a:cs typeface="Times New Roman" pitchFamily="18" charset="0"/>
              </a:rPr>
              <a:t> «Секреты эффективного общения с родителями»</a:t>
            </a:r>
            <a:endParaRPr lang="ru-RU" sz="2800" dirty="0">
              <a:latin typeface="+mj-lt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7776864" cy="79208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2700" dirty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</a:rPr>
              <a:t>«Тест оценки уровня общительности, коммуникативности»</a:t>
            </a:r>
            <a:br>
              <a:rPr lang="ru-RU" sz="2700" dirty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</a:rPr>
            </a:br>
            <a:r>
              <a:rPr lang="ru-RU" sz="2400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</a:rPr>
              <a:t>   </a:t>
            </a:r>
          </a:p>
        </p:txBody>
      </p:sp>
      <p:pic>
        <p:nvPicPr>
          <p:cNvPr id="1026" name="Picture 2" descr="C:\Users\пк\Pictures\эмоции\5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628800"/>
            <a:ext cx="2016224" cy="235176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3075" name="Picture 3" descr="C:\Users\Public\Pictures\Всё для презентаций\Анимашки для презентаций\Анимашки разные\d004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82453" y="4581128"/>
            <a:ext cx="1061547" cy="1584176"/>
          </a:xfrm>
          <a:prstGeom prst="rect">
            <a:avLst/>
          </a:prstGeom>
          <a:noFill/>
        </p:spPr>
      </p:pic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2123728" y="1268760"/>
            <a:ext cx="6768752" cy="286232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sng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9-13 очков. </a:t>
            </a: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Вы бываете весьма общительны. Постоянно стремитесь вступить в беседу с родителями, но часто эти беседы носят бессодержательный характер. Вы любите бывать в центре внимания, никому не отказываете в просьбах, хотя не всегда можете их выполнить. Стремитесь высказать родителям собственное мнение о том, как они воспитывают детей, в любой ситуации дать совет, что способно вызывать у них раздражение. Вы вспыльчивы, но отходчивы. Вам недостает терпения и отваги при столкновении с серьезными проблемами. При желании, однако, Вы умеете выстраивать содержательное общение.</a:t>
            </a:r>
            <a:endParaRPr kumimoji="0" lang="ru-RU" sz="1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467544" y="4365104"/>
            <a:ext cx="7560840" cy="2092881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sng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4-8 очков. </a:t>
            </a: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Вы чрезмерно общительны. Стремитесь стать "другом" каждому родителю, быть в курсе всех их проблем. Любите принимать участие во всех спорах и дискуссиях. Всегда охотно беретесь за любое дело, хотя не всегда можете успешно довести его до конца. Имеете собственное мнение по любому вопросу и всегда стремитесь ею высказать. Возможно, по этой причине родители и коллеги относятся к Вам с опаской и сомнениями. Вам следует задуматься над этими фактами.</a:t>
            </a:r>
            <a:endParaRPr kumimoji="0" lang="ru-RU" sz="1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7920880" cy="93610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2700" dirty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</a:rPr>
              <a:t>«Тест оценки уровня общительности, коммуникативности»</a:t>
            </a:r>
            <a:br>
              <a:rPr lang="ru-RU" sz="2700" dirty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</a:rPr>
            </a:br>
            <a:r>
              <a:rPr lang="ru-RU" sz="2400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</a:rPr>
              <a:t>   </a:t>
            </a:r>
          </a:p>
        </p:txBody>
      </p:sp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323528" y="1623283"/>
            <a:ext cx="6264696" cy="4801314"/>
          </a:xfrm>
          <a:prstGeom prst="rect">
            <a:avLst/>
          </a:prstGeom>
          <a:solidFill>
            <a:srgbClr val="FFFFFF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sng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 очка и менее.</a:t>
            </a:r>
            <a:r>
              <a:rPr kumimoji="0" lang="ru-RU" b="0" i="0" u="sng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Ваша общительность носит болезненный характер. Вы многословны, вмешиваетесь в дела, которые не имеют к Вам никакого отношения. Беретесь судить о проблемах, в которых совершенно не компетентны. Вольно или невольно Вы часто бываете причиной разного рода конфликтов, в том числе и среди родителей. Общаясь с родителями, бываете грубоваты, фамильярны. Вас отличают необъективность, обидчивость. Любую проблему Вы стремитесь вынести на всеобщее обсуждение. Серьезное общение с родителями не для Вас. Окружающим сложно с Вами. Постарайтесь задуматься, почему, несмотря на все Ваши усилия наладить общение с родителями, из этого ничего не выходит? Воспитывайте в себе терпеливость и сдержанность, уважительно относитесь к людям.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2" descr="C:\Users\пк\Pictures\эмоции\5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1988840"/>
            <a:ext cx="2150759" cy="241313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8" name="Picture 3" descr="C:\Users\Public\Pictures\Всё для презентаций\Анимашки для презентаций\Анимашки разные\d004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8304" y="4869160"/>
            <a:ext cx="1224136" cy="159137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8064896" cy="864096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700" dirty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</a:rPr>
              <a:t>«Правила построения эффективного общения»</a:t>
            </a:r>
            <a:br>
              <a:rPr lang="ru-RU" sz="2700" dirty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</a:rPr>
            </a:br>
            <a:r>
              <a:rPr lang="ru-RU" sz="2400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</a:rPr>
              <a:t>   </a:t>
            </a: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755576" y="1700808"/>
            <a:ext cx="5256584" cy="2585448"/>
          </a:xfrm>
        </p:spPr>
        <p:txBody>
          <a:bodyPr>
            <a:normAutofit/>
          </a:bodyPr>
          <a:lstStyle/>
          <a:p>
            <a:pPr lvl="0" algn="l"/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Самые универсальные это: </a:t>
            </a:r>
          </a:p>
          <a:p>
            <a:pPr lvl="0" algn="l"/>
            <a: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lvl="0" algn="l"/>
            <a: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- улыбка,</a:t>
            </a:r>
          </a:p>
          <a:p>
            <a:pPr lvl="0" algn="l"/>
            <a:r>
              <a:rPr lang="ru-RU" dirty="0">
                <a:latin typeface="Times New Roman" pitchFamily="18" charset="0"/>
                <a:cs typeface="Times New Roman" pitchFamily="18" charset="0"/>
              </a:rPr>
              <a:t>    - имя собеседника,</a:t>
            </a:r>
          </a:p>
          <a:p>
            <a:pPr lvl="0" algn="l"/>
            <a:r>
              <a:rPr lang="ru-RU" dirty="0">
                <a:latin typeface="Times New Roman" pitchFamily="18" charset="0"/>
                <a:cs typeface="Times New Roman" pitchFamily="18" charset="0"/>
              </a:rPr>
              <a:t>     - комплимент.</a:t>
            </a:r>
          </a:p>
          <a:p>
            <a:endParaRPr lang="ru-RU" dirty="0"/>
          </a:p>
        </p:txBody>
      </p:sp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251520" y="4149080"/>
            <a:ext cx="8496944" cy="2369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400" b="1" i="1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Помните, что имя человека — это самый</a:t>
            </a:r>
            <a:r>
              <a:rPr kumimoji="0" lang="ru-RU" sz="2400" b="1" i="1" u="none" strike="noStrike" cap="none" normalizeH="0" dirty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1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сладостный и</a:t>
            </a:r>
            <a:r>
              <a:rPr kumimoji="0" lang="ru-RU" sz="2400" b="1" i="1" u="none" strike="noStrike" cap="none" normalizeH="0" dirty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1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самый важный для него звук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любом языке»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1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(Д. Карнеги). </a:t>
            </a:r>
            <a:endParaRPr kumimoji="0" lang="ru-RU" sz="2400" b="1" i="1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2" name="Picture 2" descr="C:\Users\Public\Pictures\Всё для презентаций\Человечки. Жесты\114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1834505"/>
            <a:ext cx="2914650" cy="23145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648" y="336457"/>
            <a:ext cx="5904656" cy="93610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br>
              <a:rPr lang="ru-RU" sz="2700" dirty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</a:rPr>
            </a:br>
            <a:br>
              <a:rPr lang="ru-RU" sz="2700" dirty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</a:rPr>
            </a:br>
            <a:br>
              <a:rPr lang="ru-RU" sz="2700" dirty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</a:rPr>
            </a:br>
            <a:r>
              <a:rPr lang="ru-RU" sz="4000" dirty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</a:rPr>
              <a:t>Игра  «Волшебные слова»</a:t>
            </a:r>
            <a:br>
              <a:rPr lang="ru-RU" sz="4000" dirty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</a:rPr>
            </a:br>
            <a:r>
              <a:rPr lang="ru-RU" sz="2400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</a:rPr>
              <a:t>   </a:t>
            </a:r>
          </a:p>
        </p:txBody>
      </p:sp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447573" y="1830487"/>
            <a:ext cx="8444905" cy="4653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упражнение воспитателей в высказывании комплимента родителям.</a:t>
            </a:r>
            <a:r>
              <a:rPr kumimoji="0" lang="ru-RU" sz="2000" b="0" i="1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2000" b="0" i="0" u="none" strike="noStrike" cap="none" normalizeH="0" baseline="0" dirty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1" u="none" strike="noStrike" cap="none" normalizeH="0" baseline="0" dirty="0">
              <a:ln>
                <a:noFill/>
              </a:ln>
              <a:solidFill>
                <a:srgbClr val="333333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Инструкция</a:t>
            </a:r>
            <a:r>
              <a:rPr kumimoji="0" lang="ru-RU" sz="2000" b="0" i="1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Участники</a:t>
            </a:r>
            <a:r>
              <a:rPr kumimoji="0" lang="ru-RU" sz="2000" b="0" i="0" u="none" strike="noStrike" cap="none" normalizeH="0" dirty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делятся на пары- один «родитель», другой – «педагог» 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Пока звучит музыка,  участники говорят комплимент </a:t>
            </a:r>
            <a:r>
              <a:rPr lang="ru-RU" sz="20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перво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 участнику  - «родителю». Это может быть и поверхностный комплимент, касающийся одежды, украшений, внешности, а также можно сказать что-либо положительное о «ребёнке». Тот «родитель», которому адресован «комплимент», должен принять его сказав: «Спасибо, мне очень приятно! Да мне это в себе тоже очень нравится!». Затем участники меняются ролями.</a:t>
            </a:r>
            <a:endParaRPr kumimoji="0" lang="ru-RU" sz="2000" b="0" i="0" u="none" strike="noStrike" cap="none" normalizeH="0" baseline="0" dirty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0127" y="0"/>
            <a:ext cx="1033873" cy="16090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259632" y="188640"/>
            <a:ext cx="7416824" cy="86636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2800" b="1" dirty="0">
                <a:ln w="10541" cmpd="sng">
                  <a:solidFill>
                    <a:srgbClr val="0070C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Приёмы установления контакта с собеседник</a:t>
            </a:r>
            <a: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ом</a:t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179512" y="1225689"/>
            <a:ext cx="8856984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Одновременно с улыбкой необходим доброжелательный, внимательный взгляд (контакт глаз). Но не следует «сверлить» собеседника взглядом.</a:t>
            </a:r>
            <a:endParaRPr kumimoji="0" lang="ru-RU" b="1" i="0" u="none" strike="noStrike" cap="none" normalizeH="0" baseline="0" dirty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Короткая дистанция и удобное расположение (от 50 см до 1,5 м). Такая дистанция характерна для беседы близких знакомых, друзей, поэтому собеседник подсознательно настраивается нас выслушать и помочь – благодаря этой дистанции мы воспринимаемся им «ближе». Но не переступать «границы» личного пространства собеседника!</a:t>
            </a:r>
            <a:endParaRPr kumimoji="0" lang="ru-RU" b="1" i="0" u="none" strike="noStrike" cap="none" normalizeH="0" baseline="0" dirty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Убрать барьеры, «увеличивающие» расстояние в нашем восприятии в общении (стол, книга, лист бумаги в руках).</a:t>
            </a:r>
            <a:endParaRPr kumimoji="0" lang="ru-RU" b="1" i="0" u="none" strike="noStrike" cap="none" normalizeH="0" baseline="0" dirty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Использовать по ходу разговора открытые жесты, не скрещивать перед собой руки, ноги.</a:t>
            </a:r>
            <a:endParaRPr kumimoji="0" lang="ru-RU" b="1" i="0" u="none" strike="noStrike" cap="none" normalizeH="0" baseline="0" dirty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Всем своим видом поддерживать состояние безопасности и комфорта (отсутствие напряженности в позе, резких движений, сжатых кулаков, взгляд исподлобья, вызывающая интонация в голосе).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Использовать прием присоединения, т.е. найти общее «Я»: «Я сам такой же, у меня то же самое!». Как можно реже употреблять местоимение «Вы…» (Вы сделайте то-то!», «Вы должны это…!») Чаще говорить; «Мы»: «Мы все заинтересованы, чтобы наши дети были здоровы, умели…, знали…!», «Нас всех беспокоит, что дети…», «Наши дети…», «Нас объединяет общее дело – это воспитание наших с вами детей!» </a:t>
            </a:r>
            <a:endParaRPr kumimoji="0" lang="ru-RU" b="1" i="0" u="none" strike="noStrike" cap="none" normalizeH="0" baseline="0" dirty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683568" y="404664"/>
            <a:ext cx="7632848" cy="93610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3200" b="1" dirty="0"/>
              <a:t>Результаты самодиагностики педагогов </a:t>
            </a:r>
            <a:br>
              <a:rPr lang="ru-RU" sz="3200" b="1" dirty="0"/>
            </a:br>
            <a:r>
              <a:rPr lang="ru-RU" sz="3200" b="1" dirty="0"/>
              <a:t>по тесту «Умеете ли вы слушать»</a:t>
            </a:r>
          </a:p>
        </p:txBody>
      </p:sp>
      <p:pic>
        <p:nvPicPr>
          <p:cNvPr id="6" name="Содержимое 5" descr="big_74248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2204864"/>
            <a:ext cx="3593601" cy="295687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4191744" y="1844824"/>
            <a:ext cx="4464496" cy="341632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Если вы не задумываясь ответите «да» на все вопросы, </a:t>
            </a:r>
            <a:r>
              <a:rPr kumimoji="0" lang="ru-RU" sz="2400" b="0" i="1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кроме 4, 8а, 10 и 11</a:t>
            </a:r>
            <a:r>
              <a:rPr kumimoji="0" lang="ru-RU" sz="24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можно считать, что вы владеете приемами грамотного общения, умеете излагать свои мысли и слушать собеседника.</a:t>
            </a: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пк\Pictures\Книги\rus_yaz1.jpe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24328" y="5261144"/>
            <a:ext cx="1381316" cy="13362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500034" y="1256774"/>
            <a:ext cx="8072494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Игра «Тренировка интонации»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0" i="1" u="sng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осознание значения интонации для достижения цели воздействия воспитателя в общении с родителями. </a:t>
            </a:r>
            <a:r>
              <a:rPr kumimoji="0" lang="ru-RU" sz="2400" b="0" i="1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(Участники разделены на два круга)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rgbClr val="333333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2400" b="0" i="0" u="none" strike="noStrike" cap="none" normalizeH="0" baseline="0" dirty="0">
              <a:ln>
                <a:noFill/>
              </a:ln>
              <a:solidFill>
                <a:srgbClr val="333333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Произнести фразы: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Мне не безразличны успехи Вашего ребенка.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Мне хотелось бы большей откровенности в нашем разговоре</a:t>
            </a:r>
            <a:r>
              <a:rPr kumimoji="0" lang="ru-RU" sz="2400" b="0" i="0" u="none" strike="noStrike" cap="none" normalizeH="0" dirty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др.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rgbClr val="333333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Public\Pictures\Всё для презентаций\Человечки. Жесты\i (56)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CFFFD"/>
              </a:clrFrom>
              <a:clrTo>
                <a:srgbClr val="FCFF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528" y="4599927"/>
            <a:ext cx="2428892" cy="1821669"/>
          </a:xfrm>
          <a:prstGeom prst="rect">
            <a:avLst/>
          </a:prstGeom>
          <a:noFill/>
        </p:spPr>
      </p:pic>
      <p:sp>
        <p:nvSpPr>
          <p:cNvPr id="9" name="Заголовок 7"/>
          <p:cNvSpPr txBox="1">
            <a:spLocks/>
          </p:cNvSpPr>
          <p:nvPr/>
        </p:nvSpPr>
        <p:spPr>
          <a:xfrm>
            <a:off x="1880250" y="231538"/>
            <a:ext cx="5312062" cy="95881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0" rIns="0" bIns="0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32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32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32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32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32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32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32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32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32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32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32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32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32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32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32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32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32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Игровая пауза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32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428960" y="4857760"/>
            <a:ext cx="571504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любой, даже очень напряжённой ситуации сохраняйте душевное спокойствие. </a:t>
            </a:r>
          </a:p>
          <a:p>
            <a:pPr algn="ctr"/>
            <a:r>
              <a:rPr lang="ru-RU" sz="20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Запомните то, что мы воспринимаем спокойно, больше нами не управляет</a:t>
            </a:r>
            <a:r>
              <a:rPr lang="ru-RU" b="1" i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1" descr="C:\Users\пк\Pictures\Релаксация  (3)\93547206_2_dushevnoe_spokoystvie.jpg"/>
          <p:cNvPicPr>
            <a:picLocks noChangeAspect="1" noChangeArrowheads="1"/>
          </p:cNvPicPr>
          <p:nvPr/>
        </p:nvPicPr>
        <p:blipFill>
          <a:blip r:embed="rId2" cstate="print"/>
          <a:srcRect l="6614" t="4841" r="3430" b="27392"/>
          <a:stretch>
            <a:fillRect/>
          </a:stretch>
        </p:blipFill>
        <p:spPr bwMode="auto">
          <a:xfrm>
            <a:off x="251520" y="332656"/>
            <a:ext cx="8640960" cy="633670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000100" y="571480"/>
            <a:ext cx="7358114" cy="452431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-20116800" algn="l"/>
              </a:tabLst>
            </a:pP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Упражнение «Похвалилки»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-20116800" algn="l"/>
              </a:tabLst>
            </a:pPr>
            <a:endParaRPr lang="ru-RU" sz="2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-20116800" algn="l"/>
              </a:tabLst>
            </a:pPr>
            <a:r>
              <a:rPr lang="ru-RU" sz="2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1) Гладя себя по затылку левой, а затем правой рукой, повторять: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“</a:t>
            </a: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Меня замечают, любят и высоко ценят”.</a:t>
            </a:r>
            <a:endParaRPr lang="ru-RU" sz="2400" dirty="0">
              <a:solidFill>
                <a:srgbClr val="7030A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-20116800" algn="l"/>
              </a:tabLst>
            </a:pPr>
            <a:endParaRPr lang="ru-RU" sz="2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-20116800" algn="l"/>
              </a:tabLst>
            </a:pPr>
            <a:r>
              <a:rPr lang="ru-RU" sz="2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2)Поворачивая голову вправо-влево, повторять: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-20116800" algn="l"/>
              </a:tabLst>
            </a:pPr>
            <a:r>
              <a:rPr lang="ru-RU" sz="2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“Все идет хорошо”.</a:t>
            </a:r>
            <a:endParaRPr lang="ru-RU" sz="2400" dirty="0">
              <a:solidFill>
                <a:srgbClr val="7030A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-20116800" algn="l"/>
              </a:tabLst>
            </a:pPr>
            <a:endParaRPr lang="ru-RU" sz="2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-20116800" algn="l"/>
              </a:tabLst>
            </a:pPr>
            <a:r>
              <a:rPr lang="ru-RU" sz="2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3)Приподнимаясь на носках, поднимая руки как можно выше, повторять: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-20116800" algn="l"/>
              </a:tabLst>
            </a:pP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“В моей жизни случается только хорошее”. 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 descr="C:\Users\Public\Pictures\Всё для презентаций\Человечки. Жесты\i (57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124744"/>
            <a:ext cx="7416824" cy="5165288"/>
          </a:xfrm>
          <a:prstGeom prst="rect">
            <a:avLst/>
          </a:prstGeom>
          <a:noFill/>
        </p:spPr>
      </p:pic>
      <p:sp>
        <p:nvSpPr>
          <p:cNvPr id="6" name="Овальная выноска 5"/>
          <p:cNvSpPr/>
          <p:nvPr/>
        </p:nvSpPr>
        <p:spPr>
          <a:xfrm>
            <a:off x="683568" y="260648"/>
            <a:ext cx="4320480" cy="1800200"/>
          </a:xfrm>
          <a:prstGeom prst="wedgeEllipseCallout">
            <a:avLst>
              <a:gd name="adj1" fmla="val 53782"/>
              <a:gd name="adj2" fmla="val 53153"/>
            </a:avLst>
          </a:prstGeom>
          <a:ln>
            <a:solidFill>
              <a:schemeClr val="accent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?!</a:t>
            </a:r>
          </a:p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Анкета </a:t>
            </a:r>
          </a:p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обратной связи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Public\Pictures\Всё для презентаций\Шаблоны приветствий,прощаний\86794525_0_5941c_10c2c554_XL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8568952" cy="636993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1">
                <a:lumMod val="60000"/>
                <a:lumOff val="4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6194" y="764704"/>
            <a:ext cx="8208912" cy="57349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</a:pPr>
            <a:r>
              <a:rPr lang="ru-RU" sz="2000" b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Цель: </a:t>
            </a:r>
            <a:r>
              <a:rPr lang="ru-RU" sz="2000" b="1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20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развитие личной коммуникативности и компетентности </a:t>
            </a:r>
          </a:p>
          <a:p>
            <a:pPr lvl="0" algn="just" fontAlgn="base"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</a:pPr>
            <a:r>
              <a:rPr lang="ru-RU" sz="20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педагога в об­щении с родителями</a:t>
            </a:r>
            <a:r>
              <a:rPr lang="ru-RU" sz="2000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.</a:t>
            </a:r>
          </a:p>
          <a:p>
            <a:pPr lvl="0" algn="just" fontAlgn="base">
              <a:lnSpc>
                <a:spcPct val="115000"/>
              </a:lnSpc>
              <a:spcBef>
                <a:spcPct val="0"/>
              </a:spcBef>
            </a:pPr>
            <a:endParaRPr lang="ru-RU" sz="2000" dirty="0">
              <a:solidFill>
                <a:prstClr val="black"/>
              </a:solidFill>
              <a:latin typeface="Times New Roman"/>
              <a:ea typeface="Times New Roman"/>
              <a:cs typeface="Times New Roman"/>
            </a:endParaRPr>
          </a:p>
          <a:p>
            <a:pPr lvl="0" algn="just" fontAlgn="base">
              <a:lnSpc>
                <a:spcPct val="115000"/>
              </a:lnSpc>
              <a:spcBef>
                <a:spcPct val="0"/>
              </a:spcBef>
            </a:pPr>
            <a:r>
              <a:rPr lang="ru-RU" sz="2000" b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Задачи:</a:t>
            </a:r>
            <a:endParaRPr lang="ru-RU" sz="2000" b="1" dirty="0">
              <a:solidFill>
                <a:srgbClr val="C00000"/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 algn="just" fontAlgn="base">
              <a:lnSpc>
                <a:spcPct val="115000"/>
              </a:lnSpc>
              <a:spcBef>
                <a:spcPct val="0"/>
              </a:spcBef>
              <a:tabLst>
                <a:tab pos="457200" algn="l"/>
              </a:tabLst>
            </a:pPr>
            <a:r>
              <a:rPr lang="ru-RU" sz="2000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Познакомить педагогов с правилами построения эффективного общения.</a:t>
            </a:r>
            <a:endParaRPr lang="ru-RU" sz="20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 algn="just" fontAlgn="base">
              <a:lnSpc>
                <a:spcPct val="115000"/>
              </a:lnSpc>
              <a:spcBef>
                <a:spcPts val="600"/>
              </a:spcBef>
              <a:tabLst>
                <a:tab pos="457200" algn="l"/>
              </a:tabLst>
            </a:pPr>
            <a:r>
              <a:rPr lang="ru-RU" sz="20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Осознание педагогами собственных достижений и проблем в общении с родителями.</a:t>
            </a:r>
            <a:endParaRPr lang="ru-RU" sz="20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 algn="just" fontAlgn="base">
              <a:lnSpc>
                <a:spcPct val="115000"/>
              </a:lnSpc>
              <a:spcBef>
                <a:spcPct val="0"/>
              </a:spcBef>
              <a:tabLst>
                <a:tab pos="457200" algn="l"/>
              </a:tabLst>
            </a:pPr>
            <a:r>
              <a:rPr lang="ru-RU" sz="2000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Предоставить возможность педагогам провести самооценку своих коммуникативных способностей.</a:t>
            </a:r>
            <a:endParaRPr lang="ru-RU" sz="20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 algn="just" fontAlgn="base">
              <a:lnSpc>
                <a:spcPct val="115000"/>
              </a:lnSpc>
              <a:spcBef>
                <a:spcPct val="0"/>
              </a:spcBef>
              <a:tabLst>
                <a:tab pos="457200" algn="l"/>
              </a:tabLst>
            </a:pPr>
            <a:r>
              <a:rPr lang="ru-RU" sz="2000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Мотивировать педагогов на развитие и совершенствование своих коммуникативных умений.</a:t>
            </a:r>
            <a:endParaRPr lang="ru-RU" sz="20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 algn="just" fontAlgn="base">
              <a:lnSpc>
                <a:spcPct val="115000"/>
              </a:lnSpc>
              <a:spcBef>
                <a:spcPct val="0"/>
              </a:spcBef>
              <a:tabLst>
                <a:tab pos="457200" algn="l"/>
              </a:tabLst>
            </a:pPr>
            <a:r>
              <a:rPr lang="ru-RU" sz="2000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Способствовать повышению у педагогов уровня развития коммуникативных умений посредством практических упражнений.</a:t>
            </a:r>
            <a:endParaRPr lang="ru-RU" sz="20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 algn="just" fontAlgn="base">
              <a:lnSpc>
                <a:spcPct val="115000"/>
              </a:lnSpc>
              <a:spcBef>
                <a:spcPct val="0"/>
              </a:spcBef>
              <a:tabLst>
                <a:tab pos="457200" algn="l"/>
              </a:tabLst>
            </a:pPr>
            <a:r>
              <a:rPr lang="ru-RU" sz="2000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Создать психологически комфортную атмосферу, способствовать сплочению коллектива.</a:t>
            </a:r>
            <a:endParaRPr lang="ru-RU" sz="20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1459" y="279721"/>
            <a:ext cx="1428064" cy="1421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4240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305800" cy="137041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 </a:t>
            </a:r>
            <a:r>
              <a:rPr lang="ru-RU" b="1" i="1" dirty="0">
                <a:solidFill>
                  <a:srgbClr val="C00000"/>
                </a:solidFill>
              </a:rPr>
              <a:t>Приветствие. </a:t>
            </a:r>
            <a:br>
              <a:rPr lang="ru-RU" b="1" i="1" dirty="0">
                <a:solidFill>
                  <a:srgbClr val="C00000"/>
                </a:solidFill>
              </a:rPr>
            </a:br>
            <a:r>
              <a:rPr lang="ru-RU" b="1" i="1" dirty="0">
                <a:solidFill>
                  <a:srgbClr val="C00000"/>
                </a:solidFill>
              </a:rPr>
              <a:t>Игра-разогрев «</a:t>
            </a:r>
            <a:r>
              <a:rPr lang="ru-RU" b="1" i="1" dirty="0" err="1">
                <a:solidFill>
                  <a:srgbClr val="C00000"/>
                </a:solidFill>
              </a:rPr>
              <a:t>Цып</a:t>
            </a:r>
            <a:r>
              <a:rPr lang="ru-RU" b="1" i="1" dirty="0">
                <a:solidFill>
                  <a:srgbClr val="C00000"/>
                </a:solidFill>
              </a:rPr>
              <a:t>-цап»</a:t>
            </a:r>
          </a:p>
        </p:txBody>
      </p:sp>
      <p:pic>
        <p:nvPicPr>
          <p:cNvPr id="1026" name="Picture 2" descr="C:\Users\User\Pictures\f4933f7d32064c15b87dee8225563180.lar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132856"/>
            <a:ext cx="4373935" cy="4373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1037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6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6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6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6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39552" y="1988840"/>
            <a:ext cx="8208912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Общительный человек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легко идёт на контакт, охотно раскрывается перед собеседником. Он сообщает слушателю нужную и ненужную информацию, зачастую не беспокоясь о том, воспринимает он её или нет. Задаёт многочисленные вопросы, не сильно заботясь вникать в ответы. Весь процесс общения строится на его активной и доминирующей позиции в беседе или, что бывает чаще, монологе. Собеседник способен из вежливости имитировать интерес к разговору с вами. 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Коммуникабельность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же 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это способность человека в любой ситуации найти подход к собеседнику, вызвать его расположение, наладить с ним контакт для взаимовыгодного общения. Под выгодой мы понимаем как удовольствие от приятной беседы с умным и тактичным собеседником, так и насущные практические вопросы, которые мы можем попутно решить при помощи лёгкой и непринуждённой беседы. Более подробно с этим вы сможете ознакомиться на стенде психолога.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 descr="C:\Users\пк\Pictures\стендовые картинки\imagesCABBQWVQ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520" y="332656"/>
            <a:ext cx="2391654" cy="160607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643174" y="764704"/>
            <a:ext cx="624930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i="1" dirty="0">
                <a:solidFill>
                  <a:srgbClr val="FF0000"/>
                </a:solidFill>
                <a:latin typeface="Franklin Gothic Book" pitchFamily="34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sz="2800" b="1" dirty="0">
                <a:solidFill>
                  <a:srgbClr val="FF0000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Самая главная формула успеха –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>
                <a:solidFill>
                  <a:srgbClr val="FF0000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         знание, </a:t>
            </a:r>
            <a:r>
              <a:rPr lang="ru-RU" sz="2800" b="1" dirty="0">
                <a:solidFill>
                  <a:srgbClr val="FF0000"/>
                </a:solidFill>
                <a:latin typeface="+mj-lt"/>
                <a:cs typeface="Arial" pitchFamily="34" charset="0"/>
              </a:rPr>
              <a:t> </a:t>
            </a:r>
            <a:r>
              <a:rPr lang="ru-RU" sz="2800" b="1" dirty="0">
                <a:solidFill>
                  <a:srgbClr val="FF0000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как общаться с людьми</a:t>
            </a:r>
            <a:endParaRPr lang="ru-RU" sz="2800" dirty="0">
              <a:latin typeface="+mj-l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539552" y="1628800"/>
            <a:ext cx="8136904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Обладает устойчивой потребностью в самосовершенствовании в сфере общения с родителями.</a:t>
            </a:r>
            <a:endParaRPr lang="ru-RU" sz="2000" b="1" dirty="0">
              <a:solidFill>
                <a:srgbClr val="7030A0"/>
              </a:solidFill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endParaRPr kumimoji="0" lang="ru-RU" sz="2000" b="1" i="0" u="none" strike="noStrike" cap="none" normalizeH="0" baseline="0" dirty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Признает роль родителей в воспитании детей как ведущую и роль педагога как их «помощника».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ru-RU" sz="2000" b="1" i="0" u="none" strike="noStrike" cap="none" normalizeH="0" baseline="0" dirty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Стремится к активному и содержательному общению с родителями с целью оказания им помощи в воспитании детей.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ru-RU" sz="2000" b="1" i="0" u="none" strike="noStrike" cap="none" normalizeH="0" baseline="0" dirty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Обладает высокой степенью диалогичности в общении с родителями.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ru-RU" sz="2000" b="1" i="0" u="none" strike="noStrike" cap="none" normalizeH="0" baseline="0" dirty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В общении с родителями проявляет внимание,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выдержку, тактичность, другие профессионально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значимые качества.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339752" y="404664"/>
            <a:ext cx="4752528" cy="646331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  <a:ea typeface="Lucida Sans Unicode" pitchFamily="34" charset="0"/>
                <a:cs typeface="Times New Roman" pitchFamily="18" charset="0"/>
              </a:rPr>
              <a:t>Портрет  педагога 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j-lt"/>
              <a:cs typeface="Arial" pitchFamily="34" charset="0"/>
            </a:endParaRPr>
          </a:p>
        </p:txBody>
      </p:sp>
      <p:pic>
        <p:nvPicPr>
          <p:cNvPr id="3073" name="Picture 1" descr="C:\Users\Public\Pictures\Всё для презентаций\Человечки. Жесты\692551341928ee6efc531d9563eab4eef1d569381_b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t="31775" r="70395" b="7476"/>
          <a:stretch>
            <a:fillRect/>
          </a:stretch>
        </p:blipFill>
        <p:spPr bwMode="auto">
          <a:xfrm>
            <a:off x="467544" y="198432"/>
            <a:ext cx="1162509" cy="1601767"/>
          </a:xfrm>
          <a:prstGeom prst="rect">
            <a:avLst/>
          </a:prstGeom>
          <a:noFill/>
        </p:spPr>
      </p:pic>
      <p:pic>
        <p:nvPicPr>
          <p:cNvPr id="3074" name="Picture 2" descr="C:\Users\Public\Pictures\Всё для презентаций\Человечки. Жесты\692551341928ee6efc531d9563eab4eef1d569381_b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71755" t="29750" b="11526"/>
          <a:stretch>
            <a:fillRect/>
          </a:stretch>
        </p:blipFill>
        <p:spPr bwMode="auto">
          <a:xfrm>
            <a:off x="7092280" y="4653135"/>
            <a:ext cx="1368152" cy="1909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51520" y="1340768"/>
            <a:ext cx="8568952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Владеет знаниями о семье, специфике семейного воспитания, методах изучения семьи и образовательных потребностей родителей.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ru-RU" sz="2000" b="1" i="0" u="none" strike="noStrike" cap="none" normalizeH="0" baseline="0" dirty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Учитывает социальные запросы родителей (интересы, образовательные потребности) при организации общения с ними.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ru-RU" sz="2000" b="1" i="0" u="none" strike="noStrike" cap="none" normalizeH="0" baseline="0" dirty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Умеет планировать предстоящее общение: подбирать необходимую информацию, традиционные и нетрадиционные формы организации общения и методы активизации родителей.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ru-RU" sz="2000" b="1" i="0" u="none" strike="noStrike" cap="none" normalizeH="0" baseline="0" dirty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Обладает развитыми коммуникативными навыками </a:t>
            </a:r>
            <a:r>
              <a:rPr lang="ru-RU" sz="2000" b="1" dirty="0">
                <a:solidFill>
                  <a:srgbClr val="7030A0"/>
                </a:solidFill>
              </a:rPr>
              <a:t>(устанавливать контакт с родителями, понимать их, сопереживать им; предвидеть результаты общения; управлять своим поведением; 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2000" b="1" dirty="0">
                <a:solidFill>
                  <a:srgbClr val="7030A0"/>
                </a:solidFill>
              </a:rPr>
              <a:t>проявлять гибкость в общении с родителями; владеть 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2000" b="1" dirty="0">
                <a:solidFill>
                  <a:srgbClr val="7030A0"/>
                </a:solidFill>
              </a:rPr>
              <a:t>этикетными нормами речи и поведения).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267744" y="332656"/>
            <a:ext cx="4752528" cy="646331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  <a:ea typeface="Lucida Sans Unicode" pitchFamily="34" charset="0"/>
                <a:cs typeface="Times New Roman" pitchFamily="18" charset="0"/>
              </a:rPr>
              <a:t>Портрет  педагога 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j-lt"/>
              <a:cs typeface="Arial" pitchFamily="34" charset="0"/>
            </a:endParaRPr>
          </a:p>
        </p:txBody>
      </p:sp>
      <p:pic>
        <p:nvPicPr>
          <p:cNvPr id="3073" name="Picture 1" descr="C:\Users\Public\Pictures\Всё для презентаций\Человечки. Жесты\692551341928ee6efc531d9563eab4eef1d569381_b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t="31775" r="70395" b="7476"/>
          <a:stretch>
            <a:fillRect/>
          </a:stretch>
        </p:blipFill>
        <p:spPr bwMode="auto">
          <a:xfrm>
            <a:off x="323528" y="0"/>
            <a:ext cx="1080120" cy="1488247"/>
          </a:xfrm>
          <a:prstGeom prst="rect">
            <a:avLst/>
          </a:prstGeom>
          <a:noFill/>
        </p:spPr>
      </p:pic>
      <p:pic>
        <p:nvPicPr>
          <p:cNvPr id="3074" name="Picture 2" descr="C:\Users\Public\Pictures\Всё для презентаций\Человечки. Жесты\692551341928ee6efc531d9563eab4eef1d569381_b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71755" t="29750" b="11526"/>
          <a:stretch>
            <a:fillRect/>
          </a:stretch>
        </p:blipFill>
        <p:spPr bwMode="auto">
          <a:xfrm>
            <a:off x="7380312" y="4941168"/>
            <a:ext cx="1224136" cy="170894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237844"/>
            <a:ext cx="8820472" cy="1944216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3100" dirty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</a:rPr>
              <a:t>   </a:t>
            </a:r>
            <a:r>
              <a:rPr lang="ru-RU" sz="3100" dirty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latin typeface="+mj-lt"/>
              </a:rPr>
              <a:t>Умею ли я общаться с родителями? </a:t>
            </a:r>
            <a:br>
              <a:rPr lang="ru-RU" sz="3100" dirty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latin typeface="+mj-lt"/>
              </a:rPr>
            </a:br>
            <a:br>
              <a:rPr lang="ru-RU" sz="3100" dirty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latin typeface="+mj-lt"/>
              </a:rPr>
            </a:br>
            <a:r>
              <a:rPr lang="ru-RU" sz="3100" dirty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latin typeface="+mj-lt"/>
              </a:rPr>
              <a:t>(результаты самодиагностики педагогов </a:t>
            </a:r>
            <a:br>
              <a:rPr lang="ru-RU" sz="3100" dirty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latin typeface="+mj-lt"/>
              </a:rPr>
            </a:br>
            <a:r>
              <a:rPr lang="ru-RU" sz="3100" dirty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latin typeface="+mj-lt"/>
              </a:rPr>
              <a:t>в сфере общения</a:t>
            </a:r>
            <a:r>
              <a:rPr lang="ru-RU" sz="2700" dirty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latin typeface="+mj-lt"/>
              </a:rPr>
              <a:t>)</a:t>
            </a:r>
            <a:endParaRPr lang="ru-RU" sz="2400" dirty="0">
              <a:ln>
                <a:solidFill>
                  <a:sysClr val="windowText" lastClr="000000"/>
                </a:solidFill>
              </a:ln>
              <a:solidFill>
                <a:srgbClr val="7030A0"/>
              </a:solidFill>
              <a:latin typeface="+mj-lt"/>
            </a:endParaRPr>
          </a:p>
        </p:txBody>
      </p:sp>
      <p:pic>
        <p:nvPicPr>
          <p:cNvPr id="1026" name="Picture 2" descr="C:\Users\пк\Pictures\эмоции\5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2494073"/>
            <a:ext cx="3219994" cy="3755867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3075" name="Picture 3" descr="C:\Users\Public\Pictures\Всё для презентаций\Анимашки для презентаций\Анимашки разные\d004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20272" y="4509120"/>
            <a:ext cx="1440160" cy="18722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260648"/>
            <a:ext cx="8064896" cy="864096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2700" dirty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</a:rPr>
              <a:t>«Тест оценки уровня общительности, коммуникативности»</a:t>
            </a:r>
            <a:br>
              <a:rPr lang="ru-RU" sz="2700" dirty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</a:rPr>
            </a:br>
            <a:r>
              <a:rPr lang="ru-RU" sz="2400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</a:rPr>
              <a:t>  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412776"/>
            <a:ext cx="6120680" cy="496855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just"/>
            <a:r>
              <a:rPr lang="ru-RU" sz="2400" b="1" u="sng" dirty="0">
                <a:ln>
                  <a:solidFill>
                    <a:srgbClr val="0070C0"/>
                  </a:solidFill>
                </a:ln>
                <a:solidFill>
                  <a:srgbClr val="C00000"/>
                </a:solidFill>
              </a:rPr>
              <a:t> 30-32 очка.</a:t>
            </a:r>
            <a:r>
              <a:rPr lang="ru-RU" sz="2400" b="1" u="sng" dirty="0">
                <a:solidFill>
                  <a:srgbClr val="C00000"/>
                </a:solidFill>
              </a:rPr>
              <a:t> </a:t>
            </a:r>
            <a:r>
              <a:rPr lang="ru-RU" sz="1800" b="1" dirty="0"/>
              <a:t>Вам явно сложно вступать в общение с   родителями. Скорее всего, Вы вообще не коммуникабельны. Это Ваша беда, так как страдаете от этого больше Вы сами. Но и окружающим Вас людям нелегко. На Вас трудно положиться в деле, которое требует коллективных усилий. Контакты с родителями Вы стараетесь свести к минимуму. В основном они формальны. Причины трудностей в общении Вы стремитесь переложить на родителей. Вы убеждены, что большинство родителей - это всегда недовольные, придирчивые люди, ищущие в Вашей работе только недостатки, не желающие прислушиваться к Вашему мнению. Ваше неумение построить общение с родителями приводит к тому, что и они стремятся избегать общения с Вами. Постарайтесь стать общительнее, контролируйте себя</a:t>
            </a:r>
            <a:r>
              <a:rPr lang="ru-RU" sz="1800" dirty="0"/>
              <a:t>.</a:t>
            </a:r>
          </a:p>
          <a:p>
            <a:endParaRPr lang="ru-RU" sz="1800" dirty="0"/>
          </a:p>
          <a:p>
            <a:r>
              <a:rPr lang="ru-RU" sz="1800" dirty="0"/>
              <a:t> </a:t>
            </a:r>
          </a:p>
        </p:txBody>
      </p:sp>
      <p:pic>
        <p:nvPicPr>
          <p:cNvPr id="1026" name="Picture 2" descr="C:\Users\пк\Pictures\эмоции\5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0232" y="1700808"/>
            <a:ext cx="2016224" cy="235176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3075" name="Picture 3" descr="C:\Users\Public\Pictures\Всё для презентаций\Анимашки для презентаций\Анимашки разные\d004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20272" y="4509120"/>
            <a:ext cx="1440160" cy="18722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833056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7704856" cy="864096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2700" dirty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</a:rPr>
              <a:t>«Тест оценки уровня общительности, коммуникативности»</a:t>
            </a:r>
            <a:br>
              <a:rPr lang="ru-RU" sz="2700" dirty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</a:rPr>
            </a:br>
            <a:r>
              <a:rPr lang="ru-RU" sz="2400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</a:rPr>
              <a:t>   </a:t>
            </a:r>
          </a:p>
        </p:txBody>
      </p:sp>
      <p:pic>
        <p:nvPicPr>
          <p:cNvPr id="1026" name="Picture 2" descr="C:\Users\пк\Pictures\эмоции\5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645024"/>
            <a:ext cx="1656184" cy="193180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3075" name="Picture 3" descr="C:\Users\Public\Pictures\Всё для презентаций\Анимашки для презентаций\Анимашки разные\d004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16416" y="0"/>
            <a:ext cx="1003036" cy="1556792"/>
          </a:xfrm>
          <a:prstGeom prst="rect">
            <a:avLst/>
          </a:prstGeom>
          <a:noFill/>
        </p:spPr>
      </p:pic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323528" y="1340768"/>
            <a:ext cx="8424936" cy="215443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sng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19-24 очка.</a:t>
            </a:r>
            <a:r>
              <a:rPr kumimoji="0" lang="ru-RU" b="1" i="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Вы в известной степени общительны и в незнакомой обстановке чувствуете себя вполне уверенно. Вам удается достаточно легко наладить контакты с большинством родителей своей группы, но с "трудными" родителями Вы не стремитесь активно общаться. В незнакомой ситуации Вы выбираете тактику "присматривания". Сложности общения с родителями не пугают Вас, однако порой Вы бываете излишне критичны по отношению к ним. Эти недостатки исправимы.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1979712" y="3717032"/>
            <a:ext cx="6768752" cy="286232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sng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14-18 очков</a:t>
            </a:r>
            <a:r>
              <a:rPr kumimoji="0" lang="ru-RU" sz="2000" b="0" i="0" u="sng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r>
              <a:rPr kumimoji="0" lang="ru-RU" sz="1600" b="0" i="0" u="sng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 Вас нормальная коммуникабельность. Вы убеждены, что с любым родителем всегда можно найти "общий язык". Вы охотно выслушиваете родителей, достаточно терпеливы в общении с ними, умеете отстоять свою точку зрения, не навязывая ее при этом другому. И индивидуальное и коллективное общение с родителями не вызывает у Вас неприятных переживаний. Родители так же стремятся поддерживать контакты с Вами, ищут Вашего совета, поддержки. В то же время Вы не любите многословия, излишней эмоциональности, стремитесь избегать ненужных конфликтов.</a:t>
            </a:r>
            <a:endParaRPr kumimoji="0" lang="ru-RU" sz="1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311</TotalTime>
  <Words>1690</Words>
  <Application>Microsoft Office PowerPoint</Application>
  <PresentationFormat>Экран (4:3)</PresentationFormat>
  <Paragraphs>123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6" baseType="lpstr">
      <vt:lpstr>Arial</vt:lpstr>
      <vt:lpstr>Calibri</vt:lpstr>
      <vt:lpstr>Constantia</vt:lpstr>
      <vt:lpstr>Franklin Gothic Book</vt:lpstr>
      <vt:lpstr>Times New Roman</vt:lpstr>
      <vt:lpstr>Wingdings 2</vt:lpstr>
      <vt:lpstr>Поток</vt:lpstr>
      <vt:lpstr>Презентация PowerPoint</vt:lpstr>
      <vt:lpstr>Презентация PowerPoint</vt:lpstr>
      <vt:lpstr> Приветствие.  Игра-разогрев «Цып-цап»</vt:lpstr>
      <vt:lpstr>Презентация PowerPoint</vt:lpstr>
      <vt:lpstr>Презентация PowerPoint</vt:lpstr>
      <vt:lpstr>Презентация PowerPoint</vt:lpstr>
      <vt:lpstr>   Умею ли я общаться с родителями?   (результаты самодиагностики педагогов  в сфере общения)</vt:lpstr>
      <vt:lpstr>«Тест оценки уровня общительности, коммуникативности»    </vt:lpstr>
      <vt:lpstr>«Тест оценки уровня общительности, коммуникативности»    </vt:lpstr>
      <vt:lpstr>«Тест оценки уровня общительности, коммуникативности»    </vt:lpstr>
      <vt:lpstr>«Тест оценки уровня общительности, коммуникативности»    </vt:lpstr>
      <vt:lpstr>«Правила построения эффективного общения»    </vt:lpstr>
      <vt:lpstr>   Игра  «Волшебные слова»    </vt:lpstr>
      <vt:lpstr>Приёмы установления контакта с собеседником </vt:lpstr>
      <vt:lpstr>Результаты самодиагностики педагогов  по тесту «Умеете ли вы слушать»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Психолого-педагогический практикум  «Искусство общения»</dc:title>
  <dc:creator>пк</dc:creator>
  <cp:lastModifiedBy>Анастасия Нехаева</cp:lastModifiedBy>
  <cp:revision>39</cp:revision>
  <dcterms:created xsi:type="dcterms:W3CDTF">2015-01-13T17:34:06Z</dcterms:created>
  <dcterms:modified xsi:type="dcterms:W3CDTF">2019-12-24T18:25:48Z</dcterms:modified>
</cp:coreProperties>
</file>