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7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96" d="100"/>
          <a:sy n="96" d="100"/>
        </p:scale>
        <p:origin x="-178" y="269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0FA1D-877F-48D9-B1FB-0696F2366B30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C6CA2-45CB-4091-8D69-96B6F31E50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04663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0FA1D-877F-48D9-B1FB-0696F2366B30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C6CA2-45CB-4091-8D69-96B6F31E50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0226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0FA1D-877F-48D9-B1FB-0696F2366B30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C6CA2-45CB-4091-8D69-96B6F31E50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67802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0FA1D-877F-48D9-B1FB-0696F2366B30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C6CA2-45CB-4091-8D69-96B6F31E50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85728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0FA1D-877F-48D9-B1FB-0696F2366B30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C6CA2-45CB-4091-8D69-96B6F31E50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4807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0FA1D-877F-48D9-B1FB-0696F2366B30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C6CA2-45CB-4091-8D69-96B6F31E50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09982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0FA1D-877F-48D9-B1FB-0696F2366B30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C6CA2-45CB-4091-8D69-96B6F31E50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81660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0FA1D-877F-48D9-B1FB-0696F2366B30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C6CA2-45CB-4091-8D69-96B6F31E50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312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0FA1D-877F-48D9-B1FB-0696F2366B30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C6CA2-45CB-4091-8D69-96B6F31E50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11215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0FA1D-877F-48D9-B1FB-0696F2366B30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C6CA2-45CB-4091-8D69-96B6F31E50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26520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0FA1D-877F-48D9-B1FB-0696F2366B30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C6CA2-45CB-4091-8D69-96B6F31E50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615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40FA1D-877F-48D9-B1FB-0696F2366B30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BC6CA2-45CB-4091-8D69-96B6F31E50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78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92631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6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</a:t>
            </a:r>
            <a:r>
              <a:rPr lang="ru-RU" sz="6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 по экологии:</a:t>
            </a:r>
            <a:r>
              <a:rPr lang="ru-RU" sz="6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«Загадочный космос»</a:t>
            </a:r>
            <a:endParaRPr lang="ru-RU" sz="6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434470" y="5641813"/>
            <a:ext cx="4693920" cy="433514"/>
          </a:xfrm>
        </p:spPr>
        <p:txBody>
          <a:bodyPr>
            <a:noAutofit/>
          </a:bodyPr>
          <a:lstStyle/>
          <a:p>
            <a:pPr algn="r"/>
            <a:r>
              <a:rPr lang="ru-RU" sz="1400" dirty="0" smtClean="0">
                <a:solidFill>
                  <a:schemeClr val="bg1"/>
                </a:solidFill>
              </a:rPr>
              <a:t>Работу выполнила:</a:t>
            </a:r>
          </a:p>
          <a:p>
            <a:pPr algn="r"/>
            <a:r>
              <a:rPr lang="ru-RU" sz="1400" dirty="0" smtClean="0">
                <a:solidFill>
                  <a:schemeClr val="bg1"/>
                </a:solidFill>
              </a:rPr>
              <a:t>Воспитатель группы Ромашка</a:t>
            </a:r>
          </a:p>
          <a:p>
            <a:pPr algn="r"/>
            <a:r>
              <a:rPr lang="ru-RU" sz="1400" dirty="0" smtClean="0">
                <a:solidFill>
                  <a:schemeClr val="bg1"/>
                </a:solidFill>
              </a:rPr>
              <a:t>Петрова Мария Владиславовна</a:t>
            </a:r>
            <a:endParaRPr lang="ru-RU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660011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9725" y="146304"/>
            <a:ext cx="10858007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0" u="sng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Вывод.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реализации проекта дети подготовительной группы получили новые знания о космических объектах, закрепили и усовершенствовали о космических явлениях, созвездиях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планетах. А так же узнали о покорении космоса человеком.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Сделали макет Солнечной системы и пополнили развивающую среду новыми материалами.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4" descr="Картинки по запросу &quot;планета нептун&quot;&quot;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9895" y="3633216"/>
            <a:ext cx="3038729" cy="2920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44237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9349" y="355846"/>
            <a:ext cx="1070503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Литература: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Большая энциклопедия. Космос и астрономия: вопросы и ответы. - М.: ОЛМА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Медия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Групп, 2013г.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Бондаренко Т.М. Экологические занятия с детьми. Воронеж, 2007г.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Борисенко М.Г., Лукина Н.А. Космос. – СПб., Паритет, 2005г. Серия «Грамматика в играх и картинках»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Волкова Е.,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Микерин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С. Играем в ученых. - Новосибирск, 2008г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Гризик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Т.И. Познаю мир. Методические рекомендации для воспитателей, работающих по программе «Радуга», М.,2001г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Дыбина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О.В., Рахманова Н.П., Щетинина В.В. Неизведанное рядом. Занимательные опыты и эксперименты. - М.: Сфера, 2002г.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Журналы для детей дошкольного возраста и их родителей «Дошколенок» №3 2008г, №4 2010г, №4 2013г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Лыкова И.А. Изобразительная деятельность в детском саду: планирование, конспекты занятий, методические рекомендации.- М.: «КАРАПУЗ – ДИДАКТИКА», 2009г.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Левитан Е.П. Малышам о звездах. - М.,1986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 Программа «От рождения до школы» под ред.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Вераксы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Н.Е.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11. Алешина Н.В. ознакомление дошкольников с окружающим и социальной действительностью. Старая группа. М., 2005 г.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Малофеева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Н.Н. Энциклопедия дошкольника. - М.: ЗАО «РОСМЭН - ПРЕСС», 2008г.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13. Носов Н. Незнайка на луне.- М.: РОСМЭН, 1996г.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14. Шорыгина Т.А. О космосе. Серия «Педагогические беседы». – М.: Книголюб, 2005г.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15.Энциклопедия для детей. «Чудесная планета Земля». М., 2000 г.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16.Энциклопедия. «История открытий». - М.: РОСМЭН, 1995 г.</a:t>
            </a:r>
          </a:p>
        </p:txBody>
      </p:sp>
    </p:spTree>
    <p:extLst>
      <p:ext uri="{BB962C8B-B14F-4D97-AF65-F5344CB8AC3E}">
        <p14:creationId xmlns:p14="http://schemas.microsoft.com/office/powerpoint/2010/main" val="10050646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02207" y="659630"/>
            <a:ext cx="1017332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Нормативно-правовая база проекта.</a:t>
            </a:r>
          </a:p>
          <a:p>
            <a:pPr algn="ctr"/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РФ «Об образовании»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Типовое положение о дошкольном образовательном учреждении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Устав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МКДОУ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детского сада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«Солнышко»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с.Загарье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Положение о материальном стимулировании сотрудников МДОУ детского сада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«Солнышко»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с.Загарье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Договор с родителями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«От рождения до школы» под ред.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Вераксы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Н.Е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4" name="Picture 6" descr="Картинки по запросу &quot;планета меркурий белый фон&quot;&quot;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3034" y="231648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97571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6813" y="708398"/>
            <a:ext cx="10865859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проекта.</a:t>
            </a:r>
          </a:p>
          <a:p>
            <a:pPr algn="ctr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ктуальность данного проекта обусловлена тем, что космос – это обширная тема для исследовательской деятельности, вызывает интерес у детей и дает возможность многосторонне развивать личность дошкольников.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непосредственной беседе с детьми было выяснено, что большинства детей достаточно размытые представления о солнечной системе, российских космонавтах и о самом празднике 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«День космонавтики»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Необходимо более углубленное и систематизированное изучение данной темы, чтобы у детей сложилось целостное представление о солнечной системе, о названиях и внешнем виде планет.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 же важно формировать чувство гордости за достижения своей страны.</a:t>
            </a:r>
          </a:p>
          <a:p>
            <a:endParaRPr lang="ru-RU" dirty="0"/>
          </a:p>
        </p:txBody>
      </p:sp>
      <p:pic>
        <p:nvPicPr>
          <p:cNvPr id="4098" name="Picture 2" descr="Картинки по запросу &quot;планета венера&quot;&quot;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7000" y="0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53172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0229" y="769358"/>
            <a:ext cx="11094323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 проекта: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у  детей старшего дошкольного возраста представлений о космическом пространстве, освоении космоса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людьми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проекта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Продолжать расширять представление детей о многообразии космоса.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Привлечь родителей к совместным познавательно-методическим мероприятиям. Сформировать у них активную позицию в воспитании и образовании детей;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Пополнить предметно-развивающую среду дидактическими материалами по формированию представлений о космосе.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 с названиями планет и их расположением в солнечной системе;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Продолжать упражнять в разгадывании загадок;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Продолжать развивать умение работать в коллективе;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Продолжить развивать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творческие способности.</a:t>
            </a:r>
          </a:p>
        </p:txBody>
      </p:sp>
      <p:pic>
        <p:nvPicPr>
          <p:cNvPr id="1029" name="Picture 5" descr="Картинки по запросу &quot;планета белый фон&quot;&quot;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0" y="-133795"/>
            <a:ext cx="2476500" cy="228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56791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3840" y="90023"/>
            <a:ext cx="11655552" cy="71404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Тип</a:t>
            </a:r>
            <a:r>
              <a:rPr lang="ru-RU" sz="20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проекта: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коллективный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краткосрочный (неделя), продуктивный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 </a:t>
            </a:r>
            <a:r>
              <a:rPr lang="ru-RU" sz="20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проекта: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воспитатели, родители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Формы реализации проекта</a:t>
            </a:r>
            <a:r>
              <a:rPr lang="ru-RU" sz="20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Наглядный (рассматривание книг, альбомов, использование ИКТ)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Словесный (чтение научной и познавательной литературы, беседы)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Практический (изготовление макета планет, на основе полученных о них знаний)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Предполагаемый продукт </a:t>
            </a:r>
            <a:r>
              <a:rPr lang="ru-RU" sz="20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проекта: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Выставка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творческих работ на тему 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«Солнечная система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0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Предполагаемый результат </a:t>
            </a:r>
            <a:r>
              <a:rPr lang="ru-RU" sz="20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проекта: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будут знать название планет, строение солнечной системы, стихи и загадки на космическую тему, о празднике "День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космонавтике»</a:t>
            </a:r>
          </a:p>
          <a:p>
            <a:pPr lvl="0"/>
            <a:endParaRPr lang="ru-RU" sz="2000" i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0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Ресурсы: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проекте участвуют дети старшей группы.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– главное действующее лицо в осуществлении проекта.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Музыкальный работник подбирает песни, инструментальные произведения, связанные с тематикой проекта.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Инструктор по физической культуре подбирает подвижные игры по тематике проекта.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финансовой поддержке планируем привлечь родителей и использовать бюджетные средства.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 участвуют во всех совместных мероприятиях.</a:t>
            </a:r>
          </a:p>
          <a:p>
            <a:pPr lvl="0"/>
            <a:endParaRPr lang="ru-RU" dirty="0"/>
          </a:p>
        </p:txBody>
      </p:sp>
      <p:pic>
        <p:nvPicPr>
          <p:cNvPr id="5124" name="Picture 4" descr="Картинки по запросу &quot;планета марс&quot;&quot;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4519" y="0"/>
            <a:ext cx="2197481" cy="2197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20680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7417811"/>
              </p:ext>
            </p:extLst>
          </p:nvPr>
        </p:nvGraphicFramePr>
        <p:xfrm>
          <a:off x="0" y="0"/>
          <a:ext cx="12192001" cy="6961632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xmlns="" val="2235316552"/>
                    </a:ext>
                  </a:extLst>
                </a:gridCol>
                <a:gridCol w="5032137">
                  <a:extLst>
                    <a:ext uri="{9D8B030D-6E8A-4147-A177-3AD203B41FA5}">
                      <a16:colId xmlns:a16="http://schemas.microsoft.com/office/drawing/2014/main" xmlns="" val="1223201879"/>
                    </a:ext>
                  </a:extLst>
                </a:gridCol>
                <a:gridCol w="1984137">
                  <a:extLst>
                    <a:ext uri="{9D8B030D-6E8A-4147-A177-3AD203B41FA5}">
                      <a16:colId xmlns:a16="http://schemas.microsoft.com/office/drawing/2014/main" xmlns="" val="3890587841"/>
                    </a:ext>
                  </a:extLst>
                </a:gridCol>
                <a:gridCol w="2127727">
                  <a:extLst>
                    <a:ext uri="{9D8B030D-6E8A-4147-A177-3AD203B41FA5}">
                      <a16:colId xmlns:a16="http://schemas.microsoft.com/office/drawing/2014/main" xmlns="" val="1580608493"/>
                    </a:ext>
                  </a:extLst>
                </a:gridCol>
              </a:tblGrid>
              <a:tr h="564137">
                <a:tc>
                  <a:txBody>
                    <a:bodyPr/>
                    <a:lstStyle/>
                    <a:p>
                      <a:r>
                        <a:rPr lang="ru-RU" dirty="0" smtClean="0"/>
                        <a:t>Название этапа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Мероприятия (с детьми, с родителями)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Сроки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Ответственные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502163901"/>
                  </a:ext>
                </a:extLst>
              </a:tr>
              <a:tr h="37632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– подготовительный этап - один день посвященный выявлению первоначальных знаний детей, разработке системы знаний, подбору разнообразных материалов.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Диагностика знаний детей.</a:t>
                      </a:r>
                      <a:r>
                        <a:rPr lang="ru-RU" sz="1800" b="0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«Что мы знаем о солнечной системе?»</a:t>
                      </a:r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Беседы о солнечной системе, </a:t>
                      </a:r>
                    </a:p>
                    <a:p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Постановка задачи на всё время проекта; посещение</a:t>
                      </a:r>
                      <a:r>
                        <a:rPr lang="ru-RU" sz="18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комнаты </a:t>
                      </a:r>
                      <a:r>
                        <a:rPr lang="ru-RU" sz="1800" b="0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«Планетарий»</a:t>
                      </a:r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</a:p>
                    <a:p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Рисование «Космос»</a:t>
                      </a:r>
                    </a:p>
                    <a:p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п/и </a:t>
                      </a:r>
                      <a:r>
                        <a:rPr lang="ru-RU" sz="1800" b="0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«Космонавты»</a:t>
                      </a:r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; д/и </a:t>
                      </a:r>
                      <a:r>
                        <a:rPr lang="ru-RU" sz="1800" b="0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«Что в космосе есть?»</a:t>
                      </a:r>
                    </a:p>
                    <a:p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Изучение литературы, новых методик и технологий по вопросам нравственно-патриотического воспитания детей.</a:t>
                      </a:r>
                    </a:p>
                    <a:p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Подбор художественной литературы, иллюстраций по теме проекта.</a:t>
                      </a:r>
                    </a:p>
                    <a:p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Изготовление атрибутов для с/р игр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 апреля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Воспитатель, старший воспитатель,</a:t>
                      </a:r>
                      <a:r>
                        <a:rPr lang="ru-RU" baseline="0" dirty="0" smtClean="0"/>
                        <a:t> родители.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39471597"/>
                  </a:ext>
                </a:extLst>
              </a:tr>
              <a:tr h="263426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II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– исследовательский этап –конкретная реализация содержания проекта.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«Полёт вокруг солнца»</a:t>
                      </a:r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Знакомство с планетами солнечной системы – доклады детей; рассматривание иллюстраций и фотографий планет; </a:t>
                      </a:r>
                    </a:p>
                    <a:p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Наблюдения на прогулке за небом, звездами в темное время суток, за Луной: новолуние, месяц, половина Луны, полнолуние;    </a:t>
                      </a:r>
                    </a:p>
                    <a:p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п/и </a:t>
                      </a:r>
                      <a:r>
                        <a:rPr lang="ru-RU" sz="1800" b="0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«Планеты, по местам!»</a:t>
                      </a:r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; д/и </a:t>
                      </a:r>
                      <a:r>
                        <a:rPr lang="ru-RU" sz="1800" b="0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«Космическое путешествие»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</a:t>
                      </a:r>
                      <a:r>
                        <a:rPr lang="ru-RU" baseline="0" dirty="0" smtClean="0"/>
                        <a:t> апреля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Воспитатель, дети, родители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743768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38416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4488392"/>
              </p:ext>
            </p:extLst>
          </p:nvPr>
        </p:nvGraphicFramePr>
        <p:xfrm>
          <a:off x="0" y="1"/>
          <a:ext cx="12192000" cy="7111614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340864">
                  <a:extLst>
                    <a:ext uri="{9D8B030D-6E8A-4147-A177-3AD203B41FA5}">
                      <a16:colId xmlns:a16="http://schemas.microsoft.com/office/drawing/2014/main" xmlns="" val="2939273437"/>
                    </a:ext>
                  </a:extLst>
                </a:gridCol>
                <a:gridCol w="5657088">
                  <a:extLst>
                    <a:ext uri="{9D8B030D-6E8A-4147-A177-3AD203B41FA5}">
                      <a16:colId xmlns:a16="http://schemas.microsoft.com/office/drawing/2014/main" xmlns="" val="797621317"/>
                    </a:ext>
                  </a:extLst>
                </a:gridCol>
                <a:gridCol w="2011680">
                  <a:extLst>
                    <a:ext uri="{9D8B030D-6E8A-4147-A177-3AD203B41FA5}">
                      <a16:colId xmlns:a16="http://schemas.microsoft.com/office/drawing/2014/main" xmlns="" val="4169615621"/>
                    </a:ext>
                  </a:extLst>
                </a:gridCol>
                <a:gridCol w="2182368">
                  <a:extLst>
                    <a:ext uri="{9D8B030D-6E8A-4147-A177-3AD203B41FA5}">
                      <a16:colId xmlns:a16="http://schemas.microsoft.com/office/drawing/2014/main" xmlns="" val="2417265608"/>
                    </a:ext>
                  </a:extLst>
                </a:gridCol>
              </a:tblGrid>
              <a:tr h="355605">
                <a:tc>
                  <a:txBody>
                    <a:bodyPr/>
                    <a:lstStyle/>
                    <a:p>
                      <a:r>
                        <a:rPr lang="ru-RU" dirty="0" smtClean="0"/>
                        <a:t>Название этапа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Мероприятия (с детьми, с родителями)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Сроки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Ответственные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117497294"/>
                  </a:ext>
                </a:extLst>
              </a:tr>
              <a:tr h="24697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II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– исследовательский этап –конкретная реализация содержания проекта.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«Первые космонавты»</a:t>
                      </a:r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Знакомство с первыми космонавтами; Беседа «Как готовят космонавтов к полету»</a:t>
                      </a:r>
                    </a:p>
                    <a:p>
                      <a:r>
                        <a:rPr lang="ru-RU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Заучивание стихов о космосе,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отгадывание загадок.</a:t>
                      </a:r>
                      <a:endParaRPr lang="ru-RU" sz="1800" b="0" i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п/и </a:t>
                      </a:r>
                      <a:r>
                        <a:rPr lang="ru-RU" sz="1800" b="0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«Эстафета космонавтов»</a:t>
                      </a:r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; </a:t>
                      </a:r>
                    </a:p>
                    <a:p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д/и </a:t>
                      </a:r>
                      <a:r>
                        <a:rPr lang="ru-RU" sz="1800" b="0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«Да-нет»</a:t>
                      </a:r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; </a:t>
                      </a:r>
                    </a:p>
                    <a:p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предложить родителям продолжить знакомить детей с космосом посредством литературы и интернет ресурсов.</a:t>
                      </a:r>
                      <a:endParaRPr lang="ru-RU" b="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 апреля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Воспитатель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86238690"/>
                  </a:ext>
                </a:extLst>
              </a:tr>
              <a:tr h="167590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«Солнечная система»</a:t>
                      </a:r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Разгадывание загадок;</a:t>
                      </a:r>
                    </a:p>
                    <a:p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Чтение художественной литературы;</a:t>
                      </a:r>
                    </a:p>
                    <a:p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П/и </a:t>
                      </a:r>
                      <a:r>
                        <a:rPr lang="ru-RU" sz="1800" b="0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«Все планеты по порядку»</a:t>
                      </a:r>
                    </a:p>
                    <a:p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Просмотр м/ф «Незнайка на Луне», «Космическая одиссея», «Белка и Стрелка»</a:t>
                      </a:r>
                      <a:endParaRPr lang="ru-RU" b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9 апреля</a:t>
                      </a:r>
                    </a:p>
                    <a:p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Воспитатель.</a:t>
                      </a:r>
                    </a:p>
                    <a:p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2380126534"/>
                  </a:ext>
                </a:extLst>
              </a:tr>
              <a:tr h="24481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III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- оценочный этап – один день, целиком посвящённый подведению итогов, анализу результатов, составлению отчёта.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«Что мы узнали о солнечной системе»</a:t>
                      </a:r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Подведение итогов проекта; </a:t>
                      </a:r>
                    </a:p>
                    <a:p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Физкультурно-оздоровительный досуг: «Космическое путешествие».</a:t>
                      </a:r>
                    </a:p>
                    <a:p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Просмотр видео презентации «Космос».</a:t>
                      </a:r>
                    </a:p>
                    <a:p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викторина </a:t>
                      </a:r>
                      <a:r>
                        <a:rPr lang="ru-RU" sz="1800" b="0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«Астрономы»</a:t>
                      </a:r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; </a:t>
                      </a:r>
                    </a:p>
                    <a:p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коллективное изготовление творческой</a:t>
                      </a:r>
                      <a:r>
                        <a:rPr lang="ru-RU" sz="18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работы </a:t>
                      </a:r>
                      <a:r>
                        <a:rPr lang="ru-RU" sz="1800" b="0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«Солнечная система»</a:t>
                      </a:r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 апреля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Воспитатель, родители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619604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40422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536" y="0"/>
            <a:ext cx="11791345" cy="67710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успешности детей в решении проблемы отслеживания через наблюдение и анализ детской деятельности, занятий, бесед с детьми.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заинтересованности и участие в проекте родителей происходит через их участие в проведении совместных мероприятий, анализ участия родителей в подготовке условий деятельности детей.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Эффективность деятельности определяется соотнесением ожидаемого результата и реального достигнутого.</a:t>
            </a:r>
          </a:p>
          <a:p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Результативность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 определяется соотношением результатов диагностик в начале и в конце реализации проекта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Диагностика уровня знаний старших дошкольников о космосе.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Вопросы: 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называется планета, на которой мы живем?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называется ближайшая к нам  звезда?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солнечная система?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планеты солнечной системы ты знаешь?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называется спутник Земли?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Кто был первым космонавтом Земли?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впервые человек полетел в космос?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Каких российских космонавтов ты знаешь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Уровни усвоения материала: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Высокий уровень: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знания глубокие, ответы полные, содержательные, отражают сущность явления; ребенок самостоятельно ведет повествование, иногда требуются незначительные наводящие вопросы проверяющего.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Средний уровень: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знания частично поверхностные, многие явления или события ребенку незнакомы; на вопросы отвечает с помощью подсказки взрослого.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Низкий уровень: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ребенок затрудняется с ответом на вопросы даже с подсказкой взрослого.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Полученные результаты будут отражены в диаграммах.</a:t>
            </a:r>
          </a:p>
        </p:txBody>
      </p:sp>
      <p:pic>
        <p:nvPicPr>
          <p:cNvPr id="6150" name="Picture 6" descr="Картинки по запросу &quot;планета ссатурн&quot;&quot;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5415" y="2192464"/>
            <a:ext cx="4572000" cy="257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10198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73732" y="415790"/>
            <a:ext cx="46771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Продукт проекта – Макет солнечной системы</a:t>
            </a:r>
            <a:endParaRPr lang="ru-RU" dirty="0"/>
          </a:p>
        </p:txBody>
      </p:sp>
      <p:pic>
        <p:nvPicPr>
          <p:cNvPr id="7170" name="Picture 2" descr="Картинки по запросу &quot;планета уран&quot;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6295" y="240792"/>
            <a:ext cx="228600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1344" y="1258824"/>
            <a:ext cx="5159502" cy="5159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9908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687</Words>
  <Application>Microsoft Office PowerPoint</Application>
  <PresentationFormat>Произвольный</PresentationFormat>
  <Paragraphs>145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Тема проекта по экологии:  «Загадочный космос»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проекта:  «Загадочный космос»</dc:title>
  <dc:creator>Пользователь Windows</dc:creator>
  <cp:lastModifiedBy>Елена</cp:lastModifiedBy>
  <cp:revision>11</cp:revision>
  <dcterms:created xsi:type="dcterms:W3CDTF">2020-02-05T07:47:55Z</dcterms:created>
  <dcterms:modified xsi:type="dcterms:W3CDTF">2022-03-11T11:21:05Z</dcterms:modified>
</cp:coreProperties>
</file>