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7" r:id="rId3"/>
    <p:sldId id="256" r:id="rId4"/>
    <p:sldId id="268" r:id="rId5"/>
    <p:sldId id="262" r:id="rId6"/>
    <p:sldId id="258" r:id="rId7"/>
    <p:sldId id="263" r:id="rId8"/>
    <p:sldId id="257" r:id="rId9"/>
    <p:sldId id="269" r:id="rId10"/>
    <p:sldId id="265" r:id="rId11"/>
    <p:sldId id="264" r:id="rId12"/>
    <p:sldId id="260" r:id="rId13"/>
    <p:sldId id="273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CEB09-70E1-4B99-AA98-FF1A6A90F775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6458B-7101-4391-A10E-8D1C19EEE5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2B410-DF98-49FA-92A4-884D63A04078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5F422-9B15-4EC5-A601-766F4EC17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93EC9-27A1-4E29-908C-1ADCD3F7EA41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5DF21-3505-4125-91F4-C57465E685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91499-952D-42A4-96B5-070495798E51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B188-8F4D-4A67-BE34-DD4D68C33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B90F8-F735-4F60-ACB8-79378F383409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E374-092B-4D99-843D-048967258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17013-C68F-4606-BA77-3DEE02C953E7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80E6-2E6C-4274-A0F5-73334740B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8742A-D5B6-4389-A7FB-992C6E599F81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F8AED-6118-45B9-ACA7-B654CACACB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0C818-3C4E-4C92-8216-29F847D41BF9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5E335-DD56-47D2-9B93-62A37D4F6A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1BA8-F899-4528-96A2-788FA4D2F7D5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A99D1-725B-4DED-9F77-64536A7775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0D6D2-8669-4A97-AA12-7B69CD9711A4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F4997-3D65-4443-9DB8-0DAA7C8E83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93150-B4EB-4B68-AF2F-DD247BCC5DD9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5BD48-5825-426F-8BF1-1564F0DE6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E60195-ECC1-484A-9693-4B3D855600CF}" type="datetimeFigureOut">
              <a:rPr lang="en-US"/>
              <a:pPr>
                <a:defRPr/>
              </a:pPr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A80480-FBB5-4087-9284-2EBB2A6FD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Муниципальное  автономное  дошкольное образовательное  учреждение</a:t>
            </a:r>
            <a:br>
              <a:rPr lang="ru-RU" sz="3100" b="1" i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«Детский  сад  комбинированного  вида                     №  37 «Ягодка»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dirty="0" smtClean="0"/>
              <a:t/>
            </a:r>
            <a:br>
              <a:rPr lang="en-US" sz="2500" dirty="0" smtClean="0"/>
            </a:br>
            <a:endParaRPr lang="en-US" sz="2500" dirty="0" smtClean="0">
              <a:solidFill>
                <a:srgbClr val="000000"/>
              </a:solidFill>
            </a:endParaRPr>
          </a:p>
        </p:txBody>
      </p:sp>
      <p:pic>
        <p:nvPicPr>
          <p:cNvPr id="1026" name="Picture 2" descr="E:\РАБОТА\ФОТО\Фото д-сад\DSC01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514600"/>
            <a:ext cx="4953000" cy="3867150"/>
          </a:xfrm>
          <a:prstGeom prst="ellipse">
            <a:avLst/>
          </a:prstGeom>
          <a:noFill/>
        </p:spPr>
      </p:pic>
      <p:pic>
        <p:nvPicPr>
          <p:cNvPr id="13316" name="Содержимое 3" descr="http://img-fotki.yandex.ru/get/3810/fot462.a3/0_38cda_9c06615e_XL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5720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И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гры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на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улице</a:t>
            </a:r>
            <a:endParaRPr lang="en-US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G:\слайды\image (20)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1752600"/>
            <a:ext cx="3505200" cy="4648200"/>
          </a:xfrm>
          <a:prstGeom prst="roundRect">
            <a:avLst/>
          </a:prstGeom>
        </p:spPr>
      </p:pic>
      <p:pic>
        <p:nvPicPr>
          <p:cNvPr id="6" name="Содержимое 3" descr="G:\слайды\image (24)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1752601"/>
            <a:ext cx="3429000" cy="4572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Р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абота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с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родителями</a:t>
            </a:r>
            <a:endParaRPr lang="en-US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" name="Содержимое 9" descr="G:\слайды\IMG_149111884223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57800" y="1600200"/>
            <a:ext cx="3200417" cy="4724400"/>
          </a:xfrm>
          <a:prstGeom prst="roundRect">
            <a:avLst/>
          </a:prstGeom>
        </p:spPr>
      </p:pic>
      <p:pic>
        <p:nvPicPr>
          <p:cNvPr id="11" name="Рисунок 10" descr="C:\Documents and Settings\Admin\Рабочий стол\слайды\photofacefun_com_149149804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1600200"/>
            <a:ext cx="3657600" cy="47244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Р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абота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с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родителями</a:t>
            </a:r>
            <a:endParaRPr lang="en-US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5" name="Рисунок 4" descr="G:\слайды\IMG_14911272539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00200"/>
            <a:ext cx="3505200" cy="46986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G:\слайды\IMG_1491127499382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1600200"/>
            <a:ext cx="3733800" cy="4724400"/>
          </a:xfrm>
          <a:prstGeom prst="round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Спасибо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за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внимание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!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Рисунок 7" descr="C:\Documents and Settings\Admin\Рабочий стол\слайды\image (5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524000"/>
            <a:ext cx="7162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981200"/>
          </a:xfrm>
        </p:spPr>
        <p:txBody>
          <a:bodyPr/>
          <a:lstStyle/>
          <a:p>
            <a:pPr eaLnBrk="1" hangingPunct="1"/>
            <a:r>
              <a:rPr lang="ru-RU" sz="2800" b="1" i="1" u="sng" dirty="0" smtClean="0">
                <a:solidFill>
                  <a:srgbClr val="FF0000"/>
                </a:solidFill>
                <a:latin typeface="Georgia" pitchFamily="18" charset="0"/>
              </a:rPr>
              <a:t>Тема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: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Формирование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количественных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представлений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у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старших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дошкольников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по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средствам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игровых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технологий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в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ходе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режимных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моментов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П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одготовила</a:t>
            </a:r>
            <a:r>
              <a:rPr lang="en-US" sz="2800" b="1" i="1" smtClean="0">
                <a:solidFill>
                  <a:srgbClr val="FF0000"/>
                </a:solidFill>
                <a:latin typeface="Georgia" pitchFamily="18" charset="0"/>
              </a:rPr>
              <a:t>: Глущенко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Елена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Николаевна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b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МАДОУ №37 “</a:t>
            </a:r>
            <a:r>
              <a:rPr lang="en-US" sz="2800" b="1" i="1" dirty="0" err="1" smtClean="0">
                <a:solidFill>
                  <a:srgbClr val="FF0000"/>
                </a:solidFill>
                <a:latin typeface="Georgia" pitchFamily="18" charset="0"/>
              </a:rPr>
              <a:t>Ягодка</a:t>
            </a:r>
            <a:r>
              <a:rPr lang="en-US" sz="2800" b="1" i="1" dirty="0" smtClean="0">
                <a:solidFill>
                  <a:srgbClr val="FF0000"/>
                </a:solidFill>
                <a:latin typeface="Georgia" pitchFamily="18" charset="0"/>
              </a:rPr>
              <a:t>”</a:t>
            </a:r>
            <a:endParaRPr lang="ru-RU" sz="28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3" name="Рисунок 2" descr="G:\слайды\image (4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429000"/>
            <a:ext cx="4876800" cy="312556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слайды\DSCN38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76400"/>
            <a:ext cx="4038600" cy="3352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pPr algn="r" eaLnBrk="1" hangingPunct="1"/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«Игра - это искра, зажигающая огонёк  </a:t>
            </a:r>
            <a:b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пытливости и любознательности»</a:t>
            </a:r>
            <a:b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В. А. Сухомлинский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en-US" sz="32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 descr="G:\слайды\DSCN33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124200"/>
            <a:ext cx="4343400" cy="3429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С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ервировка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стола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в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нашей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группе</a:t>
            </a:r>
            <a:endParaRPr lang="ru-RU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C:\Documents and Settings\Admin\Рабочий стол\слайды\image (12)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97150" y="1606271"/>
            <a:ext cx="3830836" cy="4953558"/>
          </a:xfrm>
          <a:prstGeom prst="round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Подвижные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игры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в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группе</a:t>
            </a:r>
            <a:endParaRPr lang="en-US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G:\слайды\image (3)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1524000"/>
            <a:ext cx="4038600" cy="3733800"/>
          </a:xfrm>
          <a:prstGeom prst="roundRect">
            <a:avLst/>
          </a:prstGeom>
        </p:spPr>
      </p:pic>
      <p:pic>
        <p:nvPicPr>
          <p:cNvPr id="7" name="Рисунок 6" descr="G:\слайды\DSCN38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590800"/>
            <a:ext cx="4419600" cy="3886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Сюжетно-ролевые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игры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“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Ателье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”, “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Супермаркет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”</a:t>
            </a:r>
            <a:endParaRPr lang="en-US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G:\слайды\image (6)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1676400"/>
            <a:ext cx="3394472" cy="4525963"/>
          </a:xfrm>
          <a:prstGeom prst="roundRect">
            <a:avLst/>
          </a:prstGeom>
        </p:spPr>
      </p:pic>
      <p:pic>
        <p:nvPicPr>
          <p:cNvPr id="5" name="Рисунок 4" descr="G:\слайды\image (8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238" y="1755912"/>
            <a:ext cx="3492450" cy="44833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 smtClean="0">
                <a:solidFill>
                  <a:srgbClr val="FF0000"/>
                </a:solidFill>
                <a:latin typeface="Georgia" pitchFamily="18" charset="0"/>
              </a:rPr>
              <a:t>Р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абота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в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уголке</a:t>
            </a:r>
            <a:r>
              <a:rPr lang="en-US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Georgia" pitchFamily="18" charset="0"/>
              </a:rPr>
              <a:t>природы</a:t>
            </a:r>
            <a:endParaRPr lang="en-US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G:\слайды\image (10)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1371600"/>
            <a:ext cx="2819400" cy="3992563"/>
          </a:xfrm>
          <a:prstGeom prst="ellipse">
            <a:avLst/>
          </a:prstGeom>
        </p:spPr>
      </p:pic>
      <p:pic>
        <p:nvPicPr>
          <p:cNvPr id="5" name="Рисунок 4" descr="G:\слайды\image (11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1371600"/>
            <a:ext cx="2960956" cy="40487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G:\слайды\P107059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362200"/>
            <a:ext cx="3124200" cy="40386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b="1" i="1" dirty="0" smtClean="0">
                <a:solidFill>
                  <a:srgbClr val="FF0000"/>
                </a:solidFill>
                <a:latin typeface="Georgia" pitchFamily="18" charset="0"/>
              </a:rPr>
              <a:t>П</a:t>
            </a:r>
            <a:r>
              <a:rPr lang="ru-RU" sz="4000" b="1" i="1" dirty="0" err="1" smtClean="0">
                <a:solidFill>
                  <a:srgbClr val="FF0000"/>
                </a:solidFill>
                <a:latin typeface="Georgia" pitchFamily="18" charset="0"/>
              </a:rPr>
              <a:t>одсчитыва</a:t>
            </a:r>
            <a:r>
              <a:rPr lang="en-US" sz="4000" b="1" i="1" dirty="0" err="1" smtClean="0">
                <a:solidFill>
                  <a:srgbClr val="FF0000"/>
                </a:solidFill>
                <a:latin typeface="Georgia" pitchFamily="18" charset="0"/>
              </a:rPr>
              <a:t>ем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 количество бутонов, цветков, </a:t>
            </a:r>
            <a:r>
              <a:rPr lang="en-US" sz="40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Georgia" pitchFamily="18" charset="0"/>
              </a:rPr>
              <a:t>стрючков</a:t>
            </a:r>
            <a:r>
              <a:rPr lang="en-US" sz="40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Georgia" pitchFamily="18" charset="0"/>
              </a:rPr>
              <a:t>гороха</a:t>
            </a:r>
            <a:r>
              <a:rPr lang="en-US" sz="4000" b="1" i="1" dirty="0" smtClean="0">
                <a:solidFill>
                  <a:srgbClr val="FF0000"/>
                </a:solidFill>
                <a:latin typeface="Georgia" pitchFamily="18" charset="0"/>
              </a:rPr>
              <a:t>…</a:t>
            </a:r>
          </a:p>
        </p:txBody>
      </p:sp>
      <p:pic>
        <p:nvPicPr>
          <p:cNvPr id="5" name="Содержимое 4" descr="G:\слайды\image (1)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1676400"/>
            <a:ext cx="3581400" cy="4572000"/>
          </a:xfrm>
          <a:prstGeom prst="roundRect">
            <a:avLst/>
          </a:prstGeom>
        </p:spPr>
      </p:pic>
      <p:pic>
        <p:nvPicPr>
          <p:cNvPr id="6" name="Рисунок 5" descr="G:\слайды\image (2)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600200"/>
            <a:ext cx="3638550" cy="4648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Sveta\Desktop\hq-wallpapers_ru_abstraction3d_875_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077200" cy="1189038"/>
          </a:xfrm>
        </p:spPr>
        <p:txBody>
          <a:bodyPr/>
          <a:lstStyle/>
          <a:p>
            <a:pPr eaLnBrk="1" hangingPunct="1"/>
            <a:r>
              <a:rPr lang="en-US" sz="3600" b="1" i="1" dirty="0" err="1" smtClean="0">
                <a:solidFill>
                  <a:srgbClr val="FF0000"/>
                </a:solidFill>
                <a:latin typeface="Georgia" pitchFamily="18" charset="0"/>
              </a:rPr>
              <a:t>Подвижные</a:t>
            </a:r>
            <a:r>
              <a:rPr lang="en-US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Georgia" pitchFamily="18" charset="0"/>
              </a:rPr>
              <a:t>игры</a:t>
            </a:r>
            <a:r>
              <a:rPr lang="en-US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Georgia" pitchFamily="18" charset="0"/>
              </a:rPr>
              <a:t>на</a:t>
            </a:r>
            <a:r>
              <a:rPr lang="en-US" sz="36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latin typeface="Georgia" pitchFamily="18" charset="0"/>
              </a:rPr>
              <a:t>улице</a:t>
            </a:r>
            <a:endParaRPr lang="ru-RU" sz="3600" i="1" dirty="0" smtClean="0">
              <a:latin typeface="Georgia" pitchFamily="18" charset="0"/>
            </a:endParaRPr>
          </a:p>
        </p:txBody>
      </p:sp>
      <p:pic>
        <p:nvPicPr>
          <p:cNvPr id="6" name="Содержимое 3" descr="G:\слайды\image (18)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8200" y="1295400"/>
            <a:ext cx="3474509" cy="2362200"/>
          </a:xfrm>
          <a:prstGeom prst="roundRect">
            <a:avLst/>
          </a:prstGeom>
        </p:spPr>
      </p:pic>
      <p:pic>
        <p:nvPicPr>
          <p:cNvPr id="7" name="Рисунок 6" descr="G:\слайды\image (19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886200"/>
            <a:ext cx="3505200" cy="233760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G:\слайды\image (17)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1600200"/>
            <a:ext cx="2679908" cy="4038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Другая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6565FF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78</Words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     Муниципальное  автономное  дошкольное образовательное  учреждение «Детский  сад  комбинированного  вида                     №  37 «Ягодка»   </vt:lpstr>
      <vt:lpstr>Тема: Формирование количественных представлений у старших дошкольников по средствам игровых технологий в ходе режимных моментов Подготовила: Глущенко Елена Николаевна  МАДОУ №37 “Ягодка”</vt:lpstr>
      <vt:lpstr>«Игра - это искра, зажигающая огонёк   пытливости и любознательности» В. А. Сухомлинский. </vt:lpstr>
      <vt:lpstr>Сервировка стола в нашей группе</vt:lpstr>
      <vt:lpstr>Подвижные игры в группе</vt:lpstr>
      <vt:lpstr>Сюжетно-ролевые игры “Ателье”, “Супермаркет”</vt:lpstr>
      <vt:lpstr>Работа в уголке природы</vt:lpstr>
      <vt:lpstr>Подсчитываем количество бутонов, цветков,  стрючков гороха…</vt:lpstr>
      <vt:lpstr>Подвижные игры на улице</vt:lpstr>
      <vt:lpstr>Игры на улице</vt:lpstr>
      <vt:lpstr>Работа с родителями</vt:lpstr>
      <vt:lpstr>Работа с родителями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В  ГРУППЕ</dc:title>
  <dc:creator>Sveta</dc:creator>
  <cp:lastModifiedBy>Admin</cp:lastModifiedBy>
  <cp:revision>20</cp:revision>
  <dcterms:created xsi:type="dcterms:W3CDTF">2017-04-06T09:43:00Z</dcterms:created>
  <dcterms:modified xsi:type="dcterms:W3CDTF">2017-04-11T15:14:55Z</dcterms:modified>
</cp:coreProperties>
</file>