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62" r:id="rId3"/>
    <p:sldId id="263" r:id="rId4"/>
    <p:sldId id="259" r:id="rId5"/>
    <p:sldId id="260" r:id="rId6"/>
    <p:sldId id="264" r:id="rId7"/>
    <p:sldId id="265" r:id="rId8"/>
    <p:sldId id="269" r:id="rId9"/>
    <p:sldId id="267" r:id="rId10"/>
    <p:sldId id="270" r:id="rId11"/>
    <p:sldId id="268" r:id="rId12"/>
    <p:sldId id="271" r:id="rId13"/>
    <p:sldId id="272" r:id="rId14"/>
    <p:sldId id="273" r:id="rId15"/>
    <p:sldId id="274" r:id="rId16"/>
    <p:sldId id="26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 varScale="1">
        <p:scale>
          <a:sx n="86" d="100"/>
          <a:sy n="86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0613" y="990600"/>
            <a:ext cx="6345302" cy="3200400"/>
          </a:xfrm>
        </p:spPr>
        <p:txBody>
          <a:bodyPr rtlCol="0">
            <a:normAutofit/>
          </a:bodyPr>
          <a:lstStyle>
            <a:lvl1pPr algn="l" rtl="0">
              <a:defRPr sz="60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0613" y="4267200"/>
            <a:ext cx="6345302" cy="1371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r>
              <a:rPr lang="en-US">
                <a:solidFill>
                  <a:srgbClr val="164B4F">
                    <a:lumMod val="90000"/>
                    <a:lumOff val="10000"/>
                  </a:srgbClr>
                </a:solidFill>
              </a:rPr>
              <a:t>02.08.2016</a:t>
            </a:r>
            <a:endParaRPr lang="en-US" dirty="0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81FEFA0A-2F20-4B60-98C6-5FFDA469AA1C}" type="slidenum">
              <a:rPr lang="en-US" smtClean="0">
                <a:solidFill>
                  <a:srgbClr val="164B4F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8841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r>
              <a:rPr lang="en-US">
                <a:solidFill>
                  <a:srgbClr val="164B4F">
                    <a:lumMod val="90000"/>
                    <a:lumOff val="10000"/>
                  </a:srgbClr>
                </a:solidFill>
              </a:rPr>
              <a:t>02.08.2016</a:t>
            </a:r>
            <a:endParaRPr lang="en-US" dirty="0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81FEFA0A-2F20-4B60-98C6-5FFDA469AA1C}" type="slidenum">
              <a:rPr lang="en-US" smtClean="0">
                <a:solidFill>
                  <a:srgbClr val="164B4F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2008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613" y="2057401"/>
            <a:ext cx="6345303" cy="2666999"/>
          </a:xfrm>
        </p:spPr>
        <p:txBody>
          <a:bodyPr rtlCol="0" anchor="b">
            <a:normAutofit/>
          </a:bodyPr>
          <a:lstStyle>
            <a:lvl1pPr algn="l" rtl="0">
              <a:defRPr sz="4800" b="0" i="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970613" y="4876800"/>
            <a:ext cx="6345303" cy="1143000"/>
          </a:xfrm>
        </p:spPr>
        <p:txBody>
          <a:bodyPr rtlCol="0" anchor="t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r>
              <a:rPr lang="en-US">
                <a:solidFill>
                  <a:srgbClr val="164B4F">
                    <a:lumMod val="90000"/>
                    <a:lumOff val="10000"/>
                  </a:srgbClr>
                </a:solidFill>
              </a:rPr>
              <a:t>02.08.2016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81FEFA0A-2F20-4B60-98C6-5FFDA469AA1C}" type="slidenum">
              <a:rPr lang="en-US" smtClean="0">
                <a:solidFill>
                  <a:srgbClr val="164B4F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474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70612" y="1676400"/>
            <a:ext cx="3525930" cy="4495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2738" y="1676401"/>
            <a:ext cx="3525930" cy="4495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r>
              <a:rPr lang="en-US">
                <a:solidFill>
                  <a:srgbClr val="164B4F">
                    <a:lumMod val="90000"/>
                    <a:lumOff val="10000"/>
                  </a:srgbClr>
                </a:solidFill>
              </a:rPr>
              <a:t>02.08.2016</a:t>
            </a:r>
            <a:endParaRPr lang="en-US" dirty="0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81FEFA0A-2F20-4B60-98C6-5FFDA469AA1C}" type="slidenum">
              <a:rPr lang="en-US" smtClean="0">
                <a:solidFill>
                  <a:srgbClr val="164B4F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6750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0612" y="1676400"/>
            <a:ext cx="3526775" cy="762001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0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70612" y="2516458"/>
            <a:ext cx="3526775" cy="3655743"/>
          </a:xfrm>
        </p:spPr>
        <p:txBody>
          <a:bodyPr rtlCol="0"/>
          <a:lstStyle>
            <a:lvl1pPr algn="l" rtl="0">
              <a:defRPr sz="22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Замещающий текст 4"/>
          <p:cNvSpPr>
            <a:spLocks noGrp="1"/>
          </p:cNvSpPr>
          <p:nvPr>
            <p:ph type="body" sz="quarter" idx="3"/>
          </p:nvPr>
        </p:nvSpPr>
        <p:spPr>
          <a:xfrm>
            <a:off x="4645026" y="1676400"/>
            <a:ext cx="3528363" cy="762001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0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516458"/>
            <a:ext cx="3528363" cy="3655743"/>
          </a:xfrm>
        </p:spPr>
        <p:txBody>
          <a:bodyPr rtlCol="0"/>
          <a:lstStyle>
            <a:lvl1pPr algn="l" rtl="0">
              <a:defRPr sz="22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r>
              <a:rPr lang="en-US">
                <a:solidFill>
                  <a:srgbClr val="164B4F">
                    <a:lumMod val="90000"/>
                    <a:lumOff val="10000"/>
                  </a:srgbClr>
                </a:solidFill>
              </a:rPr>
              <a:t>02.08.2016</a:t>
            </a:r>
            <a:endParaRPr lang="en-US" dirty="0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81FEFA0A-2F20-4B60-98C6-5FFDA469AA1C}" type="slidenum">
              <a:rPr lang="en-US" smtClean="0">
                <a:solidFill>
                  <a:srgbClr val="164B4F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4356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r>
              <a:rPr lang="en-US">
                <a:solidFill>
                  <a:srgbClr val="164B4F">
                    <a:lumMod val="90000"/>
                    <a:lumOff val="10000"/>
                  </a:srgbClr>
                </a:solidFill>
              </a:rPr>
              <a:t>02.08.2016</a:t>
            </a:r>
            <a:endParaRPr lang="en-US" dirty="0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81FEFA0A-2F20-4B60-98C6-5FFDA469AA1C}" type="slidenum">
              <a:rPr lang="en-US" smtClean="0">
                <a:solidFill>
                  <a:srgbClr val="164B4F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4211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r>
              <a:rPr lang="en-US">
                <a:solidFill>
                  <a:srgbClr val="164B4F">
                    <a:lumMod val="90000"/>
                    <a:lumOff val="10000"/>
                  </a:srgbClr>
                </a:solidFill>
              </a:rPr>
              <a:t>02.08.2016</a:t>
            </a:r>
            <a:endParaRPr lang="en-US" dirty="0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81FEFA0A-2F20-4B60-98C6-5FFDA469AA1C}" type="slidenum">
              <a:rPr lang="en-US" smtClean="0">
                <a:solidFill>
                  <a:srgbClr val="164B4F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1198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9627" y="1676400"/>
            <a:ext cx="2858244" cy="2438400"/>
          </a:xfrm>
        </p:spPr>
        <p:txBody>
          <a:bodyPr rtlCol="0" anchor="b">
            <a:norm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0612" y="685800"/>
            <a:ext cx="4630356" cy="5486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600"/>
            </a:lvl6pPr>
            <a:lvl7pPr algn="l" rtl="0">
              <a:defRPr sz="1600"/>
            </a:lvl7pPr>
            <a:lvl8pPr algn="l" rtl="0">
              <a:defRPr sz="1600"/>
            </a:lvl8pPr>
            <a:lvl9pPr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5829627" y="4191000"/>
            <a:ext cx="2858244" cy="15240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r>
              <a:rPr lang="en-US">
                <a:solidFill>
                  <a:srgbClr val="164B4F">
                    <a:lumMod val="90000"/>
                    <a:lumOff val="10000"/>
                  </a:srgbClr>
                </a:solidFill>
              </a:rPr>
              <a:t>02.08.2016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81FEFA0A-2F20-4B60-98C6-5FFDA469AA1C}" type="slidenum">
              <a:rPr lang="en-US" smtClean="0">
                <a:solidFill>
                  <a:srgbClr val="164B4F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5280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9627" y="1676400"/>
            <a:ext cx="2858244" cy="2438400"/>
          </a:xfrm>
        </p:spPr>
        <p:txBody>
          <a:bodyPr rtlCol="0" anchor="b">
            <a:no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142107" y="0"/>
            <a:ext cx="4458862" cy="6858000"/>
          </a:xfr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5829627" y="4191000"/>
            <a:ext cx="2858244" cy="15240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210934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 algn="l" rtl="0">
              <a:defRPr/>
            </a:lvl5pPr>
            <a:lvl6pPr marL="1600200" algn="l" rtl="0">
              <a:defRPr/>
            </a:lvl6pPr>
            <a:lvl7pPr marL="1874520" algn="l" rtl="0">
              <a:defRPr/>
            </a:lvl7pPr>
            <a:lvl8pPr marL="2148840" algn="l" rtl="0">
              <a:defRPr/>
            </a:lvl8pPr>
            <a:lvl9pPr marL="2423160"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r>
              <a:rPr lang="en-US">
                <a:solidFill>
                  <a:srgbClr val="164B4F">
                    <a:lumMod val="90000"/>
                    <a:lumOff val="10000"/>
                  </a:srgbClr>
                </a:solidFill>
              </a:rPr>
              <a:t>02.08.2016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81FEFA0A-2F20-4B60-98C6-5FFDA469AA1C}" type="slidenum">
              <a:rPr lang="en-US" smtClean="0">
                <a:solidFill>
                  <a:srgbClr val="164B4F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0622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916" y="381000"/>
            <a:ext cx="1429121" cy="579120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70613" y="381000"/>
            <a:ext cx="6230973" cy="5791200"/>
          </a:xfrm>
        </p:spPr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r>
              <a:rPr lang="en-US">
                <a:solidFill>
                  <a:srgbClr val="164B4F">
                    <a:lumMod val="90000"/>
                    <a:lumOff val="10000"/>
                  </a:srgbClr>
                </a:solidFill>
              </a:rPr>
              <a:t>02.08.2016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81FEFA0A-2F20-4B60-98C6-5FFDA469AA1C}" type="slidenum">
              <a:rPr lang="en-US" smtClean="0">
                <a:solidFill>
                  <a:srgbClr val="164B4F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9010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27624" y="0"/>
            <a:ext cx="8516377" cy="6858000"/>
          </a:xfrm>
          <a:prstGeom prst="rect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612" y="381000"/>
            <a:ext cx="7202776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970612" y="1676400"/>
            <a:ext cx="7202776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Образец текста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954085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>
                <a:solidFill>
                  <a:srgbClr val="164B4F">
                    <a:lumMod val="90000"/>
                    <a:lumOff val="10000"/>
                  </a:srgbClr>
                </a:solidFill>
              </a:rPr>
              <a:t>02.08.2016</a:t>
            </a:r>
            <a:endParaRPr lang="en-US" dirty="0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039992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81FEFA0A-2F20-4B60-98C6-5FFDA469AA1C}" type="slidenum">
              <a:rPr lang="en-US" smtClean="0">
                <a:solidFill>
                  <a:srgbClr val="164B4F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US">
              <a:solidFill>
                <a:srgbClr val="164B4F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798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91680" y="404664"/>
            <a:ext cx="698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«Детский сад комбинированного вида №3» 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Алексеевского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городского округа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43050" y="1628800"/>
            <a:ext cx="6408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 </a:t>
            </a:r>
            <a:r>
              <a:rPr lang="en-US" sz="2000" i="1" dirty="0" smtClean="0"/>
              <a:t>II</a:t>
            </a:r>
            <a:r>
              <a:rPr lang="ru-RU" sz="2000" i="1" dirty="0" smtClean="0"/>
              <a:t> - Всероссийский педагогический конкурс</a:t>
            </a:r>
          </a:p>
          <a:p>
            <a:pPr algn="ctr"/>
            <a:r>
              <a:rPr lang="ru-RU" sz="2000" i="1" dirty="0" smtClean="0"/>
              <a:t> «Экология-дело каждого»</a:t>
            </a:r>
            <a:endParaRPr lang="ru-RU" sz="20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405382" y="2780928"/>
            <a:ext cx="6984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 работы: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«Волшебный мир природы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 жизни ребенка»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6056" y="4725144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Выполнил учитель-дефектолог: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Ковалевская Анна Ильинична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1" y="4104367"/>
            <a:ext cx="2364017" cy="2225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8043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22" y="0"/>
            <a:ext cx="9110178" cy="6832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270573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B050"/>
                </a:solidFill>
              </a:rPr>
              <a:t>Наблюдение за природными явлениями, комнатными растениями</a:t>
            </a:r>
          </a:p>
        </p:txBody>
      </p:sp>
      <p:pic>
        <p:nvPicPr>
          <p:cNvPr id="14338" name="Picture 2" descr="http://dou3.alweb31.ru/wp-content/uploads/2021/03/cc27fef7-4f2c-47ff-909e-7d63dea4c40b-768x102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5"/>
            <a:ext cx="3470828" cy="46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dou3.alweb31.ru/wp-content/uploads/2021/02/20210219_112020-scaled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8061" y="2578157"/>
            <a:ext cx="4462371" cy="334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425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22" y="0"/>
            <a:ext cx="9110178" cy="6832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55576" y="260648"/>
            <a:ext cx="60688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Познавательные занятия</a:t>
            </a:r>
          </a:p>
        </p:txBody>
      </p:sp>
      <p:pic>
        <p:nvPicPr>
          <p:cNvPr id="13316" name="Picture 4" descr="http://dou3.alweb31.ru/wp-content/uploads/2020/12/IMG_116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60496"/>
            <a:ext cx="4448874" cy="333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dou3.alweb31.ru/wp-content/uploads/2020/12/IMG_7491-225x3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083836"/>
            <a:ext cx="2736304" cy="364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130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22" y="0"/>
            <a:ext cx="9110178" cy="6832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96882"/>
            <a:ext cx="2915054" cy="3886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268681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3069" y="4126181"/>
            <a:ext cx="326436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93653" y="188640"/>
            <a:ext cx="50231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>
                <a:solidFill>
                  <a:schemeClr val="accent3">
                    <a:lumMod val="50000"/>
                  </a:schemeClr>
                </a:solidFill>
              </a:rPr>
              <a:t>Эколята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 дошколята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55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22" y="0"/>
            <a:ext cx="9110178" cy="6832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9672" y="260647"/>
            <a:ext cx="510267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Музыкальные и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спортивные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развлечения</a:t>
            </a: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705" y="1340768"/>
            <a:ext cx="3886597" cy="2914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7660" y="1340768"/>
            <a:ext cx="3929381" cy="2947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873156"/>
            <a:ext cx="3898008" cy="2923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1816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583" y="110095"/>
            <a:ext cx="9186799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8356" y="260648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Победители международного фестиваля «Белгород в цвету» Конкурс ландшафтного дизайна и садоводства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10" y="3587104"/>
            <a:ext cx="2437327" cy="3249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1232" y="3068959"/>
            <a:ext cx="2597879" cy="3463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0675" y="1124743"/>
            <a:ext cx="3509432" cy="3691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6121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ds04.infourok.ru/uploads/ex/0ac7/0012cf76-e84ab209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25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088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1411" y="428604"/>
            <a:ext cx="5841578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Дошкольный возраст </a:t>
            </a:r>
            <a:r>
              <a:rPr lang="ru-RU" sz="2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b="1" i="1" dirty="0" smtClean="0">
                <a:solidFill>
                  <a:srgbClr val="164B4F"/>
                </a:solidFill>
                <a:latin typeface="Times New Roman" pitchFamily="18" charset="0"/>
                <a:cs typeface="Times New Roman" pitchFamily="18" charset="0"/>
              </a:rPr>
              <a:t>самый ценный этап в развитии экологической культуры человека. В этот период закладываются основы личности, в том числе позитивное отношение к природе, окружающему миру. В этом возрасте ребенок начинает выделять себя из окружающей среды, развивается эмоционально-ценностное отношение к окружающему миру, формируются основы нравственно-экологических позиций личности, которые проявляются во взаимодействиях ребенка с природой, в осознании неразрывности с ней.</a:t>
            </a:r>
            <a:endParaRPr lang="ru-RU" sz="2200" b="1" i="1" dirty="0">
              <a:solidFill>
                <a:srgbClr val="164B4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4" descr="https://ds04.infourok.ru/uploads/ex/06f1/00016680-5bbb34da/hello_html_m5184fcac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45381" y="428604"/>
            <a:ext cx="2612756" cy="2872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14565709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50" name="Picture 6" descr="https://2.bp.blogspot.com/-yimjkZ7hx28/W2lN3-TH1lI/AAAAAAAAF_E/YEbdO2G1w_oYcv8Lf2JIc1VZ9JHaFu_UACLcBGAs/s640/powerpoint-power-point-background-wallpaper-page-background-photo-picture-image-gif-%2B%252839%25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5576" y="620688"/>
            <a:ext cx="7488832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Monotype Corsiva" panose="03010101010201010101" pitchFamily="66" charset="0"/>
              </a:rPr>
              <a:t>Актуальность темы</a:t>
            </a:r>
          </a:p>
          <a:p>
            <a:pPr algn="just"/>
            <a:r>
              <a:rPr lang="ru-RU" sz="2800" b="1" dirty="0">
                <a:latin typeface="Monotype Corsiva" panose="03010101010201010101" pitchFamily="66" charset="0"/>
              </a:rPr>
              <a:t>В настоящее время в области экологии просматриваются новые тенденции и проблемы. Все более очевидным становится противоречие между теми требованиями, которые предъявляет к человеку эпоха экологических катастроф, и реальным уровнем экологической воспитанности подрастающего поколения. Низкая эффективность предпринимаемых усилий приводит к необходимости повышения уровня экологической воспитанности дошкольников.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3998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31629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7784" y="908720"/>
            <a:ext cx="597666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>
                <a:latin typeface="Monotype Corsiva" panose="03010101010201010101" pitchFamily="66" charset="0"/>
              </a:rPr>
              <a:t>Цель:</a:t>
            </a:r>
            <a:r>
              <a:rPr lang="ru-RU" sz="4000" b="1" dirty="0">
                <a:latin typeface="Monotype Corsiva" panose="03010101010201010101" pitchFamily="66" charset="0"/>
              </a:rPr>
              <a:t> </a:t>
            </a:r>
          </a:p>
          <a:p>
            <a:pPr algn="just"/>
            <a:r>
              <a:rPr lang="ru-RU" sz="4000" b="1" dirty="0">
                <a:latin typeface="Monotype Corsiva" panose="03010101010201010101" pitchFamily="66" charset="0"/>
              </a:rPr>
              <a:t>формирование у детей экологических знаний, норм и правил взаимодействия с природой.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0730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https://ds03.infourok.ru/uploads/ex/0325/0002127c-c1043461/4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22004" y="90872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4800" b="1" dirty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Формы и методы </a:t>
            </a:r>
          </a:p>
          <a:p>
            <a:pPr lvl="0" algn="ctr"/>
            <a:r>
              <a:rPr lang="ru-RU" sz="4800" b="1" dirty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работы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3608" y="2478380"/>
            <a:ext cx="712879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dirty="0">
                <a:solidFill>
                  <a:srgbClr val="002060"/>
                </a:solidFill>
              </a:rPr>
              <a:t>Трудовая деятельность на участке и на </a:t>
            </a:r>
            <a:r>
              <a:rPr lang="ru-RU" dirty="0" smtClean="0">
                <a:solidFill>
                  <a:srgbClr val="002060"/>
                </a:solidFill>
              </a:rPr>
              <a:t>огороде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- Трудовая </a:t>
            </a:r>
            <a:r>
              <a:rPr lang="ru-RU" dirty="0">
                <a:solidFill>
                  <a:srgbClr val="002060"/>
                </a:solidFill>
              </a:rPr>
              <a:t>деятельность в уголке природы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- Познавательные </a:t>
            </a:r>
            <a:r>
              <a:rPr lang="ru-RU" dirty="0">
                <a:solidFill>
                  <a:srgbClr val="002060"/>
                </a:solidFill>
              </a:rPr>
              <a:t>занятия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- Познавательные </a:t>
            </a:r>
            <a:r>
              <a:rPr lang="ru-RU" dirty="0">
                <a:solidFill>
                  <a:srgbClr val="002060"/>
                </a:solidFill>
              </a:rPr>
              <a:t>занятия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- </a:t>
            </a:r>
            <a:r>
              <a:rPr lang="ru-RU" dirty="0" smtClean="0">
                <a:solidFill>
                  <a:srgbClr val="002060"/>
                </a:solidFill>
              </a:rPr>
              <a:t>Музыкальные </a:t>
            </a:r>
            <a:r>
              <a:rPr lang="ru-RU" dirty="0">
                <a:solidFill>
                  <a:srgbClr val="002060"/>
                </a:solidFill>
              </a:rPr>
              <a:t>и спортивные развлечения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- </a:t>
            </a:r>
            <a:r>
              <a:rPr lang="ru-RU" dirty="0" smtClean="0">
                <a:solidFill>
                  <a:srgbClr val="002060"/>
                </a:solidFill>
              </a:rPr>
              <a:t>Музыкальные </a:t>
            </a:r>
            <a:r>
              <a:rPr lang="ru-RU" dirty="0">
                <a:solidFill>
                  <a:srgbClr val="002060"/>
                </a:solidFill>
              </a:rPr>
              <a:t>и спортивные развлечения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- </a:t>
            </a:r>
            <a:r>
              <a:rPr lang="ru-RU" dirty="0">
                <a:solidFill>
                  <a:srgbClr val="002060"/>
                </a:solidFill>
              </a:rPr>
              <a:t>Чтение литературы, заучивание стихов, пословиц, поговорок 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- </a:t>
            </a:r>
            <a:r>
              <a:rPr lang="ru-RU" dirty="0">
                <a:solidFill>
                  <a:srgbClr val="002060"/>
                </a:solidFill>
              </a:rPr>
              <a:t>Дидактические и подвижные игры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- </a:t>
            </a:r>
            <a:r>
              <a:rPr lang="ru-RU" dirty="0">
                <a:solidFill>
                  <a:srgbClr val="002060"/>
                </a:solidFill>
              </a:rPr>
              <a:t>Оформление тематических выставок и композиций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- </a:t>
            </a:r>
            <a:r>
              <a:rPr lang="ru-RU" dirty="0">
                <a:solidFill>
                  <a:srgbClr val="002060"/>
                </a:solidFill>
              </a:rPr>
              <a:t>Конструирование, моделирование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- </a:t>
            </a:r>
            <a:r>
              <a:rPr lang="ru-RU" dirty="0">
                <a:solidFill>
                  <a:srgbClr val="002060"/>
                </a:solidFill>
              </a:rPr>
              <a:t>Наблюдение за растительным и животным миром, за трудом взрослых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867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ds05.infourok.ru/uploads/ex/1218/000555bf-eda641d3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492" y="22980"/>
            <a:ext cx="8964488" cy="672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8" y="476672"/>
            <a:ext cx="6408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B050"/>
                </a:solidFill>
              </a:rPr>
              <a:t>Трудовая деятельность в уголке природы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30779"/>
            <a:ext cx="3248879" cy="243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77561"/>
            <a:ext cx="3124125" cy="234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3064" y="4077072"/>
            <a:ext cx="3337344" cy="2503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7849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ds05.infourok.ru/uploads/ex/1218/000555bf-eda641d3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492" y="22980"/>
            <a:ext cx="8964488" cy="672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45641" y="404664"/>
            <a:ext cx="502240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Трудовая 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</a:p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 участке 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561" y="1340768"/>
            <a:ext cx="2185286" cy="4849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 descr="http://dou3.alweb31.ru/wp-content/uploads/2021/07/IMG-20210719-WA000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196752"/>
            <a:ext cx="2120389" cy="470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4206" y="2144676"/>
            <a:ext cx="3345663" cy="2479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5365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22" y="0"/>
            <a:ext cx="9110178" cy="6832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5656" y="260648"/>
            <a:ext cx="572304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00B050"/>
                </a:solidFill>
              </a:rPr>
              <a:t>Уголки природы</a:t>
            </a:r>
          </a:p>
        </p:txBody>
      </p:sp>
      <p:pic>
        <p:nvPicPr>
          <p:cNvPr id="10243" name="Picture 3" descr="C:\Users\Аня\Desktop\20220126_11580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83978"/>
            <a:ext cx="4433522" cy="332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3" y="1525944"/>
            <a:ext cx="2952327" cy="3936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0932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22" y="0"/>
            <a:ext cx="9110178" cy="6832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 descr="https://ds04.infourok.ru/uploads/ex/024d/000cd38c-7bbbce3b/img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87624" y="3746089"/>
            <a:ext cx="3600400" cy="268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261247" y="1208391"/>
            <a:ext cx="2775188" cy="243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012160" y="3428893"/>
            <a:ext cx="2845325" cy="3076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24240" y="188640"/>
            <a:ext cx="430919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Уголок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познавательной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деятельности </a:t>
            </a:r>
          </a:p>
        </p:txBody>
      </p:sp>
    </p:spTree>
    <p:extLst>
      <p:ext uri="{BB962C8B-B14F-4D97-AF65-F5344CB8AC3E}">
        <p14:creationId xmlns:p14="http://schemas.microsoft.com/office/powerpoint/2010/main" xmlns="" val="37287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f02801109">
  <a:themeElements>
    <a:clrScheme name="Serenity_16x9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_9532183_TF02801109_TF02801109" id="{1C06BAA0-3930-493B-AD60-9265984A33DD}" vid="{F056C7C8-BEFB-4DDF-85DC-215FA76949E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289</TotalTime>
  <Words>285</Words>
  <Application>Microsoft Office PowerPoint</Application>
  <PresentationFormat>Экран (4:3)</PresentationFormat>
  <Paragraphs>40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Воздушный поток</vt:lpstr>
      <vt:lpstr>tf02801109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Аня</dc:creator>
  <cp:lastModifiedBy>ret</cp:lastModifiedBy>
  <cp:revision>21</cp:revision>
  <dcterms:created xsi:type="dcterms:W3CDTF">2022-01-26T07:41:04Z</dcterms:created>
  <dcterms:modified xsi:type="dcterms:W3CDTF">2022-01-28T12:34:33Z</dcterms:modified>
</cp:coreProperties>
</file>