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139AC3-F55D-4650-B577-85803E67EEAB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74176B-9489-45D9-9F86-FDA9D5DD55D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Древняя Русь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29827"/>
              </p:ext>
            </p:extLst>
          </p:nvPr>
        </p:nvGraphicFramePr>
        <p:xfrm>
          <a:off x="1524000" y="1397000"/>
          <a:ext cx="6096000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160290"/>
              </p:ext>
            </p:extLst>
          </p:nvPr>
        </p:nvGraphicFramePr>
        <p:xfrm>
          <a:off x="395536" y="1628800"/>
          <a:ext cx="8424936" cy="46750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8312"/>
                <a:gridCol w="1404156"/>
                <a:gridCol w="1404156"/>
                <a:gridCol w="1404156"/>
                <a:gridCol w="1404156"/>
              </a:tblGrid>
              <a:tr h="1108924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ea typeface="Adobe Heiti Std R" pitchFamily="34" charset="-128"/>
                          <a:cs typeface="Arial" pitchFamily="34" charset="0"/>
                        </a:rPr>
                        <a:t>Князья</a:t>
                      </a:r>
                      <a:endParaRPr lang="ru-RU" sz="5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  <a:ea typeface="Adobe Heiti Std R" pitchFamily="34" charset="-128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2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3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4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5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 Narrow" pitchFamily="34" charset="0"/>
                          <a:ea typeface="Adobe Heiti Std R" pitchFamily="34" charset="-128"/>
                          <a:cs typeface="Arial" pitchFamily="34" charset="0"/>
                        </a:rPr>
                        <a:t>События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6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7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8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9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 Narrow" pitchFamily="34" charset="0"/>
                          <a:ea typeface="Adobe Heiti Std R" pitchFamily="34" charset="-128"/>
                          <a:cs typeface="Arial" pitchFamily="34" charset="0"/>
                        </a:rPr>
                        <a:t>Культура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0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1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2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3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 Narrow" pitchFamily="34" charset="0"/>
                          <a:ea typeface="Adobe Heiti Std R" pitchFamily="34" charset="-128"/>
                          <a:cs typeface="Arial" pitchFamily="34" charset="0"/>
                        </a:rPr>
                        <a:t>Быт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4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5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6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  <a:hlinkClick r:id="rId17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4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260648"/>
            <a:ext cx="4563616" cy="6264696"/>
          </a:xfrm>
        </p:spPr>
        <p:txBody>
          <a:bodyPr>
            <a:normAutofit fontScale="925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600" b="1" dirty="0">
                <a:solidFill>
                  <a:srgbClr val="0070C0"/>
                </a:solidFill>
              </a:rPr>
              <a:t>Его часто называют первым русским историком.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600" b="1" dirty="0">
                <a:solidFill>
                  <a:srgbClr val="0070C0"/>
                </a:solidFill>
              </a:rPr>
              <a:t>Он был монахом </a:t>
            </a:r>
            <a:r>
              <a:rPr kumimoji="1" lang="ru-RU" sz="3600" b="1" dirty="0" err="1">
                <a:solidFill>
                  <a:srgbClr val="0070C0"/>
                </a:solidFill>
              </a:rPr>
              <a:t>Киево</a:t>
            </a:r>
            <a:r>
              <a:rPr kumimoji="1" lang="ru-RU" sz="3600" b="1" dirty="0">
                <a:solidFill>
                  <a:srgbClr val="0070C0"/>
                </a:solidFill>
              </a:rPr>
              <a:t>-Печёрского монастыря.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600" b="1" dirty="0">
                <a:solidFill>
                  <a:srgbClr val="0070C0"/>
                </a:solidFill>
              </a:rPr>
              <a:t>Его сочинения переписываются потомками на протяжении пяти столетий. </a:t>
            </a:r>
            <a:endParaRPr kumimoji="1" lang="ru-RU" sz="3600" b="1" dirty="0" smtClean="0">
              <a:solidFill>
                <a:srgbClr val="0070C0"/>
              </a:solidFill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1" lang="ru-RU" sz="28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900" b="1" dirty="0">
                <a:solidFill>
                  <a:srgbClr val="FF0000"/>
                </a:solidFill>
              </a:rPr>
              <a:t>Кто это?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1" lang="ru-RU" sz="28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D:\Мои документы\Архив\Нестор. Скульптура.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74441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668344" y="5949280"/>
            <a:ext cx="108012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9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869160"/>
            <a:ext cx="8686800" cy="14269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ea typeface="Times New Roman"/>
              </a:rPr>
              <a:t>Почему алфавит русского языка называют кириллицей?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D:\Мои документы\Архив\Кирилл и Мефодий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3766145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6093296"/>
            <a:ext cx="1152128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5256584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600" b="1" dirty="0">
                <a:solidFill>
                  <a:srgbClr val="0070C0"/>
                </a:solidFill>
              </a:rPr>
              <a:t>Именно эти находки подтвердили,  что письменность у славян зародилась до принятия христианства. Особенно много  их было найдено  при раскопках в Новгороде.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1" lang="ru-RU" sz="36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1" lang="ru-RU" sz="3600" b="1" dirty="0">
                <a:solidFill>
                  <a:srgbClr val="FF0000"/>
                </a:solidFill>
              </a:rPr>
              <a:t>Что это?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5805264"/>
            <a:ext cx="122413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0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4162"/>
            <a:ext cx="83080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  <a:ea typeface="Times New Roman"/>
              </a:rPr>
              <a:t>В </a:t>
            </a:r>
            <a:r>
              <a:rPr lang="en-US" sz="3600" b="1" dirty="0" smtClean="0">
                <a:solidFill>
                  <a:srgbClr val="0070C0"/>
                </a:solidFill>
                <a:ea typeface="Times New Roman"/>
                <a:cs typeface="Times New Roman"/>
              </a:rPr>
              <a:t>XI</a:t>
            </a:r>
            <a:r>
              <a:rPr lang="ru-RU" sz="3600" b="1" dirty="0" smtClean="0">
                <a:solidFill>
                  <a:srgbClr val="0070C0"/>
                </a:solidFill>
                <a:ea typeface="Times New Roman"/>
                <a:cs typeface="Times New Roman"/>
              </a:rPr>
              <a:t> – </a:t>
            </a:r>
            <a:r>
              <a:rPr lang="en-US" sz="3600" b="1" dirty="0" smtClean="0">
                <a:solidFill>
                  <a:srgbClr val="0070C0"/>
                </a:solidFill>
                <a:ea typeface="Times New Roman"/>
                <a:cs typeface="Times New Roman"/>
              </a:rPr>
              <a:t>XII</a:t>
            </a:r>
            <a:r>
              <a:rPr lang="ru-RU" sz="3600" b="1" dirty="0" smtClean="0">
                <a:solidFill>
                  <a:srgbClr val="0070C0"/>
                </a:solidFill>
                <a:ea typeface="Times New Roman"/>
                <a:cs typeface="Times New Roman"/>
              </a:rPr>
              <a:t> веках в </a:t>
            </a:r>
            <a:r>
              <a:rPr lang="ru-RU" sz="3600" b="1" dirty="0" smtClean="0">
                <a:solidFill>
                  <a:srgbClr val="0070C0"/>
                </a:solidFill>
                <a:ea typeface="Times New Roman"/>
              </a:rPr>
              <a:t> Новгороде, Киеве и Полоцке  были построены храмы с одинаковым названием. </a:t>
            </a:r>
          </a:p>
          <a:p>
            <a:pPr marL="0" indent="0">
              <a:buNone/>
            </a:pPr>
            <a:endParaRPr lang="ru-RU" sz="3600" b="1" dirty="0" smtClean="0">
              <a:solidFill>
                <a:srgbClr val="0070C0"/>
              </a:solidFill>
              <a:ea typeface="Times New Roman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Как назывались эти храмы?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6021288"/>
            <a:ext cx="1152128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554162"/>
            <a:ext cx="54997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При раскопках поселений древних славян археологи находят вот такие статуи из камня или дерева.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Что это такое?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imag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1862311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6021288"/>
            <a:ext cx="108012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6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554162"/>
            <a:ext cx="42035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Во что обуты изображенные на рисунке жители Древней Руси?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11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4048125" cy="6337300"/>
          </a:xfrm>
          <a:prstGeom prst="rect">
            <a:avLst/>
          </a:prstGeom>
          <a:noFill/>
          <a:ln w="762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7524328" y="5877272"/>
            <a:ext cx="1152128" cy="72037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1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Происхождение выражения «чур, меня» связывают с верованиями древних славян.</a:t>
            </a:r>
          </a:p>
          <a:p>
            <a:pPr marL="0" indent="0">
              <a:buNone/>
            </a:pPr>
            <a:endParaRPr lang="ru-RU" sz="36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Какова </a:t>
            </a:r>
            <a:r>
              <a:rPr lang="ru-RU" sz="3600" b="1" dirty="0">
                <a:solidFill>
                  <a:srgbClr val="FF0000"/>
                </a:solidFill>
              </a:rPr>
              <a:t>история выражения «чур, меня»? 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6021288"/>
            <a:ext cx="108012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61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4162"/>
            <a:ext cx="845204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Выражение </a:t>
            </a:r>
            <a:r>
              <a:rPr lang="ru-RU" sz="3600" b="1" dirty="0">
                <a:solidFill>
                  <a:srgbClr val="0070C0"/>
                </a:solidFill>
              </a:rPr>
              <a:t>«</a:t>
            </a:r>
            <a:r>
              <a:rPr lang="ru-RU" sz="3600" b="1" dirty="0" smtClean="0">
                <a:solidFill>
                  <a:srgbClr val="0070C0"/>
                </a:solidFill>
              </a:rPr>
              <a:t>закатав </a:t>
            </a:r>
            <a:r>
              <a:rPr lang="ru-RU" sz="3600" b="1" dirty="0">
                <a:solidFill>
                  <a:srgbClr val="0070C0"/>
                </a:solidFill>
              </a:rPr>
              <a:t>рукава» и «спустя рукава</a:t>
            </a:r>
            <a:r>
              <a:rPr lang="ru-RU" sz="3600" b="1" dirty="0" smtClean="0">
                <a:solidFill>
                  <a:srgbClr val="0070C0"/>
                </a:solidFill>
              </a:rPr>
              <a:t>» связаны с элементами одежды жителей Древне Руси.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Объясните выражение «</a:t>
            </a:r>
            <a:r>
              <a:rPr lang="ru-RU" sz="3600" b="1" dirty="0" smtClean="0">
                <a:solidFill>
                  <a:srgbClr val="FF0000"/>
                </a:solidFill>
              </a:rPr>
              <a:t>закатав </a:t>
            </a:r>
            <a:r>
              <a:rPr lang="ru-RU" sz="3600" b="1" dirty="0">
                <a:solidFill>
                  <a:srgbClr val="FF0000"/>
                </a:solidFill>
              </a:rPr>
              <a:t>рукава» и «спустя рукава</a:t>
            </a:r>
            <a:r>
              <a:rPr lang="ru-RU" sz="3600" b="1" dirty="0" smtClean="0">
                <a:solidFill>
                  <a:srgbClr val="FF0000"/>
                </a:solidFill>
              </a:rPr>
              <a:t>».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596336" y="6021288"/>
            <a:ext cx="108012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55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9263" indent="0">
              <a:buNone/>
            </a:pP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именем этого князя связывают начало распространения христианства на Руси.</a:t>
            </a:r>
          </a:p>
          <a:p>
            <a:pPr marL="449263" indent="0">
              <a:buNone/>
            </a:pP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0">
              <a:buNone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имя этого князя.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3707904" y="5877272"/>
            <a:ext cx="144016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37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49263" lvl="0" indent="0">
              <a:buClr>
                <a:srgbClr val="F0A22E"/>
              </a:buClr>
              <a:buNone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Предание нарекло …. Хитрою, церковь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Святою, история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Мудрою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Отомстив древлянам, она умела соблюсти тишину в стране…</a:t>
            </a:r>
            <a:b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lvl="0" indent="0">
              <a:buClr>
                <a:srgbClr val="F0A22E"/>
              </a:buClr>
              <a:buNone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 написал эти строки историк Карамзин Н.М. в книге «Предание веков»?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3779912" y="5805264"/>
            <a:ext cx="136815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80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lvl="0" indent="0">
              <a:buClr>
                <a:srgbClr val="F0A22E"/>
              </a:buClr>
              <a:buNone/>
            </a:pP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преданию этот князь умер от укуса змеи, выползшей из валявшегося черепа его умершего любимого коня.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lvl="0" indent="0">
              <a:buClr>
                <a:srgbClr val="F0A22E"/>
              </a:buClr>
              <a:buNone/>
            </a:pP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lvl="0" indent="0">
              <a:buClr>
                <a:srgbClr val="F0A22E"/>
              </a:buClr>
              <a:buNone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звали 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 князя.</a:t>
            </a:r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3707904" y="5805264"/>
            <a:ext cx="136815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76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86800" cy="5544616"/>
          </a:xfrm>
        </p:spPr>
        <p:txBody>
          <a:bodyPr>
            <a:normAutofit fontScale="85000" lnSpcReduction="20000"/>
          </a:bodyPr>
          <a:lstStyle/>
          <a:p>
            <a:pPr marL="261938" indent="0">
              <a:buNone/>
            </a:pPr>
            <a:r>
              <a:rPr lang="ru-RU" sz="4300" b="1" kern="0" dirty="0">
                <a:solidFill>
                  <a:srgbClr val="0070C0"/>
                </a:solidFill>
              </a:rPr>
              <a:t>В походах же не возил за  собою ни возов, ни котлов не варил мяса, но, тонко нарезав конину или зверину, или говядину и зажарив на углях так ел. Не имел он и шатра, но спал, подостлав потник, с седлом на головах… И посылал в иные земли со словами: «Хочу на вас идти</a:t>
            </a:r>
            <a:r>
              <a:rPr lang="ru-RU" sz="4300" b="1" kern="0" dirty="0" smtClean="0">
                <a:solidFill>
                  <a:srgbClr val="0070C0"/>
                </a:solidFill>
              </a:rPr>
              <a:t>».</a:t>
            </a:r>
          </a:p>
          <a:p>
            <a:pPr marL="261938" indent="0">
              <a:buNone/>
            </a:pPr>
            <a:endParaRPr lang="ru-RU" sz="4300" b="1" kern="0" dirty="0" smtClean="0">
              <a:solidFill>
                <a:srgbClr val="0070C0"/>
              </a:solidFill>
            </a:endParaRPr>
          </a:p>
          <a:p>
            <a:pPr marL="261938" indent="0">
              <a:buNone/>
            </a:pPr>
            <a:r>
              <a:rPr lang="ru-RU" sz="4300" b="1" kern="0" dirty="0" smtClean="0">
                <a:solidFill>
                  <a:srgbClr val="FF0000"/>
                </a:solidFill>
              </a:rPr>
              <a:t>О </a:t>
            </a:r>
            <a:r>
              <a:rPr lang="ru-RU" sz="4300" b="1" kern="0" dirty="0">
                <a:solidFill>
                  <a:srgbClr val="FF0000"/>
                </a:solidFill>
              </a:rPr>
              <a:t>ком пишет летописец в «Повести временных </a:t>
            </a:r>
            <a:r>
              <a:rPr lang="ru-RU" sz="4300" b="1" kern="0" dirty="0" smtClean="0">
                <a:solidFill>
                  <a:srgbClr val="FF0000"/>
                </a:solidFill>
              </a:rPr>
              <a:t>лет»?</a:t>
            </a:r>
            <a:endParaRPr lang="ru-RU" sz="4300" b="1" kern="0" dirty="0">
              <a:solidFill>
                <a:srgbClr val="FF0000"/>
              </a:solidFill>
            </a:endParaRPr>
          </a:p>
          <a:p>
            <a:pPr marL="261938" indent="0">
              <a:buNone/>
            </a:pPr>
            <a:endParaRPr lang="ru-RU" sz="4000" b="1" kern="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3779912" y="5877272"/>
            <a:ext cx="1296144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6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5301208"/>
            <a:ext cx="8686800" cy="1440160"/>
          </a:xfrm>
        </p:spPr>
        <p:txBody>
          <a:bodyPr/>
          <a:lstStyle/>
          <a:p>
            <a:pPr marL="0" indent="0">
              <a:buNone/>
            </a:pPr>
            <a:r>
              <a:rPr kumimoji="1" lang="ru-RU" dirty="0">
                <a:solidFill>
                  <a:srgbClr val="FF0000"/>
                </a:solidFill>
                <a:latin typeface="+mj-lt"/>
              </a:rPr>
              <a:t>Какое событие изображено на картине? В каком году оно произошло?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1" descr="C:\Users\Гигобайт\Pictures\к игре\img_12801509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85728"/>
            <a:ext cx="7696222" cy="4825474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7236296" y="6021288"/>
            <a:ext cx="121550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53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1554162"/>
            <a:ext cx="3627512" cy="4525963"/>
          </a:xfrm>
        </p:spPr>
        <p:txBody>
          <a:bodyPr/>
          <a:lstStyle/>
          <a:p>
            <a:pPr marL="0" lvl="0" indent="0">
              <a:buClr>
                <a:srgbClr val="F0A22E"/>
              </a:buClr>
              <a:buNone/>
            </a:pPr>
            <a:r>
              <a:rPr kumimoji="1" lang="ru-RU" dirty="0">
                <a:solidFill>
                  <a:srgbClr val="FF0000"/>
                </a:solidFill>
                <a:latin typeface="Franklin Gothic Medium"/>
              </a:rPr>
              <a:t>Какое событие изображено на картине? В каком году оно произошло?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7525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236296" y="6093296"/>
            <a:ext cx="108012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24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554162"/>
            <a:ext cx="4707632" cy="27976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Вече решило: «Если повадится волк к овцам, то унесет все стадо,</a:t>
            </a:r>
            <a:r>
              <a:rPr lang="ru-RU" sz="40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пока не убьют его».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756620" cy="409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67544" y="4941168"/>
            <a:ext cx="7920880" cy="178951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О каком событии рассказывается в летописи? Когда оно произошло?</a:t>
            </a:r>
          </a:p>
          <a:p>
            <a:pPr marL="0" indent="0">
              <a:buFont typeface="Wingdings 2"/>
              <a:buNone/>
            </a:pP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668344" y="6021288"/>
            <a:ext cx="108012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83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085184"/>
            <a:ext cx="7776864" cy="1512168"/>
          </a:xfrm>
        </p:spPr>
        <p:txBody>
          <a:bodyPr/>
          <a:lstStyle/>
          <a:p>
            <a:pPr marL="0" lvl="0" indent="0">
              <a:buClr>
                <a:srgbClr val="F0A22E"/>
              </a:buClr>
              <a:buNone/>
            </a:pPr>
            <a:r>
              <a:rPr kumimoji="1" lang="ru-RU" dirty="0">
                <a:solidFill>
                  <a:srgbClr val="FF0000"/>
                </a:solidFill>
                <a:latin typeface="Franklin Gothic Medium"/>
              </a:rPr>
              <a:t>Какое событие изображено на картине? </a:t>
            </a:r>
            <a:endParaRPr kumimoji="1" lang="ru-RU" dirty="0" smtClean="0">
              <a:solidFill>
                <a:srgbClr val="FF0000"/>
              </a:solidFill>
              <a:latin typeface="Franklin Gothic Medium"/>
            </a:endParaRPr>
          </a:p>
          <a:p>
            <a:pPr marL="0" lvl="0" indent="0">
              <a:buClr>
                <a:srgbClr val="F0A22E"/>
              </a:buClr>
              <a:buNone/>
            </a:pPr>
            <a:r>
              <a:rPr kumimoji="1" lang="ru-RU" dirty="0" smtClean="0">
                <a:solidFill>
                  <a:srgbClr val="FF0000"/>
                </a:solidFill>
                <a:latin typeface="Franklin Gothic Medium"/>
              </a:rPr>
              <a:t>В </a:t>
            </a:r>
            <a:r>
              <a:rPr kumimoji="1" lang="ru-RU" dirty="0">
                <a:solidFill>
                  <a:srgbClr val="FF0000"/>
                </a:solidFill>
                <a:latin typeface="Franklin Gothic Medium"/>
              </a:rPr>
              <a:t>каком году оно произошло?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63284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668344" y="6021288"/>
            <a:ext cx="108012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2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5A5A5"/>
      </a:hlink>
      <a:folHlink>
        <a:srgbClr val="FFC00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386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Древняя Русь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Николай</cp:lastModifiedBy>
  <cp:revision>22</cp:revision>
  <dcterms:created xsi:type="dcterms:W3CDTF">2016-02-21T17:06:54Z</dcterms:created>
  <dcterms:modified xsi:type="dcterms:W3CDTF">2016-02-27T06:10:11Z</dcterms:modified>
</cp:coreProperties>
</file>