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0" r:id="rId3"/>
    <p:sldId id="304" r:id="rId4"/>
    <p:sldId id="292" r:id="rId5"/>
    <p:sldId id="272" r:id="rId6"/>
    <p:sldId id="293" r:id="rId7"/>
    <p:sldId id="294" r:id="rId8"/>
    <p:sldId id="296" r:id="rId9"/>
    <p:sldId id="299" r:id="rId10"/>
    <p:sldId id="301" r:id="rId11"/>
    <p:sldId id="302" r:id="rId12"/>
    <p:sldId id="274" r:id="rId13"/>
    <p:sldId id="30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F2E1E09-AA94-4A84-A9F0-7C0EAD8B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051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7B2AC-15BF-45E6-B449-005E42060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12D0C-50A2-4E81-867B-8EAB1E491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7A23-E67B-4E07-8CCF-AE2135874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0D345-AC72-4E49-A803-34EEED905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96141-A140-4DCD-906F-5A62CCC83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57C36-B3C2-40C5-A563-9999D55E0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6FE4A-8A86-4995-A39B-9E6B39126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7E440-D0E7-456B-B9EF-099CB2C80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447133-D431-459C-B0B6-82E011EE6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FFBF-B01F-49ED-9019-C16A2223E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5A4EF-53CF-4704-A8DA-32698F8F4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0C02A-92CD-4E26-8C8A-7DB1BA08E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73BF9-5E45-4D67-AA59-9B25814A6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55A6C-BEBB-4B39-814E-2CFDD513C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7C8E3-FBCF-493B-9E8E-870E1CDA7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D27A2-50FB-4747-AE16-D5C97AC9B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DC593-AE39-4A45-B708-A6197CD32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BEC0981-02BE-4819-B44E-BCBF06D62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  <p:sldLayoutId id="2147483649" r:id="rId16"/>
    <p:sldLayoutId id="2147483665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/upload.wikimedia.org/wikipedia/commons/d/d0/%D0%90%D0%BB%D0%B5%D0%BA%D1%81%D0%B5%D0%B5%D0%B2%D1%81%D0%BA%D0%B8%D0%B9_%D0%BF%D1%80%D1%83%D0%B4._%D0%9B%D0%BE%D1%81%D0%B8%D0%BD%D1%8B%D0%B9_%D0%9E%D1%81%D1%82%D1%80%D0%BE%D0%B2._%D0%9C%D0%BE%D1%81%D0%BA%D0%B2%D0%B0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.rufox.ru/files/big2/560744.jpg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ru/f/4/f/d/1/e65113ca317270f51eb1e3e7642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arreg.ru/uploads/posts/2011-03/1301551199_pashny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//upload.wikimedia.org/wikipedia/commons/2/2e/Kem-00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475186"/>
            <a:ext cx="4969098" cy="525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457200"/>
          </a:effectLst>
        </p:spPr>
      </p:pic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6350831" y="5589588"/>
            <a:ext cx="2613422" cy="11430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Пахомчик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Викторовна,учитель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начальных классов.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0" y="908720"/>
            <a:ext cx="9144000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Экология-дело каждого! </a:t>
            </a:r>
            <a:endParaRPr lang="ru-RU" sz="4800" b="1" dirty="0">
              <a:solidFill>
                <a:schemeClr val="accent1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kar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marL="838200" indent="-838200"/>
            <a:r>
              <a:rPr lang="ru-RU" sz="3200" b="1" dirty="0" smtClean="0">
                <a:solidFill>
                  <a:srgbClr val="006600"/>
                </a:solidFill>
              </a:rPr>
              <a:t> </a:t>
            </a: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endParaRPr lang="ru-RU" sz="4800" b="1" dirty="0" smtClean="0">
              <a:solidFill>
                <a:srgbClr val="006600"/>
              </a:solidFill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332657"/>
            <a:ext cx="9144000" cy="20162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парк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на которой охраняются уникальные объекты природы. В национальный парк допускаются посетители для отдыха.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134" name="Picture 6" descr="File:Алексеевский пруд. Лосиный Остров. Москва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686" y="2996952"/>
            <a:ext cx="4643438" cy="3482975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294801" y="5829052"/>
            <a:ext cx="2805592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парк                            «Лосиный остров»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24128" y="2917941"/>
            <a:ext cx="3214961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на территории России находится                                 43 национальных парка, суммарная площадь территории                    которых составляет более 70000 км².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3999" cy="13541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занимается охраной природы?</a:t>
            </a:r>
          </a:p>
        </p:txBody>
      </p:sp>
      <p:pic>
        <p:nvPicPr>
          <p:cNvPr id="13315" name="Picture 3" descr="Изображение 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8988" y="2927980"/>
            <a:ext cx="2814637" cy="1967329"/>
          </a:xfrm>
          <a:noFill/>
          <a:effectLst>
            <a:softEdge rad="63500"/>
          </a:effectLst>
        </p:spPr>
      </p:pic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678287" y="1857637"/>
            <a:ext cx="5141912" cy="271938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Промышленные предприятия.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Общественные организации.</a:t>
            </a:r>
          </a:p>
          <a:p>
            <a:pPr marL="0" indent="0" eaLnBrk="1" hangingPunct="1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Отдельные граждане.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7" name="Picture 5" descr="Изображение 0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771800" y="4365104"/>
            <a:ext cx="2959100" cy="1944687"/>
          </a:xfrm>
          <a:noFill/>
          <a:effectLst>
            <a:softEdge rad="63500"/>
          </a:effectLst>
        </p:spPr>
      </p:pic>
      <p:pic>
        <p:nvPicPr>
          <p:cNvPr id="13318" name="Picture 6" descr="Изображение 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112" y="4805863"/>
            <a:ext cx="3240087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08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ПРИРОДА!</a:t>
            </a:r>
            <a:endParaRPr lang="ru-RU" b="1" dirty="0">
              <a:solidFill>
                <a:schemeClr val="accent1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790" y="1988840"/>
            <a:ext cx="8352420" cy="2736304"/>
          </a:xfrm>
        </p:spPr>
        <p:txBody>
          <a:bodyPr/>
          <a:lstStyle/>
          <a:p>
            <a: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наше все</a:t>
            </a:r>
            <a:r>
              <a:rPr lang="ru-RU" dirty="0"/>
              <a:t>, </a:t>
            </a:r>
            <a:r>
              <a:rPr lang="ru-RU" sz="2800" dirty="0"/>
              <a:t>наше хорошее и плохое, наши победы и поражения, без природы, без ее растений и животных, без воды и воздуха, без богатств ее недр, человек был бы никем и звали бы его Никак. </a:t>
            </a:r>
          </a:p>
        </p:txBody>
      </p:sp>
      <p:pic>
        <p:nvPicPr>
          <p:cNvPr id="3074" name="Picture 2" descr="https://i.siteapi.org/WB2xuE-FM88cSmZKvyJl4Rx-7sk=/0x0:900x900/065ee3e048f0292.ru.s.siteapi.org/img/lny8bz933q8gwoow0osggcg0g8ckk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5303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728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Эпиграф</a:t>
            </a:r>
            <a:endParaRPr lang="ru-RU" sz="4800" b="1" dirty="0" smtClean="0">
              <a:solidFill>
                <a:schemeClr val="accent1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– кладовая,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в ней -  хозяин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 </a:t>
            </a:r>
          </a:p>
          <a:p>
            <a:pPr marL="0" indent="0" eaLnBrk="1" hangingPunct="1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Пришвин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4077072"/>
            <a:ext cx="4628778" cy="267569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346" y="260648"/>
            <a:ext cx="9144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Экология… Что это?!</a:t>
            </a:r>
            <a:r>
              <a:rPr lang="ru-RU" dirty="0">
                <a:solidFill>
                  <a:schemeClr val="accent1">
                    <a:lumMod val="9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625" y="1572832"/>
            <a:ext cx="4176464" cy="38450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Экология</a:t>
            </a:r>
            <a:r>
              <a:rPr lang="ru-RU" dirty="0">
                <a:latin typeface="Arial" charset="0"/>
              </a:rPr>
              <a:t> —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это наука, изучающая взаимоотношения между человеком, растительным и животным миром и окружающей средой.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8202" y="3540683"/>
            <a:ext cx="4572000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Экология</a:t>
            </a:r>
            <a:r>
              <a:rPr 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- наука о нашем собственном доме, о Земле и законах, по которым мы должны в нём жить.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0" name="Picture 2" descr="https://static.tildacdn.com/tild3763-3132-4133-a364-393936633338/shutterstock_31984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16712"/>
            <a:ext cx="2213258" cy="158880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conet.ru/media/video_covers/11848/original.jpg?15474942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980" y="1549776"/>
            <a:ext cx="3338444" cy="195060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6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4401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Великое экологическое правило</a:t>
            </a:r>
          </a:p>
        </p:txBody>
      </p:sp>
      <p:sp>
        <p:nvSpPr>
          <p:cNvPr id="2" name="Содержимое 2"/>
          <p:cNvSpPr>
            <a:spLocks/>
          </p:cNvSpPr>
          <p:nvPr/>
        </p:nvSpPr>
        <p:spPr bwMode="auto">
          <a:xfrm>
            <a:off x="-1044624" y="2204864"/>
            <a:ext cx="822960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600" dirty="0">
                <a:solidFill>
                  <a:srgbClr val="00B050"/>
                </a:solidFill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поступать так,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навредить природе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причинить ей зла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933056"/>
            <a:ext cx="3864546" cy="284896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6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1429" y="703"/>
            <a:chExt cx="2858" cy="2858"/>
          </a:xfrm>
        </p:grpSpPr>
        <p:sp>
          <p:nvSpPr>
            <p:cNvPr id="3" name="_s1028"/>
            <p:cNvSpPr>
              <a:spLocks noChangeShapeType="1"/>
            </p:cNvSpPr>
            <p:nvPr/>
          </p:nvSpPr>
          <p:spPr bwMode="auto">
            <a:xfrm flipH="1" flipV="1">
              <a:off x="2211" y="1922"/>
              <a:ext cx="325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1029"/>
            <p:cNvSpPr>
              <a:spLocks noChangeArrowheads="1"/>
            </p:cNvSpPr>
            <p:nvPr/>
          </p:nvSpPr>
          <p:spPr bwMode="auto">
            <a:xfrm>
              <a:off x="1550" y="1477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беречь</a:t>
              </a:r>
            </a:p>
          </p:txBody>
        </p:sp>
        <p:sp>
          <p:nvSpPr>
            <p:cNvPr id="5" name="_s1030"/>
            <p:cNvSpPr>
              <a:spLocks noChangeShapeType="1"/>
            </p:cNvSpPr>
            <p:nvPr/>
          </p:nvSpPr>
          <p:spPr bwMode="auto">
            <a:xfrm flipH="1">
              <a:off x="2459" y="2405"/>
              <a:ext cx="200" cy="2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1031"/>
            <p:cNvSpPr>
              <a:spLocks noChangeArrowheads="1"/>
            </p:cNvSpPr>
            <p:nvPr/>
          </p:nvSpPr>
          <p:spPr bwMode="auto">
            <a:xfrm>
              <a:off x="1920" y="2617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защищать</a:t>
              </a:r>
            </a:p>
          </p:txBody>
        </p:sp>
        <p:sp>
          <p:nvSpPr>
            <p:cNvPr id="7" name="_s1032"/>
            <p:cNvSpPr>
              <a:spLocks noChangeShapeType="1"/>
            </p:cNvSpPr>
            <p:nvPr/>
          </p:nvSpPr>
          <p:spPr bwMode="auto">
            <a:xfrm>
              <a:off x="3057" y="2405"/>
              <a:ext cx="201" cy="2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1033"/>
            <p:cNvSpPr>
              <a:spLocks noChangeArrowheads="1"/>
            </p:cNvSpPr>
            <p:nvPr/>
          </p:nvSpPr>
          <p:spPr bwMode="auto">
            <a:xfrm>
              <a:off x="3118" y="2617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караулить</a:t>
              </a:r>
            </a:p>
          </p:txBody>
        </p:sp>
        <p:sp>
          <p:nvSpPr>
            <p:cNvPr id="9" name="_s1034"/>
            <p:cNvSpPr>
              <a:spLocks noChangeShapeType="1"/>
            </p:cNvSpPr>
            <p:nvPr/>
          </p:nvSpPr>
          <p:spPr bwMode="auto">
            <a:xfrm flipV="1">
              <a:off x="3180" y="1921"/>
              <a:ext cx="324" cy="1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1035"/>
            <p:cNvSpPr>
              <a:spLocks noChangeArrowheads="1"/>
            </p:cNvSpPr>
            <p:nvPr/>
          </p:nvSpPr>
          <p:spPr bwMode="auto">
            <a:xfrm>
              <a:off x="3488" y="1478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спасать</a:t>
              </a:r>
            </a:p>
          </p:txBody>
        </p:sp>
        <p:sp>
          <p:nvSpPr>
            <p:cNvPr id="11" name="_s1036"/>
            <p:cNvSpPr>
              <a:spLocks noChangeShapeType="1"/>
            </p:cNvSpPr>
            <p:nvPr/>
          </p:nvSpPr>
          <p:spPr bwMode="auto">
            <a:xfrm flipV="1">
              <a:off x="2858" y="1452"/>
              <a:ext cx="0" cy="3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1037"/>
            <p:cNvSpPr>
              <a:spLocks noChangeArrowheads="1"/>
            </p:cNvSpPr>
            <p:nvPr/>
          </p:nvSpPr>
          <p:spPr bwMode="auto">
            <a:xfrm>
              <a:off x="2519" y="774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сторожить</a:t>
              </a:r>
            </a:p>
          </p:txBody>
        </p:sp>
        <p:sp>
          <p:nvSpPr>
            <p:cNvPr id="13" name="_s1038"/>
            <p:cNvSpPr>
              <a:spLocks noChangeArrowheads="1"/>
            </p:cNvSpPr>
            <p:nvPr/>
          </p:nvSpPr>
          <p:spPr bwMode="auto">
            <a:xfrm>
              <a:off x="2519" y="1793"/>
              <a:ext cx="679" cy="67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охранять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8130"/>
            <a:ext cx="9144000" cy="7651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838200" indent="-838200"/>
            <a:r>
              <a:rPr lang="ru-RU" sz="36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 </a:t>
            </a:r>
            <a:r>
              <a:rPr lang="ru-RU" sz="36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нуждается в охране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51842" y="1433186"/>
            <a:ext cx="8496300" cy="1656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800" b="1" i="1" u="sng" dirty="0">
                <a:solidFill>
                  <a:srgbClr val="FF3300"/>
                </a:solidFill>
              </a:rPr>
              <a:t>Охрана природы</a:t>
            </a:r>
            <a:r>
              <a:rPr lang="ru-RU" sz="3200" dirty="0"/>
              <a:t> </a:t>
            </a:r>
            <a:r>
              <a:rPr lang="ru-RU" sz="2400" b="1" dirty="0">
                <a:solidFill>
                  <a:schemeClr val="accent2"/>
                </a:solidFill>
              </a:rPr>
              <a:t> - </a:t>
            </a:r>
            <a:r>
              <a:rPr lang="ru-RU" sz="2400" b="1" dirty="0">
                <a:solidFill>
                  <a:schemeClr val="tx1"/>
                </a:solidFill>
              </a:rPr>
              <a:t>это определенная деятельность людей, нацеленная на сохранение, разумное использование, т. е.  воспроизводство природных ресурсов.</a:t>
            </a:r>
          </a:p>
        </p:txBody>
      </p:sp>
      <p:pic>
        <p:nvPicPr>
          <p:cNvPr id="38916" name="Picture 4" descr="5607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3497320"/>
            <a:ext cx="3742090" cy="2597421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8917" name="Picture 5" descr="1277614_w640_h640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09058"/>
            <a:ext cx="4391149" cy="3128580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zakohrokrs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2293938" cy="3384550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9940" name="Picture 4" descr="Картинка 47 из 235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0532" y="3644900"/>
            <a:ext cx="2170112" cy="3024188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795588" y="548680"/>
            <a:ext cx="6264275" cy="2735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800" b="1" i="1" dirty="0">
                <a:solidFill>
                  <a:srgbClr val="FF3300"/>
                </a:solidFill>
              </a:rPr>
              <a:t>Закон РФ «Об охране окружающей среды»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(2002 г.) :       - каждый гражданин имеет право               на благоприятную окружающую среду, на ее защиту от негативного воздействия (природного                             или антропогенного).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004470" y="3645848"/>
            <a:ext cx="4752975" cy="30241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800" b="1" i="1" dirty="0">
                <a:solidFill>
                  <a:srgbClr val="FF3300"/>
                </a:solidFill>
              </a:rPr>
              <a:t>Закон и Конституция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закрепляют права граждан на достоверную информацию о состоянии окружающей среды                              и на возмещение вреда окружающей среде.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4319"/>
            <a:ext cx="9144000" cy="772963"/>
          </a:xfr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838200" indent="-838200"/>
            <a:r>
              <a:rPr lang="ru-RU" sz="3600" b="1" dirty="0" smtClean="0">
                <a:solidFill>
                  <a:schemeClr val="accent1">
                    <a:lumMod val="9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1">
                    <a:lumMod val="9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sz="3600" b="1" dirty="0" smtClean="0">
                <a:solidFill>
                  <a:schemeClr val="accent1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подлежит охране</a:t>
            </a:r>
            <a:r>
              <a:rPr lang="ru-RU" b="1" dirty="0" smtClean="0">
                <a:solidFill>
                  <a:srgbClr val="006600"/>
                </a:solidFill>
              </a:rPr>
              <a:t/>
            </a:r>
            <a:br>
              <a:rPr lang="ru-RU" b="1" dirty="0" smtClean="0">
                <a:solidFill>
                  <a:srgbClr val="006600"/>
                </a:solidFill>
              </a:rPr>
            </a:br>
            <a:endParaRPr lang="ru-RU" b="1" dirty="0" smtClean="0">
              <a:solidFill>
                <a:srgbClr val="006600"/>
              </a:solidFill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013867" y="1253114"/>
            <a:ext cx="7117308" cy="492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Земля</a:t>
            </a:r>
            <a:r>
              <a:rPr lang="ru-RU" sz="2400" b="1" dirty="0">
                <a:solidFill>
                  <a:schemeClr val="tx1"/>
                </a:solidFill>
              </a:rPr>
              <a:t>, недра, почва </a:t>
            </a:r>
          </a:p>
        </p:txBody>
      </p:sp>
      <p:pic>
        <p:nvPicPr>
          <p:cNvPr id="41988" name="Picture 4" descr="1301551199_pashny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25" y="2211762"/>
            <a:ext cx="6877050" cy="4579937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791741" y="1776784"/>
            <a:ext cx="7560518" cy="5750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Поверхностные и подземные воды </a:t>
            </a:r>
          </a:p>
        </p:txBody>
      </p:sp>
      <p:pic>
        <p:nvPicPr>
          <p:cNvPr id="41990" name="Picture 6" descr="c942b1b744b52e042ae7ba4a5179bc5a_orig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2355850"/>
            <a:ext cx="6000750" cy="4502150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03709" y="2355850"/>
            <a:ext cx="8136582" cy="85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Леса и иная растительность, животные и другие организмы</a:t>
            </a:r>
          </a:p>
        </p:txBody>
      </p:sp>
      <p:pic>
        <p:nvPicPr>
          <p:cNvPr id="41992" name="Picture 8" descr="798088_dddddddddddddd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3240088"/>
            <a:ext cx="4824413" cy="3617912"/>
          </a:xfrm>
          <a:prstGeom prst="rect">
            <a:avLst/>
          </a:prstGeom>
          <a:noFill/>
          <a:ln w="34925">
            <a:solidFill>
              <a:srgbClr val="008000"/>
            </a:solidFill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323850" y="3219450"/>
            <a:ext cx="8496300" cy="863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2400" b="1" dirty="0" smtClean="0">
                <a:solidFill>
                  <a:schemeClr val="tx1"/>
                </a:solidFill>
              </a:rPr>
              <a:t>Атмосферный </a:t>
            </a:r>
            <a:r>
              <a:rPr lang="ru-RU" sz="2400" b="1" dirty="0">
                <a:solidFill>
                  <a:schemeClr val="tx1"/>
                </a:solidFill>
              </a:rPr>
              <a:t>воздух и околоземное космическое пространство</a:t>
            </a:r>
          </a:p>
        </p:txBody>
      </p:sp>
      <p:pic>
        <p:nvPicPr>
          <p:cNvPr id="41994" name="Picture 10" descr="17724925_mi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4103688"/>
            <a:ext cx="3671887" cy="2754312"/>
          </a:xfrm>
          <a:prstGeom prst="rect">
            <a:avLst/>
          </a:prstGeom>
          <a:noFill/>
          <a:ln w="22225">
            <a:solidFill>
              <a:srgbClr val="0000FF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  <p:bldP spid="41989" grpId="0" animBg="1"/>
      <p:bldP spid="41991" grpId="0" animBg="1"/>
      <p:bldP spid="419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476672"/>
            <a:ext cx="9144000" cy="23034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</a:t>
            </a:r>
            <a:r>
              <a:rPr lang="ru-RU" sz="32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 природоохранный режим. Они позволяют сохранить биологическое разнообразие и поддерживать в естественном состоянии природу охраняемых территорий.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060" name="Picture 4" descr="File:Kem-00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3068960"/>
            <a:ext cx="4752975" cy="3565525"/>
          </a:xfrm>
          <a:prstGeom prst="rect">
            <a:avLst/>
          </a:prstGeom>
          <a:noFill/>
          <a:ln w="22225">
            <a:solidFill>
              <a:srgbClr val="008000"/>
            </a:solidFill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868144" y="5403252"/>
            <a:ext cx="2322596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Государственный заповедник                      «Кузнецкий Алатау»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346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Calibri</vt:lpstr>
      <vt:lpstr>Оформление по умолчанию</vt:lpstr>
      <vt:lpstr>Выполнила: Пахомчик Алена Викторовна,учитель начальных классов.</vt:lpstr>
      <vt:lpstr>Эпиграф</vt:lpstr>
      <vt:lpstr>Экология… Что это?! </vt:lpstr>
      <vt:lpstr>Великое экологическое правило</vt:lpstr>
      <vt:lpstr>Презентация PowerPoint</vt:lpstr>
      <vt:lpstr>Природа нуждается в охране</vt:lpstr>
      <vt:lpstr>Презентация PowerPoint</vt:lpstr>
      <vt:lpstr> Что подлежит охране </vt:lpstr>
      <vt:lpstr>Презентация PowerPoint</vt:lpstr>
      <vt:lpstr>Презентация PowerPoint</vt:lpstr>
      <vt:lpstr>  </vt:lpstr>
      <vt:lpstr>Кто занимается охраной природы?</vt:lpstr>
      <vt:lpstr>ПРИРОДА!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Пользователь Windows</cp:lastModifiedBy>
  <cp:revision>32</cp:revision>
  <dcterms:created xsi:type="dcterms:W3CDTF">2011-10-23T17:18:14Z</dcterms:created>
  <dcterms:modified xsi:type="dcterms:W3CDTF">2022-01-20T14:55:15Z</dcterms:modified>
</cp:coreProperties>
</file>