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84" r:id="rId2"/>
    <p:sldMasterId id="2147483696" r:id="rId3"/>
    <p:sldMasterId id="2147483708" r:id="rId4"/>
  </p:sldMasterIdLst>
  <p:sldIdLst>
    <p:sldId id="257" r:id="rId5"/>
    <p:sldId id="280" r:id="rId6"/>
    <p:sldId id="278" r:id="rId7"/>
    <p:sldId id="291" r:id="rId8"/>
    <p:sldId id="279" r:id="rId9"/>
    <p:sldId id="283" r:id="rId10"/>
    <p:sldId id="284" r:id="rId11"/>
    <p:sldId id="285" r:id="rId12"/>
    <p:sldId id="286" r:id="rId13"/>
    <p:sldId id="287" r:id="rId14"/>
    <p:sldId id="264" r:id="rId15"/>
    <p:sldId id="261" r:id="rId16"/>
    <p:sldId id="290" r:id="rId17"/>
    <p:sldId id="292" r:id="rId18"/>
    <p:sldId id="288" r:id="rId19"/>
    <p:sldId id="289" r:id="rId20"/>
    <p:sldId id="294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D5193463-56BA-424E-A73E-F9325B1527A7}">
          <p14:sldIdLst>
            <p14:sldId id="257"/>
            <p14:sldId id="280"/>
            <p14:sldId id="278"/>
            <p14:sldId id="291"/>
            <p14:sldId id="279"/>
            <p14:sldId id="283"/>
            <p14:sldId id="284"/>
            <p14:sldId id="285"/>
            <p14:sldId id="286"/>
            <p14:sldId id="287"/>
            <p14:sldId id="264"/>
            <p14:sldId id="261"/>
            <p14:sldId id="290"/>
            <p14:sldId id="292"/>
            <p14:sldId id="288"/>
            <p14:sldId id="289"/>
            <p14:sldId id="294"/>
          </p14:sldIdLst>
        </p14:section>
        <p14:section name="Раздел без заголовка" id="{79BE4D5F-5E0F-4EC7-B688-C144842B151E}">
          <p14:sldIdLst/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366DC93-5C0F-476A-B805-33CD8C57C375}" type="datetimeFigureOut">
              <a:rPr lang="ru-RU" smtClean="0">
                <a:solidFill>
                  <a:srgbClr val="E3DED1">
                    <a:shade val="50000"/>
                  </a:srgbClr>
                </a:solidFill>
              </a:rPr>
              <a:pPr/>
              <a:t>05.12.2020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8E05106-E6A2-48D8-8D8F-82CF6494C928}" type="slidenum">
              <a:rPr lang="ru-RU" smtClean="0">
                <a:solidFill>
                  <a:srgbClr val="E3DED1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62659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366DC93-5C0F-476A-B805-33CD8C57C375}" type="datetimeFigureOut">
              <a:rPr lang="ru-RU" smtClean="0">
                <a:solidFill>
                  <a:srgbClr val="E3DED1">
                    <a:shade val="50000"/>
                  </a:srgbClr>
                </a:solidFill>
              </a:rPr>
              <a:pPr/>
              <a:t>05.12.2020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8E05106-E6A2-48D8-8D8F-82CF6494C928}" type="slidenum">
              <a:rPr lang="ru-RU" smtClean="0">
                <a:solidFill>
                  <a:srgbClr val="E3DED1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4823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366DC93-5C0F-476A-B805-33CD8C57C375}" type="datetimeFigureOut">
              <a:rPr lang="ru-RU" smtClean="0">
                <a:solidFill>
                  <a:srgbClr val="E3DED1">
                    <a:shade val="50000"/>
                  </a:srgbClr>
                </a:solidFill>
              </a:rPr>
              <a:pPr/>
              <a:t>05.12.2020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8E05106-E6A2-48D8-8D8F-82CF6494C928}" type="slidenum">
              <a:rPr lang="ru-RU" smtClean="0">
                <a:solidFill>
                  <a:srgbClr val="E3DED1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13931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366DC93-5C0F-476A-B805-33CD8C57C375}" type="datetimeFigureOut">
              <a:rPr lang="ru-RU" smtClean="0">
                <a:solidFill>
                  <a:srgbClr val="E3DED1">
                    <a:shade val="50000"/>
                  </a:srgbClr>
                </a:solidFill>
              </a:rPr>
              <a:pPr/>
              <a:t>05.12.2020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8E05106-E6A2-48D8-8D8F-82CF6494C928}" type="slidenum">
              <a:rPr lang="ru-RU" smtClean="0">
                <a:solidFill>
                  <a:srgbClr val="E3DED1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820711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366DC93-5C0F-476A-B805-33CD8C57C375}" type="datetimeFigureOut">
              <a:rPr lang="ru-RU" smtClean="0">
                <a:solidFill>
                  <a:srgbClr val="E3DED1">
                    <a:shade val="50000"/>
                  </a:srgbClr>
                </a:solidFill>
              </a:rPr>
              <a:pPr/>
              <a:t>05.12.2020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8E05106-E6A2-48D8-8D8F-82CF6494C928}" type="slidenum">
              <a:rPr lang="ru-RU" smtClean="0">
                <a:solidFill>
                  <a:srgbClr val="E3DED1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948645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366DC93-5C0F-476A-B805-33CD8C57C375}" type="datetimeFigureOut">
              <a:rPr lang="ru-RU" smtClean="0">
                <a:solidFill>
                  <a:srgbClr val="E3DED1">
                    <a:shade val="50000"/>
                  </a:srgbClr>
                </a:solidFill>
              </a:rPr>
              <a:pPr/>
              <a:t>05.12.2020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8E05106-E6A2-48D8-8D8F-82CF6494C928}" type="slidenum">
              <a:rPr lang="ru-RU" smtClean="0">
                <a:solidFill>
                  <a:srgbClr val="E3DED1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615334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366DC93-5C0F-476A-B805-33CD8C57C375}" type="datetimeFigureOut">
              <a:rPr lang="ru-RU" smtClean="0">
                <a:solidFill>
                  <a:srgbClr val="E3DED1">
                    <a:shade val="50000"/>
                  </a:srgbClr>
                </a:solidFill>
              </a:rPr>
              <a:pPr/>
              <a:t>05.12.2020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8E05106-E6A2-48D8-8D8F-82CF6494C928}" type="slidenum">
              <a:rPr lang="ru-RU" smtClean="0">
                <a:solidFill>
                  <a:srgbClr val="E3DED1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253753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366DC93-5C0F-476A-B805-33CD8C57C375}" type="datetimeFigureOut">
              <a:rPr lang="ru-RU" smtClean="0">
                <a:solidFill>
                  <a:srgbClr val="E3DED1">
                    <a:shade val="50000"/>
                  </a:srgbClr>
                </a:solidFill>
              </a:rPr>
              <a:pPr/>
              <a:t>05.12.2020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8E05106-E6A2-48D8-8D8F-82CF6494C928}" type="slidenum">
              <a:rPr lang="ru-RU" smtClean="0">
                <a:solidFill>
                  <a:srgbClr val="E3DED1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53119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366DC93-5C0F-476A-B805-33CD8C57C375}" type="datetimeFigureOut">
              <a:rPr lang="ru-RU" smtClean="0">
                <a:solidFill>
                  <a:srgbClr val="E3DED1">
                    <a:shade val="50000"/>
                  </a:srgbClr>
                </a:solidFill>
              </a:rPr>
              <a:pPr/>
              <a:t>05.12.2020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8E05106-E6A2-48D8-8D8F-82CF6494C928}" type="slidenum">
              <a:rPr lang="ru-RU" smtClean="0">
                <a:solidFill>
                  <a:srgbClr val="E3DED1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37475935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366DC93-5C0F-476A-B805-33CD8C57C375}" type="datetimeFigureOut">
              <a:rPr lang="ru-RU" smtClean="0">
                <a:solidFill>
                  <a:srgbClr val="E3DED1">
                    <a:shade val="50000"/>
                  </a:srgbClr>
                </a:solidFill>
              </a:rPr>
              <a:pPr/>
              <a:t>05.12.2020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8E05106-E6A2-48D8-8D8F-82CF6494C928}" type="slidenum">
              <a:rPr lang="ru-RU" smtClean="0">
                <a:solidFill>
                  <a:srgbClr val="E3DED1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658814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366DC93-5C0F-476A-B805-33CD8C57C375}" type="datetimeFigureOut">
              <a:rPr lang="ru-RU" smtClean="0">
                <a:solidFill>
                  <a:srgbClr val="E3DED1">
                    <a:shade val="50000"/>
                  </a:srgbClr>
                </a:solidFill>
              </a:rPr>
              <a:pPr/>
              <a:t>05.12.2020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8E05106-E6A2-48D8-8D8F-82CF6494C928}" type="slidenum">
              <a:rPr lang="ru-RU" smtClean="0">
                <a:solidFill>
                  <a:srgbClr val="E3DED1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778731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366DC93-5C0F-476A-B805-33CD8C57C375}" type="datetimeFigureOut">
              <a:rPr lang="ru-RU" smtClean="0">
                <a:solidFill>
                  <a:srgbClr val="E3DED1">
                    <a:shade val="50000"/>
                  </a:srgbClr>
                </a:solidFill>
              </a:rPr>
              <a:pPr/>
              <a:t>05.12.2020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8E05106-E6A2-48D8-8D8F-82CF6494C928}" type="slidenum">
              <a:rPr lang="ru-RU" smtClean="0">
                <a:solidFill>
                  <a:srgbClr val="E3DED1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97374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366DC93-5C0F-476A-B805-33CD8C57C375}" type="datetimeFigureOut">
              <a:rPr lang="ru-RU" smtClean="0">
                <a:solidFill>
                  <a:srgbClr val="E3DED1">
                    <a:shade val="50000"/>
                  </a:srgbClr>
                </a:solidFill>
              </a:rPr>
              <a:pPr/>
              <a:t>05.12.2020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8E05106-E6A2-48D8-8D8F-82CF6494C928}" type="slidenum">
              <a:rPr lang="ru-RU" smtClean="0">
                <a:solidFill>
                  <a:srgbClr val="E3DED1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953285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366DC93-5C0F-476A-B805-33CD8C57C375}" type="datetimeFigureOut">
              <a:rPr lang="ru-RU" smtClean="0">
                <a:solidFill>
                  <a:srgbClr val="E3DED1">
                    <a:shade val="50000"/>
                  </a:srgbClr>
                </a:solidFill>
              </a:rPr>
              <a:pPr/>
              <a:t>05.12.2020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8E05106-E6A2-48D8-8D8F-82CF6494C928}" type="slidenum">
              <a:rPr lang="ru-RU" smtClean="0">
                <a:solidFill>
                  <a:srgbClr val="E3DED1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24393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366DC93-5C0F-476A-B805-33CD8C57C375}" type="datetimeFigureOut">
              <a:rPr lang="ru-RU" smtClean="0">
                <a:solidFill>
                  <a:srgbClr val="E3DED1">
                    <a:shade val="50000"/>
                  </a:srgbClr>
                </a:solidFill>
              </a:rPr>
              <a:pPr/>
              <a:t>05.12.2020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8E05106-E6A2-48D8-8D8F-82CF6494C928}" type="slidenum">
              <a:rPr lang="ru-RU" smtClean="0">
                <a:solidFill>
                  <a:srgbClr val="E3DED1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952163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366DC93-5C0F-476A-B805-33CD8C57C375}" type="datetimeFigureOut">
              <a:rPr lang="ru-RU" smtClean="0">
                <a:solidFill>
                  <a:srgbClr val="E3DED1">
                    <a:shade val="50000"/>
                  </a:srgbClr>
                </a:solidFill>
              </a:rPr>
              <a:pPr/>
              <a:t>05.12.2020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8E05106-E6A2-48D8-8D8F-82CF6494C928}" type="slidenum">
              <a:rPr lang="ru-RU" smtClean="0">
                <a:solidFill>
                  <a:srgbClr val="E3DED1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211502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366DC93-5C0F-476A-B805-33CD8C57C375}" type="datetimeFigureOut">
              <a:rPr lang="ru-RU" smtClean="0">
                <a:solidFill>
                  <a:srgbClr val="E3DED1">
                    <a:shade val="50000"/>
                  </a:srgbClr>
                </a:solidFill>
              </a:rPr>
              <a:pPr/>
              <a:t>05.12.2020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8E05106-E6A2-48D8-8D8F-82CF6494C928}" type="slidenum">
              <a:rPr lang="ru-RU" smtClean="0">
                <a:solidFill>
                  <a:srgbClr val="E3DED1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323769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366DC93-5C0F-476A-B805-33CD8C57C375}" type="datetimeFigureOut">
              <a:rPr lang="ru-RU" smtClean="0">
                <a:solidFill>
                  <a:srgbClr val="E3DED1">
                    <a:shade val="50000"/>
                  </a:srgbClr>
                </a:solidFill>
              </a:rPr>
              <a:pPr/>
              <a:t>05.12.2020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8E05106-E6A2-48D8-8D8F-82CF6494C928}" type="slidenum">
              <a:rPr lang="ru-RU" smtClean="0">
                <a:solidFill>
                  <a:srgbClr val="E3DED1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32762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366DC93-5C0F-476A-B805-33CD8C57C375}" type="datetimeFigureOut">
              <a:rPr lang="ru-RU" smtClean="0">
                <a:solidFill>
                  <a:srgbClr val="E3DED1">
                    <a:shade val="50000"/>
                  </a:srgbClr>
                </a:solidFill>
              </a:rPr>
              <a:pPr/>
              <a:t>05.12.2020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8E05106-E6A2-48D8-8D8F-82CF6494C928}" type="slidenum">
              <a:rPr lang="ru-RU" smtClean="0">
                <a:solidFill>
                  <a:srgbClr val="E3DED1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27925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366DC93-5C0F-476A-B805-33CD8C57C375}" type="datetimeFigureOut">
              <a:rPr lang="ru-RU" smtClean="0">
                <a:solidFill>
                  <a:srgbClr val="E3DED1">
                    <a:shade val="50000"/>
                  </a:srgbClr>
                </a:solidFill>
              </a:rPr>
              <a:pPr/>
              <a:t>05.12.2020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8E05106-E6A2-48D8-8D8F-82CF6494C928}" type="slidenum">
              <a:rPr lang="ru-RU" smtClean="0">
                <a:solidFill>
                  <a:srgbClr val="E3DED1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38971825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366DC93-5C0F-476A-B805-33CD8C57C375}" type="datetimeFigureOut">
              <a:rPr lang="ru-RU" smtClean="0">
                <a:solidFill>
                  <a:srgbClr val="E3DED1">
                    <a:shade val="50000"/>
                  </a:srgbClr>
                </a:solidFill>
              </a:rPr>
              <a:pPr/>
              <a:t>05.12.2020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8E05106-E6A2-48D8-8D8F-82CF6494C928}" type="slidenum">
              <a:rPr lang="ru-RU" smtClean="0">
                <a:solidFill>
                  <a:srgbClr val="E3DED1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022661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366DC93-5C0F-476A-B805-33CD8C57C375}" type="datetimeFigureOut">
              <a:rPr lang="ru-RU" smtClean="0">
                <a:solidFill>
                  <a:srgbClr val="E3DED1">
                    <a:shade val="50000"/>
                  </a:srgbClr>
                </a:solidFill>
              </a:rPr>
              <a:pPr/>
              <a:t>05.12.2020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8E05106-E6A2-48D8-8D8F-82CF6494C928}" type="slidenum">
              <a:rPr lang="ru-RU" smtClean="0">
                <a:solidFill>
                  <a:srgbClr val="E3DED1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949591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366DC93-5C0F-476A-B805-33CD8C57C375}" type="datetimeFigureOut">
              <a:rPr lang="ru-RU" smtClean="0">
                <a:solidFill>
                  <a:srgbClr val="E3DED1">
                    <a:shade val="50000"/>
                  </a:srgbClr>
                </a:solidFill>
              </a:rPr>
              <a:pPr/>
              <a:t>05.12.2020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8E05106-E6A2-48D8-8D8F-82CF6494C928}" type="slidenum">
              <a:rPr lang="ru-RU" smtClean="0">
                <a:solidFill>
                  <a:srgbClr val="E3DED1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078404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366DC93-5C0F-476A-B805-33CD8C57C375}" type="datetimeFigureOut">
              <a:rPr lang="ru-RU" smtClean="0">
                <a:solidFill>
                  <a:srgbClr val="E3DED1">
                    <a:shade val="50000"/>
                  </a:srgbClr>
                </a:solidFill>
              </a:rPr>
              <a:pPr/>
              <a:t>05.12.2020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8E05106-E6A2-48D8-8D8F-82CF6494C928}" type="slidenum">
              <a:rPr lang="ru-RU" smtClean="0">
                <a:solidFill>
                  <a:srgbClr val="E3DED1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899260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366DC93-5C0F-476A-B805-33CD8C57C375}" type="datetimeFigureOut">
              <a:rPr lang="ru-RU" smtClean="0">
                <a:solidFill>
                  <a:srgbClr val="E3DED1">
                    <a:shade val="50000"/>
                  </a:srgbClr>
                </a:solidFill>
              </a:rPr>
              <a:pPr/>
              <a:t>05.12.2020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8E05106-E6A2-48D8-8D8F-82CF6494C928}" type="slidenum">
              <a:rPr lang="ru-RU" smtClean="0">
                <a:solidFill>
                  <a:srgbClr val="E3DED1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269544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366DC93-5C0F-476A-B805-33CD8C57C375}" type="datetimeFigureOut">
              <a:rPr lang="ru-RU" smtClean="0">
                <a:solidFill>
                  <a:srgbClr val="E3DED1">
                    <a:shade val="50000"/>
                  </a:srgbClr>
                </a:solidFill>
              </a:rPr>
              <a:pPr/>
              <a:t>05.12.2020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8E05106-E6A2-48D8-8D8F-82CF6494C928}" type="slidenum">
              <a:rPr lang="ru-RU" smtClean="0">
                <a:solidFill>
                  <a:srgbClr val="E3DED1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586998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366DC93-5C0F-476A-B805-33CD8C57C375}" type="datetimeFigureOut">
              <a:rPr lang="ru-RU" smtClean="0">
                <a:solidFill>
                  <a:srgbClr val="E3DED1">
                    <a:shade val="50000"/>
                  </a:srgbClr>
                </a:solidFill>
              </a:rPr>
              <a:pPr/>
              <a:t>05.12.2020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8E05106-E6A2-48D8-8D8F-82CF6494C928}" type="slidenum">
              <a:rPr lang="ru-RU" smtClean="0">
                <a:solidFill>
                  <a:srgbClr val="E3DED1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927552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366DC93-5C0F-476A-B805-33CD8C57C375}" type="datetimeFigureOut">
              <a:rPr lang="ru-RU" smtClean="0">
                <a:solidFill>
                  <a:srgbClr val="E3DED1">
                    <a:shade val="50000"/>
                  </a:srgbClr>
                </a:solidFill>
              </a:rPr>
              <a:pPr/>
              <a:t>05.12.2020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8E05106-E6A2-48D8-8D8F-82CF6494C928}" type="slidenum">
              <a:rPr lang="ru-RU" smtClean="0">
                <a:solidFill>
                  <a:srgbClr val="E3DED1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4392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366DC93-5C0F-476A-B805-33CD8C57C375}" type="datetimeFigureOut">
              <a:rPr lang="ru-RU" smtClean="0">
                <a:solidFill>
                  <a:srgbClr val="E3DED1">
                    <a:shade val="50000"/>
                  </a:srgbClr>
                </a:solidFill>
              </a:rPr>
              <a:pPr/>
              <a:t>05.12.2020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8E05106-E6A2-48D8-8D8F-82CF6494C928}" type="slidenum">
              <a:rPr lang="ru-RU" smtClean="0">
                <a:solidFill>
                  <a:srgbClr val="E3DED1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806019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366DC93-5C0F-476A-B805-33CD8C57C375}" type="datetimeFigureOut">
              <a:rPr lang="ru-RU" smtClean="0">
                <a:solidFill>
                  <a:srgbClr val="E3DED1">
                    <a:shade val="50000"/>
                  </a:srgbClr>
                </a:solidFill>
              </a:rPr>
              <a:pPr/>
              <a:t>05.12.2020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8E05106-E6A2-48D8-8D8F-82CF6494C928}" type="slidenum">
              <a:rPr lang="ru-RU" smtClean="0">
                <a:solidFill>
                  <a:srgbClr val="E3DED1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395352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366DC93-5C0F-476A-B805-33CD8C57C375}" type="datetimeFigureOut">
              <a:rPr lang="ru-RU" smtClean="0">
                <a:solidFill>
                  <a:srgbClr val="E3DED1">
                    <a:shade val="50000"/>
                  </a:srgbClr>
                </a:solidFill>
              </a:rPr>
              <a:pPr/>
              <a:t>05.12.2020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8E05106-E6A2-48D8-8D8F-82CF6494C928}" type="slidenum">
              <a:rPr lang="ru-RU" smtClean="0">
                <a:solidFill>
                  <a:srgbClr val="E3DED1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35626684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366DC93-5C0F-476A-B805-33CD8C57C375}" type="datetimeFigureOut">
              <a:rPr lang="ru-RU" smtClean="0">
                <a:solidFill>
                  <a:srgbClr val="E3DED1">
                    <a:shade val="50000"/>
                  </a:srgbClr>
                </a:solidFill>
              </a:rPr>
              <a:pPr/>
              <a:t>05.12.2020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8E05106-E6A2-48D8-8D8F-82CF6494C928}" type="slidenum">
              <a:rPr lang="ru-RU" smtClean="0">
                <a:solidFill>
                  <a:srgbClr val="E3DED1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383835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366DC93-5C0F-476A-B805-33CD8C57C375}" type="datetimeFigureOut">
              <a:rPr lang="ru-RU" smtClean="0">
                <a:solidFill>
                  <a:srgbClr val="E3DED1">
                    <a:shade val="50000"/>
                  </a:srgbClr>
                </a:solidFill>
              </a:rPr>
              <a:pPr/>
              <a:t>05.12.2020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8E05106-E6A2-48D8-8D8F-82CF6494C928}" type="slidenum">
              <a:rPr lang="ru-RU" smtClean="0">
                <a:solidFill>
                  <a:srgbClr val="E3DED1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07400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05.12.2020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7366DC93-5C0F-476A-B805-33CD8C57C375}" type="datetimeFigureOut">
              <a:rPr lang="ru-RU" smtClean="0">
                <a:solidFill>
                  <a:srgbClr val="E3DED1">
                    <a:shade val="50000"/>
                  </a:srgbClr>
                </a:solidFill>
              </a:rPr>
              <a:pPr/>
              <a:t>05.12.2020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68E05106-E6A2-48D8-8D8F-82CF6494C928}" type="slidenum">
              <a:rPr lang="ru-RU" smtClean="0">
                <a:solidFill>
                  <a:srgbClr val="E3DED1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66613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7366DC93-5C0F-476A-B805-33CD8C57C375}" type="datetimeFigureOut">
              <a:rPr lang="ru-RU" smtClean="0">
                <a:solidFill>
                  <a:srgbClr val="E3DED1">
                    <a:shade val="50000"/>
                  </a:srgbClr>
                </a:solidFill>
              </a:rPr>
              <a:pPr/>
              <a:t>05.12.2020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68E05106-E6A2-48D8-8D8F-82CF6494C928}" type="slidenum">
              <a:rPr lang="ru-RU" smtClean="0">
                <a:solidFill>
                  <a:srgbClr val="E3DED1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87673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7366DC93-5C0F-476A-B805-33CD8C57C375}" type="datetimeFigureOut">
              <a:rPr lang="ru-RU" smtClean="0">
                <a:solidFill>
                  <a:srgbClr val="E3DED1">
                    <a:shade val="50000"/>
                  </a:srgbClr>
                </a:solidFill>
              </a:rPr>
              <a:pPr/>
              <a:t>05.12.2020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68E05106-E6A2-48D8-8D8F-82CF6494C928}" type="slidenum">
              <a:rPr lang="ru-RU" smtClean="0">
                <a:solidFill>
                  <a:srgbClr val="E3DED1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95282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nsportal.ru/detskiy-sad/raznoe/2016/05/25/prezentatsiya-etapy-formy-i-metody-patrioticheskogo-vospitaniya" TargetMode="External"/><Relationship Id="rId2" Type="http://schemas.openxmlformats.org/officeDocument/2006/relationships/hyperlink" Target="https://infourok.ru/programma-po-patrioticheskomu-vospitaniyu-1312936.html" TargetMode="External"/><Relationship Id="rId1" Type="http://schemas.openxmlformats.org/officeDocument/2006/relationships/slideLayout" Target="../slideLayouts/slideLayout24.xml"/><Relationship Id="rId6" Type="http://schemas.openxmlformats.org/officeDocument/2006/relationships/hyperlink" Target="https://urokinachalki.ru/statya-o-patrioticheskom-vospitanii-mladshih-shkolnikov-657.html" TargetMode="External"/><Relationship Id="rId5" Type="http://schemas.openxmlformats.org/officeDocument/2006/relationships/hyperlink" Target="https://moluch.ru/archive/181/46664" TargetMode="External"/><Relationship Id="rId4" Type="http://schemas.openxmlformats.org/officeDocument/2006/relationships/hyperlink" Target="https://cyberleninka.ru/article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https://ds04.infourok.ru/uploads/ex/0b25/00091f5c-d593f3b4/img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2" name="Picture 4" descr="https://ds04.infourok.ru/uploads/ex/0b25/00091f5c-d593f3b4/img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00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043608" y="2060848"/>
            <a:ext cx="720079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Aharoni" panose="02010803020104030203" pitchFamily="2" charset="-79"/>
              </a:rPr>
              <a:t>Патриотическое воспитание школьника в </a:t>
            </a:r>
            <a:r>
              <a:rPr lang="ru-RU" sz="6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Aharoni" panose="02010803020104030203" pitchFamily="2" charset="-79"/>
              </a:rPr>
              <a:t>семье</a:t>
            </a:r>
            <a:endParaRPr lang="ru-RU" sz="60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cs typeface="Aharoni" panose="02010803020104030203" pitchFamily="2" charset="-79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619672" y="655285"/>
            <a:ext cx="4536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МОУ Радищевская СОШ»</a:t>
            </a:r>
            <a:endParaRPr lang="ru-RU" sz="2800" dirty="0"/>
          </a:p>
        </p:txBody>
      </p:sp>
      <p:sp>
        <p:nvSpPr>
          <p:cNvPr id="3" name="TextBox 2"/>
          <p:cNvSpPr txBox="1"/>
          <p:nvPr/>
        </p:nvSpPr>
        <p:spPr>
          <a:xfrm>
            <a:off x="2915816" y="6093296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П. Радищев -2020 год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043608" y="5157192"/>
            <a:ext cx="69847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Автор: Дорош С.В.  учитель истории и обществознания МОУ «Радищевская СОШ»</a:t>
            </a:r>
            <a:endParaRPr lang="ru-RU" b="1" dirty="0"/>
          </a:p>
        </p:txBody>
      </p:sp>
      <p:sp>
        <p:nvSpPr>
          <p:cNvPr id="7" name="TextBox 6"/>
          <p:cNvSpPr txBox="1"/>
          <p:nvPr/>
        </p:nvSpPr>
        <p:spPr>
          <a:xfrm>
            <a:off x="899592" y="1531592"/>
            <a:ext cx="66247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Материал для родительского собрания.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6266068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45224"/>
            <a:ext cx="8183880" cy="1051560"/>
          </a:xfrm>
        </p:spPr>
        <p:txBody>
          <a:bodyPr/>
          <a:lstStyle/>
          <a:p>
            <a:r>
              <a:rPr lang="ru-RU" dirty="0" smtClean="0"/>
              <a:t>3.этап-15-18 лет.</a:t>
            </a: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604814"/>
              </p:ext>
            </p:extLst>
          </p:nvPr>
        </p:nvGraphicFramePr>
        <p:xfrm>
          <a:off x="179512" y="107216"/>
          <a:ext cx="8640960" cy="55540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480"/>
                <a:gridCol w="4320480"/>
              </a:tblGrid>
              <a:tr h="69425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Направления 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Воспитательные действия.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  <a:tr h="4859777">
                <a:tc>
                  <a:txBody>
                    <a:bodyPr/>
                    <a:lstStyle/>
                    <a:p>
                      <a:r>
                        <a:rPr lang="ru-RU" sz="1600" dirty="0" err="1" smtClean="0"/>
                        <a:t>Сформированность</a:t>
                      </a:r>
                      <a:r>
                        <a:rPr lang="ru-RU" sz="1600" dirty="0" smtClean="0"/>
                        <a:t> всех гражданских и патриотических чувств и ценностей.</a:t>
                      </a:r>
                    </a:p>
                    <a:p>
                      <a:endParaRPr lang="ru-RU" sz="1600" dirty="0" smtClean="0"/>
                    </a:p>
                    <a:p>
                      <a:r>
                        <a:rPr lang="ru-RU" sz="1600" dirty="0" smtClean="0"/>
                        <a:t>Любовь к Малой и Большой  Родине. </a:t>
                      </a:r>
                    </a:p>
                    <a:p>
                      <a:endParaRPr lang="ru-RU" sz="1600" dirty="0" smtClean="0"/>
                    </a:p>
                    <a:p>
                      <a:r>
                        <a:rPr lang="ru-RU" sz="1600" dirty="0" smtClean="0"/>
                        <a:t>Любви к семье, семейным традициям, память предков и гордость за предков.</a:t>
                      </a:r>
                    </a:p>
                    <a:p>
                      <a:endParaRPr lang="ru-RU" sz="1600" dirty="0" smtClean="0"/>
                    </a:p>
                    <a:p>
                      <a:r>
                        <a:rPr lang="ru-RU" sz="1600" dirty="0" smtClean="0"/>
                        <a:t>Гордость за героев ВОВ.</a:t>
                      </a:r>
                    </a:p>
                    <a:p>
                      <a:endParaRPr lang="ru-RU" sz="1600" dirty="0" smtClean="0"/>
                    </a:p>
                    <a:p>
                      <a:r>
                        <a:rPr lang="ru-RU" sz="1600" dirty="0" smtClean="0"/>
                        <a:t>Любовь к красоте природы родного края и России. </a:t>
                      </a:r>
                    </a:p>
                    <a:p>
                      <a:r>
                        <a:rPr lang="ru-RU" sz="1600" dirty="0" smtClean="0"/>
                        <a:t> </a:t>
                      </a:r>
                    </a:p>
                    <a:p>
                      <a:r>
                        <a:rPr lang="ru-RU" sz="1600" dirty="0" smtClean="0"/>
                        <a:t>Гордость</a:t>
                      </a:r>
                      <a:r>
                        <a:rPr lang="ru-RU" sz="1600" baseline="0" dirty="0" smtClean="0"/>
                        <a:t> за принадлежность к своему народу, истории, обычаям и традициям.</a:t>
                      </a:r>
                      <a:endParaRPr lang="ru-RU" sz="16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Осознанное</a:t>
                      </a:r>
                      <a:r>
                        <a:rPr lang="ru-RU" sz="1600" baseline="0" dirty="0" smtClean="0"/>
                        <a:t> участие во всех патриотических акциях.</a:t>
                      </a:r>
                    </a:p>
                    <a:p>
                      <a:r>
                        <a:rPr lang="ru-RU" sz="1600" baseline="0" dirty="0" smtClean="0"/>
                        <a:t>Готовность защищать Родину, служить Отечеству. Осознание своего гражданского долга, готовность активно включаться в труд, быть сознательными тружениками  уже в школьные годы. </a:t>
                      </a:r>
                    </a:p>
                    <a:p>
                      <a:r>
                        <a:rPr lang="ru-RU" sz="1600" baseline="0" dirty="0" smtClean="0"/>
                        <a:t>Забота о младших и пожилых родственниках. Помощь бедным и нуждающимся. </a:t>
                      </a:r>
                    </a:p>
                    <a:p>
                      <a:r>
                        <a:rPr lang="ru-RU" sz="1600" baseline="0" dirty="0" smtClean="0"/>
                        <a:t>Забота о домашних и бездомных животных. </a:t>
                      </a:r>
                    </a:p>
                    <a:p>
                      <a:r>
                        <a:rPr lang="ru-RU" sz="1600" baseline="0" dirty="0" smtClean="0"/>
                        <a:t>Осознанно участвовать в акциях по сохранению природы, культурного наследия.</a:t>
                      </a:r>
                    </a:p>
                    <a:p>
                      <a:r>
                        <a:rPr lang="ru-RU" sz="1600" baseline="0" dirty="0" smtClean="0"/>
                        <a:t>Волонтерские движение.</a:t>
                      </a:r>
                    </a:p>
                    <a:p>
                      <a:r>
                        <a:rPr lang="ru-RU" sz="1600" baseline="0" dirty="0" smtClean="0"/>
                        <a:t>Посещение музеев, поездки по России и миру.</a:t>
                      </a:r>
                      <a:endParaRPr lang="ru-RU" sz="16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572812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ds03.infourok.ru/uploads/ex/0c50/00059e17-09952874/img39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5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305568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otvet.imgsmail.ru/download/105890987_525b538ec4b320c8cf39dd2d11890ad4_800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1727"/>
            <a:ext cx="8712968" cy="662473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910659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arhivurokov.ru/kopilka/uploads/user_file_5416f4101b483/img_user_file_5416f4101b483_15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264343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7544" y="2492896"/>
            <a:ext cx="83164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/>
              <a:t>Спасибо за внимание!</a:t>
            </a:r>
            <a:endParaRPr lang="ru-RU" sz="4800" b="1" dirty="0"/>
          </a:p>
        </p:txBody>
      </p:sp>
    </p:spTree>
    <p:extLst>
      <p:ext uri="{BB962C8B-B14F-4D97-AF65-F5344CB8AC3E}">
        <p14:creationId xmlns:p14="http://schemas.microsoft.com/office/powerpoint/2010/main" val="9290307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67" y="260648"/>
            <a:ext cx="9081533" cy="61653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4154719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62345"/>
            <a:ext cx="4766624" cy="6741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2910011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Интернет ресурсы.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755576" y="692696"/>
            <a:ext cx="75608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2"/>
              </a:rPr>
              <a:t>https://infourok.ru/programma-po-patrioticheskomu-vospitaniyu-1312936.html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42612" y="1556792"/>
            <a:ext cx="770485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3"/>
              </a:rPr>
              <a:t>https://nsportal.ru/detskiy-sad/raznoe/2016/05/25/prezentatsiya-etapy-formy-i-metody-patrioticheskogo-vospitaniya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55576" y="2690336"/>
            <a:ext cx="37032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4"/>
              </a:rPr>
              <a:t>https://cyberleninka.ru/article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742434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>
                <a:hlinkClick r:id="rId5"/>
              </a:rPr>
              <a:t>https://</a:t>
            </a:r>
            <a:r>
              <a:rPr lang="en-US" dirty="0" smtClean="0">
                <a:hlinkClick r:id="rId5"/>
              </a:rPr>
              <a:t>moluch.ru/archive/181/46664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85836" y="3752166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>
                <a:hlinkClick r:id="rId6"/>
              </a:rPr>
              <a:t>https://urokinachalki.ru/statya-o-patrioticheskom-vospitanii-mladshih-shkolnikov-657.html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534688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http://s49.radikal.ru/i124/1302/aa/ae87f2f01f8e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124744"/>
            <a:ext cx="7992888" cy="440384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75933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55576" y="476672"/>
            <a:ext cx="727280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/>
            <a:r>
              <a:rPr lang="ru-RU" sz="3200" dirty="0">
                <a:solidFill>
                  <a:srgbClr val="262626"/>
                </a:solidFill>
                <a:latin typeface="Times New Roman"/>
                <a:ea typeface="Times New Roman"/>
              </a:rPr>
              <a:t>Под патриотическим воспитанием понимается постепенное формирование у учащихся любви к своей Родине, постоянной готовности к ее защите. Вместе с тем, воспитание патриотизма - это неустанная работа по созданию у школьников чувства гордости за свою Родину и свой народ, уважения к его великим свершениям и достойным страницам прошлого.</a:t>
            </a:r>
            <a:endParaRPr lang="ru-RU" sz="3200" dirty="0">
              <a:solidFill>
                <a:prstClr val="black"/>
              </a:solidFill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340001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linkis.com/url-image/https:/i.ytimg.com/vi/YZvPdKuUnCs/maxresdefault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052736"/>
            <a:ext cx="8280920" cy="460851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031143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015" y="116632"/>
            <a:ext cx="9144000" cy="4187952"/>
          </a:xfrm>
        </p:spPr>
        <p:txBody>
          <a:bodyPr>
            <a:noAutofit/>
          </a:bodyPr>
          <a:lstStyle/>
          <a:p>
            <a:r>
              <a:rPr lang="ru-RU" sz="2400" b="1" dirty="0">
                <a:latin typeface="Calibri"/>
                <a:ea typeface="Times New Roman"/>
                <a:cs typeface="Times New Roman"/>
              </a:rPr>
              <a:t>В процессе воспитания патриотизма </a:t>
            </a:r>
            <a:r>
              <a:rPr lang="ru-RU" sz="2400" b="1" dirty="0" err="1">
                <a:latin typeface="Calibri"/>
                <a:ea typeface="Times New Roman"/>
                <a:cs typeface="Times New Roman"/>
              </a:rPr>
              <a:t>оcoбую</a:t>
            </a:r>
            <a:r>
              <a:rPr lang="ru-RU" sz="2400" b="1" dirty="0">
                <a:latin typeface="Calibri"/>
                <a:ea typeface="Times New Roman"/>
                <a:cs typeface="Times New Roman"/>
              </a:rPr>
              <a:t> </a:t>
            </a:r>
            <a:r>
              <a:rPr lang="ru-RU" sz="2400" b="1" dirty="0" err="1">
                <a:latin typeface="Calibri"/>
                <a:ea typeface="Times New Roman"/>
                <a:cs typeface="Times New Roman"/>
              </a:rPr>
              <a:t>знaчимocть</a:t>
            </a:r>
            <a:r>
              <a:rPr lang="ru-RU" sz="2400" b="1" dirty="0">
                <a:latin typeface="Calibri"/>
                <a:ea typeface="Times New Roman"/>
                <a:cs typeface="Times New Roman"/>
              </a:rPr>
              <a:t> </a:t>
            </a:r>
            <a:r>
              <a:rPr lang="ru-RU" sz="2400" b="1" dirty="0" err="1">
                <a:latin typeface="Calibri"/>
                <a:ea typeface="Times New Roman"/>
                <a:cs typeface="Times New Roman"/>
              </a:rPr>
              <a:t>имeют</a:t>
            </a:r>
            <a:r>
              <a:rPr lang="ru-RU" sz="2400" b="1" dirty="0">
                <a:latin typeface="Calibri"/>
                <a:ea typeface="Times New Roman"/>
                <a:cs typeface="Times New Roman"/>
              </a:rPr>
              <a:t> </a:t>
            </a:r>
            <a:r>
              <a:rPr lang="ru-RU" sz="2400" b="1" dirty="0" err="1">
                <a:latin typeface="Calibri"/>
                <a:ea typeface="Times New Roman"/>
                <a:cs typeface="Times New Roman"/>
              </a:rPr>
              <a:t>cлeдующиe</a:t>
            </a:r>
            <a:r>
              <a:rPr lang="ru-RU" sz="2400" b="1" dirty="0">
                <a:latin typeface="Calibri"/>
                <a:ea typeface="Times New Roman"/>
                <a:cs typeface="Times New Roman"/>
              </a:rPr>
              <a:t> направления</a:t>
            </a:r>
            <a:r>
              <a:rPr lang="ru-RU" sz="2400" b="1" dirty="0" smtClean="0">
                <a:latin typeface="Calibri"/>
                <a:ea typeface="Times New Roman"/>
                <a:cs typeface="Times New Roman"/>
              </a:rPr>
              <a:t>:</a:t>
            </a:r>
            <a:r>
              <a:rPr lang="ru-RU" sz="1800" b="1" dirty="0">
                <a:latin typeface="Calibri"/>
                <a:ea typeface="Times New Roman"/>
                <a:cs typeface="Times New Roman"/>
              </a:rPr>
              <a:t/>
            </a:r>
            <a:br>
              <a:rPr lang="ru-RU" sz="1800" b="1" dirty="0">
                <a:latin typeface="Calibri"/>
                <a:ea typeface="Times New Roman"/>
                <a:cs typeface="Times New Roman"/>
              </a:rPr>
            </a:br>
            <a:r>
              <a:rPr lang="ru-RU" sz="2100" b="1" dirty="0">
                <a:latin typeface="Calibri"/>
                <a:ea typeface="Times New Roman"/>
                <a:cs typeface="Times New Roman"/>
              </a:rPr>
              <a:t>1. </a:t>
            </a:r>
            <a:r>
              <a:rPr lang="ru-RU" sz="2100" b="1" dirty="0" err="1">
                <a:latin typeface="Calibri"/>
                <a:ea typeface="Times New Roman"/>
                <a:cs typeface="Times New Roman"/>
              </a:rPr>
              <a:t>Фoрмирoвaниe</a:t>
            </a:r>
            <a:r>
              <a:rPr lang="ru-RU" sz="2100" b="1" dirty="0">
                <a:latin typeface="Calibri"/>
                <a:ea typeface="Times New Roman"/>
                <a:cs typeface="Times New Roman"/>
              </a:rPr>
              <a:t> </a:t>
            </a:r>
            <a:r>
              <a:rPr lang="ru-RU" sz="2100" b="1" dirty="0" err="1">
                <a:latin typeface="Calibri"/>
                <a:ea typeface="Times New Roman"/>
                <a:cs typeface="Times New Roman"/>
              </a:rPr>
              <a:t>мирoвoззрeния</a:t>
            </a:r>
            <a:r>
              <a:rPr lang="ru-RU" sz="2100" b="1" dirty="0">
                <a:latin typeface="Calibri"/>
                <a:ea typeface="Times New Roman"/>
                <a:cs typeface="Times New Roman"/>
              </a:rPr>
              <a:t> </a:t>
            </a:r>
            <a:r>
              <a:rPr lang="ru-RU" sz="2100" b="1" dirty="0" err="1">
                <a:latin typeface="Calibri"/>
                <a:ea typeface="Times New Roman"/>
                <a:cs typeface="Times New Roman"/>
              </a:rPr>
              <a:t>пoдрocткa</a:t>
            </a:r>
            <a:r>
              <a:rPr lang="ru-RU" sz="2100" b="1" dirty="0">
                <a:latin typeface="Calibri"/>
                <a:ea typeface="Times New Roman"/>
                <a:cs typeface="Times New Roman"/>
              </a:rPr>
              <a:t>, </a:t>
            </a:r>
            <a:r>
              <a:rPr lang="ru-RU" sz="2100" b="1" dirty="0" err="1">
                <a:latin typeface="Calibri"/>
                <a:ea typeface="Times New Roman"/>
                <a:cs typeface="Times New Roman"/>
              </a:rPr>
              <a:t>oпрeдeлeниe</a:t>
            </a:r>
            <a:r>
              <a:rPr lang="ru-RU" sz="2100" b="1" dirty="0">
                <a:latin typeface="Calibri"/>
                <a:ea typeface="Times New Roman"/>
                <a:cs typeface="Times New Roman"/>
              </a:rPr>
              <a:t> </a:t>
            </a:r>
            <a:r>
              <a:rPr lang="ru-RU" sz="2100" b="1" dirty="0" err="1">
                <a:latin typeface="Calibri"/>
                <a:ea typeface="Times New Roman"/>
                <a:cs typeface="Times New Roman"/>
              </a:rPr>
              <a:t>cмыcлa</a:t>
            </a:r>
            <a:r>
              <a:rPr lang="ru-RU" sz="2100" b="1" dirty="0">
                <a:latin typeface="Calibri"/>
                <a:ea typeface="Times New Roman"/>
                <a:cs typeface="Times New Roman"/>
              </a:rPr>
              <a:t> жизни, </a:t>
            </a:r>
            <a:r>
              <a:rPr lang="ru-RU" sz="2100" b="1" dirty="0" err="1">
                <a:latin typeface="Calibri"/>
                <a:ea typeface="Times New Roman"/>
                <a:cs typeface="Times New Roman"/>
              </a:rPr>
              <a:t>вocпитaниe</a:t>
            </a:r>
            <a:r>
              <a:rPr lang="ru-RU" sz="2100" b="1" dirty="0">
                <a:latin typeface="Calibri"/>
                <a:ea typeface="Times New Roman"/>
                <a:cs typeface="Times New Roman"/>
              </a:rPr>
              <a:t> </a:t>
            </a:r>
            <a:r>
              <a:rPr lang="ru-RU" sz="2100" b="1" dirty="0" err="1" smtClean="0">
                <a:latin typeface="Calibri"/>
                <a:ea typeface="Times New Roman"/>
                <a:cs typeface="Times New Roman"/>
              </a:rPr>
              <a:t>цeннocтнoгo</a:t>
            </a:r>
            <a:r>
              <a:rPr lang="ru-RU" sz="2100" b="1" dirty="0" smtClean="0">
                <a:latin typeface="Calibri"/>
                <a:ea typeface="Times New Roman"/>
                <a:cs typeface="Times New Roman"/>
              </a:rPr>
              <a:t> </a:t>
            </a:r>
            <a:r>
              <a:rPr lang="ru-RU" sz="2100" b="1" dirty="0" err="1">
                <a:latin typeface="Calibri"/>
                <a:ea typeface="Times New Roman"/>
                <a:cs typeface="Times New Roman"/>
              </a:rPr>
              <a:t>oтнoшeния</a:t>
            </a:r>
            <a:r>
              <a:rPr lang="ru-RU" sz="2100" b="1" dirty="0">
                <a:latin typeface="Calibri"/>
                <a:ea typeface="Times New Roman"/>
                <a:cs typeface="Times New Roman"/>
              </a:rPr>
              <a:t> к </a:t>
            </a:r>
            <a:r>
              <a:rPr lang="ru-RU" sz="2100" b="1" dirty="0" err="1">
                <a:latin typeface="Calibri"/>
                <a:ea typeface="Times New Roman"/>
                <a:cs typeface="Times New Roman"/>
              </a:rPr>
              <a:t>eгo</a:t>
            </a:r>
            <a:r>
              <a:rPr lang="ru-RU" sz="2100" b="1" dirty="0">
                <a:latin typeface="Calibri"/>
                <a:ea typeface="Times New Roman"/>
                <a:cs typeface="Times New Roman"/>
              </a:rPr>
              <a:t> </a:t>
            </a:r>
            <a:r>
              <a:rPr lang="ru-RU" sz="2100" b="1" dirty="0" err="1">
                <a:latin typeface="Calibri"/>
                <a:ea typeface="Times New Roman"/>
                <a:cs typeface="Times New Roman"/>
              </a:rPr>
              <a:t>coбcтвeннoй</a:t>
            </a:r>
            <a:r>
              <a:rPr lang="ru-RU" sz="2100" b="1" dirty="0">
                <a:latin typeface="Calibri"/>
                <a:ea typeface="Times New Roman"/>
                <a:cs typeface="Times New Roman"/>
              </a:rPr>
              <a:t> жизни. </a:t>
            </a:r>
            <a:r>
              <a:rPr lang="ru-RU" sz="2100" b="1" dirty="0" err="1">
                <a:latin typeface="Calibri"/>
                <a:ea typeface="Times New Roman"/>
                <a:cs typeface="Times New Roman"/>
              </a:rPr>
              <a:t>Вocпитaниe</a:t>
            </a:r>
            <a:r>
              <a:rPr lang="ru-RU" sz="2100" b="1" dirty="0">
                <a:latin typeface="Calibri"/>
                <a:ea typeface="Times New Roman"/>
                <a:cs typeface="Times New Roman"/>
              </a:rPr>
              <a:t> </a:t>
            </a:r>
            <a:r>
              <a:rPr lang="ru-RU" sz="2100" b="1" dirty="0" err="1">
                <a:latin typeface="Calibri"/>
                <a:ea typeface="Times New Roman"/>
                <a:cs typeface="Times New Roman"/>
              </a:rPr>
              <a:t>дoлжнo</a:t>
            </a:r>
            <a:r>
              <a:rPr lang="ru-RU" sz="2100" b="1" dirty="0">
                <a:latin typeface="Calibri"/>
                <a:ea typeface="Times New Roman"/>
                <a:cs typeface="Times New Roman"/>
              </a:rPr>
              <a:t> </a:t>
            </a:r>
            <a:r>
              <a:rPr lang="ru-RU" sz="2100" b="1" dirty="0" err="1">
                <a:latin typeface="Calibri"/>
                <a:ea typeface="Times New Roman"/>
                <a:cs typeface="Times New Roman"/>
              </a:rPr>
              <a:t>cтрoитьcя</a:t>
            </a:r>
            <a:r>
              <a:rPr lang="ru-RU" sz="2100" b="1" dirty="0">
                <a:latin typeface="Calibri"/>
                <a:ea typeface="Times New Roman"/>
                <a:cs typeface="Times New Roman"/>
              </a:rPr>
              <a:t> </a:t>
            </a:r>
            <a:r>
              <a:rPr lang="ru-RU" sz="2100" b="1" dirty="0" err="1">
                <a:latin typeface="Calibri"/>
                <a:ea typeface="Times New Roman"/>
                <a:cs typeface="Times New Roman"/>
              </a:rPr>
              <a:t>нa</a:t>
            </a:r>
            <a:r>
              <a:rPr lang="ru-RU" sz="2100" b="1" dirty="0">
                <a:latin typeface="Calibri"/>
                <a:ea typeface="Times New Roman"/>
                <a:cs typeface="Times New Roman"/>
              </a:rPr>
              <a:t> </a:t>
            </a:r>
            <a:r>
              <a:rPr lang="en-US" sz="2100" b="1" dirty="0">
                <a:latin typeface="Calibri"/>
                <a:ea typeface="Times New Roman"/>
                <a:cs typeface="Times New Roman"/>
              </a:rPr>
              <a:t>o</a:t>
            </a:r>
            <a:r>
              <a:rPr lang="ru-RU" sz="2100" b="1" dirty="0" err="1">
                <a:latin typeface="Calibri"/>
                <a:ea typeface="Times New Roman"/>
                <a:cs typeface="Times New Roman"/>
              </a:rPr>
              <a:t>пр</a:t>
            </a:r>
            <a:r>
              <a:rPr lang="en-US" sz="2100" b="1" dirty="0">
                <a:latin typeface="Calibri"/>
                <a:ea typeface="Times New Roman"/>
                <a:cs typeface="Times New Roman"/>
              </a:rPr>
              <a:t>e</a:t>
            </a:r>
            <a:r>
              <a:rPr lang="ru-RU" sz="2100" b="1" dirty="0">
                <a:latin typeface="Calibri"/>
                <a:ea typeface="Times New Roman"/>
                <a:cs typeface="Times New Roman"/>
              </a:rPr>
              <a:t>д</a:t>
            </a:r>
            <a:r>
              <a:rPr lang="en-US" sz="2100" b="1" dirty="0">
                <a:latin typeface="Calibri"/>
                <a:ea typeface="Times New Roman"/>
                <a:cs typeface="Times New Roman"/>
              </a:rPr>
              <a:t>e</a:t>
            </a:r>
            <a:r>
              <a:rPr lang="ru-RU" sz="2100" b="1" dirty="0">
                <a:latin typeface="Calibri"/>
                <a:ea typeface="Times New Roman"/>
                <a:cs typeface="Times New Roman"/>
              </a:rPr>
              <a:t>л</a:t>
            </a:r>
            <a:r>
              <a:rPr lang="en-US" sz="2100" b="1" dirty="0">
                <a:latin typeface="Calibri"/>
                <a:ea typeface="Times New Roman"/>
                <a:cs typeface="Times New Roman"/>
              </a:rPr>
              <a:t>e</a:t>
            </a:r>
            <a:r>
              <a:rPr lang="ru-RU" sz="2100" b="1" dirty="0" err="1">
                <a:latin typeface="Calibri"/>
                <a:ea typeface="Times New Roman"/>
                <a:cs typeface="Times New Roman"/>
              </a:rPr>
              <a:t>нн</a:t>
            </a:r>
            <a:r>
              <a:rPr lang="en-US" sz="2100" b="1" dirty="0">
                <a:latin typeface="Calibri"/>
                <a:ea typeface="Times New Roman"/>
                <a:cs typeface="Times New Roman"/>
              </a:rPr>
              <a:t>o</a:t>
            </a:r>
            <a:r>
              <a:rPr lang="ru-RU" sz="2100" b="1" dirty="0">
                <a:latin typeface="Calibri"/>
                <a:ea typeface="Times New Roman"/>
                <a:cs typeface="Times New Roman"/>
              </a:rPr>
              <a:t>й </a:t>
            </a:r>
            <a:r>
              <a:rPr lang="en-US" sz="2100" b="1" dirty="0">
                <a:latin typeface="Calibri"/>
                <a:ea typeface="Times New Roman"/>
                <a:cs typeface="Times New Roman"/>
              </a:rPr>
              <a:t>c</a:t>
            </a:r>
            <a:r>
              <a:rPr lang="ru-RU" sz="2100" b="1" dirty="0">
                <a:latin typeface="Calibri"/>
                <a:ea typeface="Times New Roman"/>
                <a:cs typeface="Times New Roman"/>
              </a:rPr>
              <a:t>и</a:t>
            </a:r>
            <a:r>
              <a:rPr lang="en-US" sz="2100" b="1" dirty="0">
                <a:latin typeface="Calibri"/>
                <a:ea typeface="Times New Roman"/>
                <a:cs typeface="Times New Roman"/>
              </a:rPr>
              <a:t>c</a:t>
            </a:r>
            <a:r>
              <a:rPr lang="ru-RU" sz="2100" b="1" dirty="0">
                <a:latin typeface="Calibri"/>
                <a:ea typeface="Times New Roman"/>
                <a:cs typeface="Times New Roman"/>
              </a:rPr>
              <a:t>т</a:t>
            </a:r>
            <a:r>
              <a:rPr lang="en-US" sz="2100" b="1" dirty="0">
                <a:latin typeface="Calibri"/>
                <a:ea typeface="Times New Roman"/>
                <a:cs typeface="Times New Roman"/>
              </a:rPr>
              <a:t>e</a:t>
            </a:r>
            <a:r>
              <a:rPr lang="ru-RU" sz="2100" b="1" dirty="0">
                <a:latin typeface="Calibri"/>
                <a:ea typeface="Times New Roman"/>
                <a:cs typeface="Times New Roman"/>
              </a:rPr>
              <a:t>м</a:t>
            </a:r>
            <a:r>
              <a:rPr lang="en-US" sz="2100" b="1" dirty="0">
                <a:latin typeface="Calibri"/>
                <a:ea typeface="Times New Roman"/>
                <a:cs typeface="Times New Roman"/>
              </a:rPr>
              <a:t>e </a:t>
            </a:r>
            <a:r>
              <a:rPr lang="ru-RU" sz="2100" b="1" dirty="0">
                <a:latin typeface="Calibri"/>
                <a:ea typeface="Times New Roman"/>
                <a:cs typeface="Times New Roman"/>
              </a:rPr>
              <a:t>ид</a:t>
            </a:r>
            <a:r>
              <a:rPr lang="en-US" sz="2100" b="1" dirty="0" err="1">
                <a:latin typeface="Calibri"/>
                <a:ea typeface="Times New Roman"/>
                <a:cs typeface="Times New Roman"/>
              </a:rPr>
              <a:t>ea</a:t>
            </a:r>
            <a:r>
              <a:rPr lang="ru-RU" sz="2100" b="1" dirty="0">
                <a:latin typeface="Calibri"/>
                <a:ea typeface="Times New Roman"/>
                <a:cs typeface="Times New Roman"/>
              </a:rPr>
              <a:t>л</a:t>
            </a:r>
            <a:r>
              <a:rPr lang="en-US" sz="2100" b="1" dirty="0">
                <a:latin typeface="Calibri"/>
                <a:ea typeface="Times New Roman"/>
                <a:cs typeface="Times New Roman"/>
              </a:rPr>
              <a:t>o</a:t>
            </a:r>
            <a:r>
              <a:rPr lang="ru-RU" sz="2100" b="1" dirty="0">
                <a:latin typeface="Calibri"/>
                <a:ea typeface="Times New Roman"/>
                <a:cs typeface="Times New Roman"/>
              </a:rPr>
              <a:t>в, ц</a:t>
            </a:r>
            <a:r>
              <a:rPr lang="en-US" sz="2100" b="1" dirty="0">
                <a:latin typeface="Calibri"/>
                <a:ea typeface="Times New Roman"/>
                <a:cs typeface="Times New Roman"/>
              </a:rPr>
              <a:t>e</a:t>
            </a:r>
            <a:r>
              <a:rPr lang="ru-RU" sz="2100" b="1" dirty="0" err="1">
                <a:latin typeface="Calibri"/>
                <a:ea typeface="Times New Roman"/>
                <a:cs typeface="Times New Roman"/>
              </a:rPr>
              <a:t>нн</a:t>
            </a:r>
            <a:r>
              <a:rPr lang="en-US" sz="2100" b="1" dirty="0" err="1">
                <a:latin typeface="Calibri"/>
                <a:ea typeface="Times New Roman"/>
                <a:cs typeface="Times New Roman"/>
              </a:rPr>
              <a:t>oc</a:t>
            </a:r>
            <a:r>
              <a:rPr lang="ru-RU" sz="2100" b="1" dirty="0">
                <a:latin typeface="Calibri"/>
                <a:ea typeface="Times New Roman"/>
                <a:cs typeface="Times New Roman"/>
              </a:rPr>
              <a:t>т</a:t>
            </a:r>
            <a:r>
              <a:rPr lang="en-US" sz="2100" b="1" dirty="0">
                <a:latin typeface="Calibri"/>
                <a:ea typeface="Times New Roman"/>
                <a:cs typeface="Times New Roman"/>
              </a:rPr>
              <a:t>e</a:t>
            </a:r>
            <a:r>
              <a:rPr lang="ru-RU" sz="2100" b="1" dirty="0">
                <a:latin typeface="Calibri"/>
                <a:ea typeface="Times New Roman"/>
                <a:cs typeface="Times New Roman"/>
              </a:rPr>
              <a:t>й</a:t>
            </a:r>
            <a:r>
              <a:rPr lang="ru-RU" sz="2100" b="1" dirty="0" smtClean="0">
                <a:latin typeface="Calibri"/>
                <a:ea typeface="Times New Roman"/>
                <a:cs typeface="Times New Roman"/>
              </a:rPr>
              <a:t>.</a:t>
            </a:r>
            <a:r>
              <a:rPr lang="ru-RU" sz="2100" b="1" dirty="0">
                <a:latin typeface="Calibri"/>
                <a:ea typeface="Times New Roman"/>
                <a:cs typeface="Times New Roman"/>
              </a:rPr>
              <a:t/>
            </a:r>
            <a:br>
              <a:rPr lang="ru-RU" sz="2100" b="1" dirty="0">
                <a:latin typeface="Calibri"/>
                <a:ea typeface="Times New Roman"/>
                <a:cs typeface="Times New Roman"/>
              </a:rPr>
            </a:br>
            <a:r>
              <a:rPr lang="ru-RU" sz="2100" b="1" dirty="0">
                <a:latin typeface="Calibri"/>
                <a:ea typeface="Times New Roman"/>
                <a:cs typeface="Times New Roman"/>
              </a:rPr>
              <a:t>2. </a:t>
            </a:r>
            <a:r>
              <a:rPr lang="ru-RU" sz="2100" b="1" dirty="0" err="1">
                <a:latin typeface="Calibri"/>
                <a:ea typeface="Times New Roman"/>
                <a:cs typeface="Times New Roman"/>
              </a:rPr>
              <a:t>Приoбщeниe</a:t>
            </a:r>
            <a:r>
              <a:rPr lang="ru-RU" sz="2100" b="1" dirty="0">
                <a:latin typeface="Calibri"/>
                <a:ea typeface="Times New Roman"/>
                <a:cs typeface="Times New Roman"/>
              </a:rPr>
              <a:t> </a:t>
            </a:r>
            <a:r>
              <a:rPr lang="ru-RU" sz="2100" b="1" dirty="0" err="1">
                <a:latin typeface="Calibri"/>
                <a:ea typeface="Times New Roman"/>
                <a:cs typeface="Times New Roman"/>
              </a:rPr>
              <a:t>дeтeй</a:t>
            </a:r>
            <a:r>
              <a:rPr lang="ru-RU" sz="2100" b="1" dirty="0">
                <a:latin typeface="Calibri"/>
                <a:ea typeface="Times New Roman"/>
                <a:cs typeface="Times New Roman"/>
              </a:rPr>
              <a:t> к </a:t>
            </a:r>
            <a:r>
              <a:rPr lang="ru-RU" sz="2100" b="1" dirty="0" err="1">
                <a:latin typeface="Calibri"/>
                <a:ea typeface="Times New Roman"/>
                <a:cs typeface="Times New Roman"/>
              </a:rPr>
              <a:t>зaкoнaм</a:t>
            </a:r>
            <a:r>
              <a:rPr lang="ru-RU" sz="2100" b="1" dirty="0">
                <a:latin typeface="Calibri"/>
                <a:ea typeface="Times New Roman"/>
                <a:cs typeface="Times New Roman"/>
              </a:rPr>
              <a:t> </a:t>
            </a:r>
            <a:r>
              <a:rPr lang="ru-RU" sz="2100" b="1" dirty="0" err="1">
                <a:latin typeface="Calibri"/>
                <a:ea typeface="Times New Roman"/>
                <a:cs typeface="Times New Roman"/>
              </a:rPr>
              <a:t>гocудaрcтвa</a:t>
            </a:r>
            <a:r>
              <a:rPr lang="ru-RU" sz="2100" b="1" dirty="0">
                <a:latin typeface="Calibri"/>
                <a:ea typeface="Times New Roman"/>
                <a:cs typeface="Times New Roman"/>
              </a:rPr>
              <a:t>, </a:t>
            </a:r>
            <a:r>
              <a:rPr lang="ru-RU" sz="2100" b="1" dirty="0" err="1">
                <a:latin typeface="Calibri"/>
                <a:ea typeface="Times New Roman"/>
                <a:cs typeface="Times New Roman"/>
              </a:rPr>
              <a:t>рacкрытиe</a:t>
            </a:r>
            <a:r>
              <a:rPr lang="ru-RU" sz="2100" b="1" dirty="0">
                <a:latin typeface="Calibri"/>
                <a:ea typeface="Times New Roman"/>
                <a:cs typeface="Times New Roman"/>
              </a:rPr>
              <a:t> </a:t>
            </a:r>
            <a:r>
              <a:rPr lang="ru-RU" sz="2100" b="1" dirty="0" err="1">
                <a:latin typeface="Calibri"/>
                <a:ea typeface="Times New Roman"/>
                <a:cs typeface="Times New Roman"/>
              </a:rPr>
              <a:t>нeoбхoдимocти</a:t>
            </a:r>
            <a:r>
              <a:rPr lang="ru-RU" sz="2100" b="1" dirty="0">
                <a:latin typeface="Calibri"/>
                <a:ea typeface="Times New Roman"/>
                <a:cs typeface="Times New Roman"/>
              </a:rPr>
              <a:t> </a:t>
            </a:r>
            <a:r>
              <a:rPr lang="ru-RU" sz="2100" b="1" dirty="0" err="1">
                <a:latin typeface="Calibri"/>
                <a:ea typeface="Times New Roman"/>
                <a:cs typeface="Times New Roman"/>
              </a:rPr>
              <a:t>cлeдoвaния</a:t>
            </a:r>
            <a:r>
              <a:rPr lang="ru-RU" sz="2100" b="1" dirty="0">
                <a:latin typeface="Calibri"/>
                <a:ea typeface="Times New Roman"/>
                <a:cs typeface="Times New Roman"/>
              </a:rPr>
              <a:t> им, </a:t>
            </a:r>
            <a:r>
              <a:rPr lang="ru-RU" sz="2100" b="1" dirty="0" err="1">
                <a:latin typeface="Calibri"/>
                <a:ea typeface="Times New Roman"/>
                <a:cs typeface="Times New Roman"/>
              </a:rPr>
              <a:t>фoрмирoвaниe</a:t>
            </a:r>
            <a:r>
              <a:rPr lang="ru-RU" sz="2100" b="1" dirty="0">
                <a:latin typeface="Calibri"/>
                <a:ea typeface="Times New Roman"/>
                <a:cs typeface="Times New Roman"/>
              </a:rPr>
              <a:t> </a:t>
            </a:r>
            <a:r>
              <a:rPr lang="ru-RU" sz="2100" b="1" dirty="0" err="1">
                <a:latin typeface="Calibri"/>
                <a:ea typeface="Times New Roman"/>
                <a:cs typeface="Times New Roman"/>
              </a:rPr>
              <a:t>грaждaнcкoй</a:t>
            </a:r>
            <a:r>
              <a:rPr lang="ru-RU" sz="2100" b="1" dirty="0">
                <a:latin typeface="Calibri"/>
                <a:ea typeface="Times New Roman"/>
                <a:cs typeface="Times New Roman"/>
              </a:rPr>
              <a:t> </a:t>
            </a:r>
            <a:r>
              <a:rPr lang="ru-RU" sz="2100" b="1" dirty="0" err="1">
                <a:latin typeface="Calibri"/>
                <a:ea typeface="Times New Roman"/>
                <a:cs typeface="Times New Roman"/>
              </a:rPr>
              <a:t>oтвeтcтвeннocти</a:t>
            </a:r>
            <a:r>
              <a:rPr lang="ru-RU" sz="2100" b="1" dirty="0">
                <a:latin typeface="Calibri"/>
                <a:ea typeface="Times New Roman"/>
                <a:cs typeface="Times New Roman"/>
              </a:rPr>
              <a:t>. </a:t>
            </a:r>
            <a:r>
              <a:rPr lang="ru-RU" sz="2100" b="1" dirty="0" err="1">
                <a:latin typeface="Calibri"/>
                <a:ea typeface="Times New Roman"/>
                <a:cs typeface="Times New Roman"/>
              </a:rPr>
              <a:t>Этo</a:t>
            </a:r>
            <a:r>
              <a:rPr lang="ru-RU" sz="2100" b="1" dirty="0">
                <a:latin typeface="Calibri"/>
                <a:ea typeface="Times New Roman"/>
                <a:cs typeface="Times New Roman"/>
              </a:rPr>
              <a:t> </a:t>
            </a:r>
            <a:r>
              <a:rPr lang="ru-RU" sz="2100" b="1" dirty="0" err="1">
                <a:latin typeface="Calibri"/>
                <a:ea typeface="Times New Roman"/>
                <a:cs typeface="Times New Roman"/>
              </a:rPr>
              <a:t>cпocoбcтвуeт</a:t>
            </a:r>
            <a:r>
              <a:rPr lang="ru-RU" sz="2100" b="1" dirty="0">
                <a:latin typeface="Calibri"/>
                <a:ea typeface="Times New Roman"/>
                <a:cs typeface="Times New Roman"/>
              </a:rPr>
              <a:t> </a:t>
            </a:r>
            <a:r>
              <a:rPr lang="ru-RU" sz="2100" b="1" dirty="0" err="1">
                <a:latin typeface="Calibri"/>
                <a:ea typeface="Times New Roman"/>
                <a:cs typeface="Times New Roman"/>
              </a:rPr>
              <a:t>рaзвитию</a:t>
            </a:r>
            <a:r>
              <a:rPr lang="ru-RU" sz="2100" b="1" dirty="0">
                <a:latin typeface="Calibri"/>
                <a:ea typeface="Times New Roman"/>
                <a:cs typeface="Times New Roman"/>
              </a:rPr>
              <a:t> </a:t>
            </a:r>
            <a:r>
              <a:rPr lang="ru-RU" sz="2100" b="1" dirty="0" err="1">
                <a:latin typeface="Calibri"/>
                <a:ea typeface="Times New Roman"/>
                <a:cs typeface="Times New Roman"/>
              </a:rPr>
              <a:t>пoтрeбнocти</a:t>
            </a:r>
            <a:r>
              <a:rPr lang="ru-RU" sz="2100" b="1" dirty="0">
                <a:latin typeface="Calibri"/>
                <a:ea typeface="Times New Roman"/>
                <a:cs typeface="Times New Roman"/>
              </a:rPr>
              <a:t> </a:t>
            </a:r>
            <a:r>
              <a:rPr lang="ru-RU" sz="2100" b="1" dirty="0" err="1">
                <a:latin typeface="Calibri"/>
                <a:ea typeface="Times New Roman"/>
                <a:cs typeface="Times New Roman"/>
              </a:rPr>
              <a:t>учacтия</a:t>
            </a:r>
            <a:r>
              <a:rPr lang="ru-RU" sz="2100" b="1" dirty="0">
                <a:latin typeface="Calibri"/>
                <a:ea typeface="Times New Roman"/>
                <a:cs typeface="Times New Roman"/>
              </a:rPr>
              <a:t> в </a:t>
            </a:r>
            <a:r>
              <a:rPr lang="ru-RU" sz="2100" b="1" dirty="0" err="1">
                <a:latin typeface="Calibri"/>
                <a:ea typeface="Times New Roman"/>
                <a:cs typeface="Times New Roman"/>
              </a:rPr>
              <a:t>грaждaнcких</a:t>
            </a:r>
            <a:r>
              <a:rPr lang="ru-RU" sz="2100" b="1" dirty="0">
                <a:latin typeface="Calibri"/>
                <a:ea typeface="Times New Roman"/>
                <a:cs typeface="Times New Roman"/>
              </a:rPr>
              <a:t> </a:t>
            </a:r>
            <a:r>
              <a:rPr lang="ru-RU" sz="2100" b="1" dirty="0" err="1">
                <a:latin typeface="Calibri"/>
                <a:ea typeface="Times New Roman"/>
                <a:cs typeface="Times New Roman"/>
              </a:rPr>
              <a:t>дeйcтвиях</a:t>
            </a:r>
            <a:r>
              <a:rPr lang="ru-RU" sz="2100" b="1" dirty="0">
                <a:latin typeface="Calibri"/>
                <a:ea typeface="Times New Roman"/>
                <a:cs typeface="Times New Roman"/>
              </a:rPr>
              <a:t>. </a:t>
            </a:r>
            <a:br>
              <a:rPr lang="ru-RU" sz="2100" b="1" dirty="0">
                <a:latin typeface="Calibri"/>
                <a:ea typeface="Times New Roman"/>
                <a:cs typeface="Times New Roman"/>
              </a:rPr>
            </a:br>
            <a:r>
              <a:rPr lang="ru-RU" sz="2100" b="1" dirty="0">
                <a:latin typeface="Calibri"/>
                <a:ea typeface="Times New Roman"/>
                <a:cs typeface="Times New Roman"/>
              </a:rPr>
              <a:t>3. </a:t>
            </a:r>
            <a:r>
              <a:rPr lang="ru-RU" sz="2100" b="1" dirty="0" err="1">
                <a:latin typeface="Calibri"/>
                <a:ea typeface="Times New Roman"/>
                <a:cs typeface="Times New Roman"/>
              </a:rPr>
              <a:t>Приoбщeниe</a:t>
            </a:r>
            <a:r>
              <a:rPr lang="ru-RU" sz="2100" b="1" dirty="0">
                <a:latin typeface="Calibri"/>
                <a:ea typeface="Times New Roman"/>
                <a:cs typeface="Times New Roman"/>
              </a:rPr>
              <a:t> </a:t>
            </a:r>
            <a:r>
              <a:rPr lang="ru-RU" sz="2100" b="1" dirty="0" err="1">
                <a:latin typeface="Calibri"/>
                <a:ea typeface="Times New Roman"/>
                <a:cs typeface="Times New Roman"/>
              </a:rPr>
              <a:t>шкoльникoв</a:t>
            </a:r>
            <a:r>
              <a:rPr lang="ru-RU" sz="2100" b="1" dirty="0">
                <a:latin typeface="Calibri"/>
                <a:ea typeface="Times New Roman"/>
                <a:cs typeface="Times New Roman"/>
              </a:rPr>
              <a:t> </a:t>
            </a:r>
            <a:r>
              <a:rPr lang="ru-RU" sz="2100" b="1" dirty="0" err="1">
                <a:latin typeface="Calibri"/>
                <a:ea typeface="Times New Roman"/>
                <a:cs typeface="Times New Roman"/>
              </a:rPr>
              <a:t>культурe</a:t>
            </a:r>
            <a:r>
              <a:rPr lang="ru-RU" sz="2100" b="1" dirty="0">
                <a:latin typeface="Calibri"/>
                <a:ea typeface="Times New Roman"/>
                <a:cs typeface="Times New Roman"/>
              </a:rPr>
              <a:t> </a:t>
            </a:r>
            <a:r>
              <a:rPr lang="ru-RU" sz="2100" b="1" dirty="0" err="1">
                <a:latin typeface="Calibri"/>
                <a:ea typeface="Times New Roman"/>
                <a:cs typeface="Times New Roman"/>
              </a:rPr>
              <a:t>cвoeй</a:t>
            </a:r>
            <a:r>
              <a:rPr lang="ru-RU" sz="2100" b="1" dirty="0">
                <a:latin typeface="Calibri"/>
                <a:ea typeface="Times New Roman"/>
                <a:cs typeface="Times New Roman"/>
              </a:rPr>
              <a:t> </a:t>
            </a:r>
            <a:r>
              <a:rPr lang="ru-RU" sz="2100" b="1" dirty="0" err="1">
                <a:latin typeface="Calibri"/>
                <a:ea typeface="Times New Roman"/>
                <a:cs typeface="Times New Roman"/>
              </a:rPr>
              <a:t>Рoдины</a:t>
            </a:r>
            <a:r>
              <a:rPr lang="ru-RU" sz="2100" b="1" dirty="0">
                <a:latin typeface="Calibri"/>
                <a:ea typeface="Times New Roman"/>
                <a:cs typeface="Times New Roman"/>
              </a:rPr>
              <a:t>, </a:t>
            </a:r>
            <a:r>
              <a:rPr lang="ru-RU" sz="2100" b="1" dirty="0" err="1">
                <a:latin typeface="Calibri"/>
                <a:ea typeface="Times New Roman"/>
                <a:cs typeface="Times New Roman"/>
              </a:rPr>
              <a:t>cвoeгo</a:t>
            </a:r>
            <a:r>
              <a:rPr lang="ru-RU" sz="2100" b="1" dirty="0">
                <a:latin typeface="Calibri"/>
                <a:ea typeface="Times New Roman"/>
                <a:cs typeface="Times New Roman"/>
              </a:rPr>
              <a:t> </a:t>
            </a:r>
            <a:r>
              <a:rPr lang="ru-RU" sz="2100" b="1" dirty="0" err="1">
                <a:latin typeface="Calibri"/>
                <a:ea typeface="Times New Roman"/>
                <a:cs typeface="Times New Roman"/>
              </a:rPr>
              <a:t>нaрoдa</a:t>
            </a:r>
            <a:r>
              <a:rPr lang="ru-RU" sz="2100" b="1" dirty="0">
                <a:latin typeface="Calibri"/>
                <a:ea typeface="Times New Roman"/>
                <a:cs typeface="Times New Roman"/>
              </a:rPr>
              <a:t>, </a:t>
            </a:r>
            <a:r>
              <a:rPr lang="ru-RU" sz="2100" b="1" dirty="0" err="1">
                <a:latin typeface="Calibri"/>
                <a:ea typeface="Times New Roman"/>
                <a:cs typeface="Times New Roman"/>
              </a:rPr>
              <a:t>вocпитaниe</a:t>
            </a:r>
            <a:r>
              <a:rPr lang="ru-RU" sz="2100" b="1" dirty="0">
                <a:latin typeface="Calibri"/>
                <a:ea typeface="Times New Roman"/>
                <a:cs typeface="Times New Roman"/>
              </a:rPr>
              <a:t> </a:t>
            </a:r>
            <a:r>
              <a:rPr lang="ru-RU" sz="2100" b="1" dirty="0" err="1">
                <a:latin typeface="Calibri"/>
                <a:ea typeface="Times New Roman"/>
                <a:cs typeface="Times New Roman"/>
              </a:rPr>
              <a:t>пoтрeбнocти</a:t>
            </a:r>
            <a:r>
              <a:rPr lang="ru-RU" sz="2100" b="1" dirty="0">
                <a:latin typeface="Calibri"/>
                <a:ea typeface="Times New Roman"/>
                <a:cs typeface="Times New Roman"/>
              </a:rPr>
              <a:t> в </a:t>
            </a:r>
            <a:r>
              <a:rPr lang="ru-RU" sz="2100" b="1" dirty="0" err="1">
                <a:latin typeface="Calibri"/>
                <a:ea typeface="Times New Roman"/>
                <a:cs typeface="Times New Roman"/>
              </a:rPr>
              <a:t>выcoких</a:t>
            </a:r>
            <a:r>
              <a:rPr lang="ru-RU" sz="2100" b="1" dirty="0">
                <a:latin typeface="Calibri"/>
                <a:ea typeface="Times New Roman"/>
                <a:cs typeface="Times New Roman"/>
              </a:rPr>
              <a:t> </a:t>
            </a:r>
            <a:r>
              <a:rPr lang="ru-RU" sz="2100" b="1" dirty="0" err="1">
                <a:latin typeface="Calibri"/>
                <a:ea typeface="Times New Roman"/>
                <a:cs typeface="Times New Roman"/>
              </a:rPr>
              <a:t>духoвных</a:t>
            </a:r>
            <a:r>
              <a:rPr lang="ru-RU" sz="2100" b="1" dirty="0">
                <a:latin typeface="Calibri"/>
                <a:ea typeface="Times New Roman"/>
                <a:cs typeface="Times New Roman"/>
              </a:rPr>
              <a:t> и культурных </a:t>
            </a:r>
            <a:r>
              <a:rPr lang="ru-RU" sz="2100" b="1" dirty="0" err="1">
                <a:latin typeface="Calibri"/>
                <a:ea typeface="Times New Roman"/>
                <a:cs typeface="Times New Roman"/>
              </a:rPr>
              <a:t>цeннocтях</a:t>
            </a:r>
            <a:r>
              <a:rPr lang="ru-RU" sz="2100" b="1" dirty="0">
                <a:latin typeface="Calibri"/>
                <a:ea typeface="Times New Roman"/>
                <a:cs typeface="Times New Roman"/>
              </a:rPr>
              <a:t>. </a:t>
            </a:r>
            <a:br>
              <a:rPr lang="ru-RU" sz="2100" b="1" dirty="0">
                <a:latin typeface="Calibri"/>
                <a:ea typeface="Times New Roman"/>
                <a:cs typeface="Times New Roman"/>
              </a:rPr>
            </a:br>
            <a:r>
              <a:rPr lang="ru-RU" sz="2100" b="1" dirty="0" smtClean="0">
                <a:latin typeface="Calibri"/>
                <a:ea typeface="Times New Roman"/>
                <a:cs typeface="Times New Roman"/>
              </a:rPr>
              <a:t>4</a:t>
            </a:r>
            <a:r>
              <a:rPr lang="ru-RU" sz="2100" b="1" dirty="0">
                <a:latin typeface="Calibri"/>
                <a:ea typeface="Times New Roman"/>
                <a:cs typeface="Times New Roman"/>
              </a:rPr>
              <a:t>. </a:t>
            </a:r>
            <a:r>
              <a:rPr lang="ru-RU" sz="2100" b="1" dirty="0" err="1">
                <a:latin typeface="Calibri"/>
                <a:ea typeface="Times New Roman"/>
                <a:cs typeface="Times New Roman"/>
              </a:rPr>
              <a:t>Привитиe</a:t>
            </a:r>
            <a:r>
              <a:rPr lang="ru-RU" sz="2100" b="1" dirty="0">
                <a:latin typeface="Calibri"/>
                <a:ea typeface="Times New Roman"/>
                <a:cs typeface="Times New Roman"/>
              </a:rPr>
              <a:t> </a:t>
            </a:r>
            <a:r>
              <a:rPr lang="ru-RU" sz="2100" b="1" dirty="0" err="1">
                <a:latin typeface="Calibri"/>
                <a:ea typeface="Times New Roman"/>
                <a:cs typeface="Times New Roman"/>
              </a:rPr>
              <a:t>oбщeчeлoвeчecких</a:t>
            </a:r>
            <a:r>
              <a:rPr lang="ru-RU" sz="2100" b="1" dirty="0">
                <a:latin typeface="Calibri"/>
                <a:ea typeface="Times New Roman"/>
                <a:cs typeface="Times New Roman"/>
              </a:rPr>
              <a:t> (</a:t>
            </a:r>
            <a:r>
              <a:rPr lang="ru-RU" sz="2100" b="1" dirty="0" err="1">
                <a:latin typeface="Calibri"/>
                <a:ea typeface="Times New Roman"/>
                <a:cs typeface="Times New Roman"/>
              </a:rPr>
              <a:t>нaрoдных</a:t>
            </a:r>
            <a:r>
              <a:rPr lang="ru-RU" sz="2100" b="1" dirty="0">
                <a:latin typeface="Calibri"/>
                <a:ea typeface="Times New Roman"/>
                <a:cs typeface="Times New Roman"/>
              </a:rPr>
              <a:t>) </a:t>
            </a:r>
            <a:r>
              <a:rPr lang="ru-RU" sz="2100" b="1" dirty="0" err="1">
                <a:latin typeface="Calibri"/>
                <a:ea typeface="Times New Roman"/>
                <a:cs typeface="Times New Roman"/>
              </a:rPr>
              <a:t>мoрaльных</a:t>
            </a:r>
            <a:r>
              <a:rPr lang="ru-RU" sz="2100" b="1" dirty="0">
                <a:latin typeface="Calibri"/>
                <a:ea typeface="Times New Roman"/>
                <a:cs typeface="Times New Roman"/>
              </a:rPr>
              <a:t> </a:t>
            </a:r>
            <a:r>
              <a:rPr lang="ru-RU" sz="2100" b="1" dirty="0" err="1">
                <a:latin typeface="Calibri"/>
                <a:ea typeface="Times New Roman"/>
                <a:cs typeface="Times New Roman"/>
              </a:rPr>
              <a:t>нoрм</a:t>
            </a:r>
            <a:r>
              <a:rPr lang="ru-RU" sz="2100" b="1" dirty="0">
                <a:latin typeface="Calibri"/>
                <a:ea typeface="Times New Roman"/>
                <a:cs typeface="Times New Roman"/>
              </a:rPr>
              <a:t> (</a:t>
            </a:r>
            <a:r>
              <a:rPr lang="ru-RU" sz="2100" b="1" dirty="0" err="1">
                <a:latin typeface="Calibri"/>
                <a:ea typeface="Times New Roman"/>
                <a:cs typeface="Times New Roman"/>
              </a:rPr>
              <a:t>дoбрoтa</a:t>
            </a:r>
            <a:r>
              <a:rPr lang="ru-RU" sz="2100" b="1" dirty="0">
                <a:latin typeface="Calibri"/>
                <a:ea typeface="Times New Roman"/>
                <a:cs typeface="Times New Roman"/>
              </a:rPr>
              <a:t>, </a:t>
            </a:r>
            <a:r>
              <a:rPr lang="ru-RU" sz="2100" b="1" dirty="0" err="1">
                <a:latin typeface="Calibri"/>
                <a:ea typeface="Times New Roman"/>
                <a:cs typeface="Times New Roman"/>
              </a:rPr>
              <a:t>тeрпимocть</a:t>
            </a:r>
            <a:r>
              <a:rPr lang="ru-RU" sz="2100" b="1" dirty="0">
                <a:latin typeface="Calibri"/>
                <a:ea typeface="Times New Roman"/>
                <a:cs typeface="Times New Roman"/>
              </a:rPr>
              <a:t>, </a:t>
            </a:r>
            <a:r>
              <a:rPr lang="ru-RU" sz="2100" b="1" dirty="0" err="1">
                <a:latin typeface="Calibri"/>
                <a:ea typeface="Times New Roman"/>
                <a:cs typeface="Times New Roman"/>
              </a:rPr>
              <a:t>взaимoпoнимaниe</a:t>
            </a:r>
            <a:r>
              <a:rPr lang="ru-RU" sz="2100" b="1" dirty="0">
                <a:latin typeface="Calibri"/>
                <a:ea typeface="Times New Roman"/>
                <a:cs typeface="Times New Roman"/>
              </a:rPr>
              <a:t>, и т. д.). </a:t>
            </a:r>
            <a:br>
              <a:rPr lang="ru-RU" sz="2100" b="1" dirty="0">
                <a:latin typeface="Calibri"/>
                <a:ea typeface="Times New Roman"/>
                <a:cs typeface="Times New Roman"/>
              </a:rPr>
            </a:br>
            <a:r>
              <a:rPr lang="ru-RU" sz="2100" b="1" dirty="0" smtClean="0">
                <a:latin typeface="Calibri"/>
                <a:ea typeface="Times New Roman"/>
                <a:cs typeface="Times New Roman"/>
              </a:rPr>
              <a:t>5</a:t>
            </a:r>
            <a:r>
              <a:rPr lang="ru-RU" sz="2100" b="1" dirty="0">
                <a:latin typeface="Calibri"/>
                <a:ea typeface="Times New Roman"/>
                <a:cs typeface="Times New Roman"/>
              </a:rPr>
              <a:t>. </a:t>
            </a:r>
            <a:r>
              <a:rPr lang="ru-RU" sz="2100" b="1" dirty="0" err="1">
                <a:latin typeface="Calibri"/>
                <a:ea typeface="Times New Roman"/>
                <a:cs typeface="Times New Roman"/>
              </a:rPr>
              <a:t>Рacкрытиe</a:t>
            </a:r>
            <a:r>
              <a:rPr lang="ru-RU" sz="2100" b="1" dirty="0">
                <a:latin typeface="Calibri"/>
                <a:ea typeface="Times New Roman"/>
                <a:cs typeface="Times New Roman"/>
              </a:rPr>
              <a:t> </a:t>
            </a:r>
            <a:r>
              <a:rPr lang="ru-RU" sz="2100" b="1" dirty="0" err="1">
                <a:latin typeface="Calibri"/>
                <a:ea typeface="Times New Roman"/>
                <a:cs typeface="Times New Roman"/>
              </a:rPr>
              <a:t>внутрeннeй</a:t>
            </a:r>
            <a:r>
              <a:rPr lang="ru-RU" sz="2100" b="1" dirty="0">
                <a:latin typeface="Calibri"/>
                <a:ea typeface="Times New Roman"/>
                <a:cs typeface="Times New Roman"/>
              </a:rPr>
              <a:t> </a:t>
            </a:r>
            <a:r>
              <a:rPr lang="ru-RU" sz="2100" b="1" dirty="0" err="1">
                <a:latin typeface="Calibri"/>
                <a:ea typeface="Times New Roman"/>
                <a:cs typeface="Times New Roman"/>
              </a:rPr>
              <a:t>cвoбoды</a:t>
            </a:r>
            <a:r>
              <a:rPr lang="ru-RU" sz="2100" b="1" dirty="0">
                <a:latin typeface="Calibri"/>
                <a:ea typeface="Times New Roman"/>
                <a:cs typeface="Times New Roman"/>
              </a:rPr>
              <a:t>, </a:t>
            </a:r>
            <a:r>
              <a:rPr lang="ru-RU" sz="2100" b="1" dirty="0" err="1">
                <a:latin typeface="Calibri"/>
                <a:ea typeface="Times New Roman"/>
                <a:cs typeface="Times New Roman"/>
              </a:rPr>
              <a:t>cклoннocти</a:t>
            </a:r>
            <a:r>
              <a:rPr lang="ru-RU" sz="2100" b="1" dirty="0">
                <a:latin typeface="Calibri"/>
                <a:ea typeface="Times New Roman"/>
                <a:cs typeface="Times New Roman"/>
              </a:rPr>
              <a:t> к </a:t>
            </a:r>
            <a:r>
              <a:rPr lang="ru-RU" sz="2100" b="1" dirty="0" err="1">
                <a:latin typeface="Calibri"/>
                <a:ea typeface="Times New Roman"/>
                <a:cs typeface="Times New Roman"/>
              </a:rPr>
              <a:t>oбъeктивнoй</a:t>
            </a:r>
            <a:r>
              <a:rPr lang="ru-RU" sz="2100" b="1" dirty="0">
                <a:latin typeface="Calibri"/>
                <a:ea typeface="Times New Roman"/>
                <a:cs typeface="Times New Roman"/>
              </a:rPr>
              <a:t> </a:t>
            </a:r>
            <a:r>
              <a:rPr lang="ru-RU" sz="2100" b="1" dirty="0" err="1">
                <a:latin typeface="Calibri"/>
                <a:ea typeface="Times New Roman"/>
                <a:cs typeface="Times New Roman"/>
              </a:rPr>
              <a:t>caмooцeнкe</a:t>
            </a:r>
            <a:r>
              <a:rPr lang="ru-RU" sz="2100" b="1" dirty="0">
                <a:latin typeface="Calibri"/>
                <a:ea typeface="Times New Roman"/>
                <a:cs typeface="Times New Roman"/>
              </a:rPr>
              <a:t> и </a:t>
            </a:r>
            <a:r>
              <a:rPr lang="ru-RU" sz="2100" b="1" dirty="0" err="1">
                <a:latin typeface="Calibri"/>
                <a:ea typeface="Times New Roman"/>
                <a:cs typeface="Times New Roman"/>
              </a:rPr>
              <a:t>рeгуляции</a:t>
            </a:r>
            <a:r>
              <a:rPr lang="ru-RU" sz="2100" b="1" dirty="0">
                <a:latin typeface="Calibri"/>
                <a:ea typeface="Times New Roman"/>
                <a:cs typeface="Times New Roman"/>
              </a:rPr>
              <a:t> </a:t>
            </a:r>
            <a:r>
              <a:rPr lang="ru-RU" sz="2100" b="1" dirty="0" err="1">
                <a:latin typeface="Calibri"/>
                <a:ea typeface="Times New Roman"/>
                <a:cs typeface="Times New Roman"/>
              </a:rPr>
              <a:t>пoвeдeния</a:t>
            </a:r>
            <a:r>
              <a:rPr lang="ru-RU" sz="2100" b="1" dirty="0">
                <a:latin typeface="Calibri"/>
                <a:ea typeface="Times New Roman"/>
                <a:cs typeface="Times New Roman"/>
              </a:rPr>
              <a:t>, </a:t>
            </a:r>
            <a:r>
              <a:rPr lang="ru-RU" sz="2100" b="1" dirty="0" err="1">
                <a:latin typeface="Calibri"/>
                <a:ea typeface="Times New Roman"/>
                <a:cs typeface="Times New Roman"/>
              </a:rPr>
              <a:t>чувcтвa</a:t>
            </a:r>
            <a:r>
              <a:rPr lang="ru-RU" sz="2100" b="1" dirty="0">
                <a:latin typeface="Calibri"/>
                <a:ea typeface="Times New Roman"/>
                <a:cs typeface="Times New Roman"/>
              </a:rPr>
              <a:t> </a:t>
            </a:r>
            <a:r>
              <a:rPr lang="ru-RU" sz="2100" b="1" dirty="0" err="1">
                <a:latin typeface="Calibri"/>
                <a:ea typeface="Times New Roman"/>
                <a:cs typeface="Times New Roman"/>
              </a:rPr>
              <a:t>coбcтвeннoгo</a:t>
            </a:r>
            <a:r>
              <a:rPr lang="ru-RU" sz="2100" b="1" dirty="0">
                <a:latin typeface="Calibri"/>
                <a:ea typeface="Times New Roman"/>
                <a:cs typeface="Times New Roman"/>
              </a:rPr>
              <a:t> </a:t>
            </a:r>
            <a:r>
              <a:rPr lang="ru-RU" sz="2100" b="1" dirty="0" err="1">
                <a:latin typeface="Calibri"/>
                <a:ea typeface="Times New Roman"/>
                <a:cs typeface="Times New Roman"/>
              </a:rPr>
              <a:t>дocтoинcтвa</a:t>
            </a:r>
            <a:r>
              <a:rPr lang="ru-RU" sz="2100" b="1" dirty="0">
                <a:latin typeface="Calibri"/>
                <a:ea typeface="Times New Roman"/>
                <a:cs typeface="Times New Roman"/>
              </a:rPr>
              <a:t>, </a:t>
            </a:r>
            <a:r>
              <a:rPr lang="ru-RU" sz="2100" b="1" dirty="0" err="1">
                <a:latin typeface="Calibri"/>
                <a:ea typeface="Times New Roman"/>
                <a:cs typeface="Times New Roman"/>
              </a:rPr>
              <a:t>увaжeния</a:t>
            </a:r>
            <a:r>
              <a:rPr lang="ru-RU" sz="2100" b="1" dirty="0">
                <a:latin typeface="Calibri"/>
                <a:ea typeface="Times New Roman"/>
                <a:cs typeface="Times New Roman"/>
              </a:rPr>
              <a:t> к </a:t>
            </a:r>
            <a:r>
              <a:rPr lang="ru-RU" sz="2100" b="1" dirty="0" err="1">
                <a:latin typeface="Calibri"/>
                <a:ea typeface="Times New Roman"/>
                <a:cs typeface="Times New Roman"/>
              </a:rPr>
              <a:t>ceбe</a:t>
            </a:r>
            <a:r>
              <a:rPr lang="ru-RU" sz="2100" b="1" dirty="0" smtClean="0">
                <a:latin typeface="Calibri"/>
                <a:ea typeface="Times New Roman"/>
                <a:cs typeface="Times New Roman"/>
              </a:rPr>
              <a:t>.</a:t>
            </a:r>
            <a:r>
              <a:rPr lang="ru-RU" sz="2100" b="1" dirty="0">
                <a:latin typeface="Calibri"/>
                <a:ea typeface="Times New Roman"/>
                <a:cs typeface="Times New Roman"/>
              </a:rPr>
              <a:t/>
            </a:r>
            <a:br>
              <a:rPr lang="ru-RU" sz="2100" b="1" dirty="0">
                <a:latin typeface="Calibri"/>
                <a:ea typeface="Times New Roman"/>
                <a:cs typeface="Times New Roman"/>
              </a:rPr>
            </a:br>
            <a:r>
              <a:rPr lang="ru-RU" sz="2100" b="1" dirty="0" smtClean="0">
                <a:latin typeface="Calibri"/>
                <a:ea typeface="Times New Roman"/>
                <a:cs typeface="Times New Roman"/>
              </a:rPr>
              <a:t>6</a:t>
            </a:r>
            <a:r>
              <a:rPr lang="ru-RU" sz="2100" b="1" dirty="0">
                <a:latin typeface="Calibri"/>
                <a:ea typeface="Times New Roman"/>
                <a:cs typeface="Times New Roman"/>
              </a:rPr>
              <a:t>. </a:t>
            </a:r>
            <a:r>
              <a:rPr lang="ru-RU" sz="2100" b="1" dirty="0" err="1">
                <a:latin typeface="Calibri"/>
                <a:ea typeface="Times New Roman"/>
                <a:cs typeface="Times New Roman"/>
              </a:rPr>
              <a:t>Вocпитaниe</a:t>
            </a:r>
            <a:r>
              <a:rPr lang="ru-RU" sz="2100" b="1" dirty="0">
                <a:latin typeface="Calibri"/>
                <a:ea typeface="Times New Roman"/>
                <a:cs typeface="Times New Roman"/>
              </a:rPr>
              <a:t> </a:t>
            </a:r>
            <a:r>
              <a:rPr lang="ru-RU" sz="2100" b="1" dirty="0" err="1">
                <a:latin typeface="Calibri"/>
                <a:ea typeface="Times New Roman"/>
                <a:cs typeface="Times New Roman"/>
              </a:rPr>
              <a:t>трудoлюбия</a:t>
            </a:r>
            <a:r>
              <a:rPr lang="ru-RU" sz="2100" b="1" dirty="0">
                <a:latin typeface="Calibri"/>
                <a:ea typeface="Times New Roman"/>
                <a:cs typeface="Times New Roman"/>
              </a:rPr>
              <a:t>, </a:t>
            </a:r>
            <a:r>
              <a:rPr lang="ru-RU" sz="2100" b="1" dirty="0" err="1">
                <a:latin typeface="Calibri"/>
                <a:ea typeface="Times New Roman"/>
                <a:cs typeface="Times New Roman"/>
              </a:rPr>
              <a:t>рaзвитиe</a:t>
            </a:r>
            <a:r>
              <a:rPr lang="ru-RU" sz="2100" b="1" dirty="0">
                <a:latin typeface="Calibri"/>
                <a:ea typeface="Times New Roman"/>
                <a:cs typeface="Times New Roman"/>
              </a:rPr>
              <a:t> </a:t>
            </a:r>
            <a:r>
              <a:rPr lang="ru-RU" sz="2100" b="1" dirty="0" err="1">
                <a:latin typeface="Calibri"/>
                <a:ea typeface="Times New Roman"/>
                <a:cs typeface="Times New Roman"/>
              </a:rPr>
              <a:t>пoтрeбнocти</a:t>
            </a:r>
            <a:r>
              <a:rPr lang="ru-RU" sz="2100" b="1" dirty="0">
                <a:latin typeface="Calibri"/>
                <a:ea typeface="Times New Roman"/>
                <a:cs typeface="Times New Roman"/>
              </a:rPr>
              <a:t> </a:t>
            </a:r>
            <a:r>
              <a:rPr lang="ru-RU" sz="2100" b="1" dirty="0" err="1">
                <a:latin typeface="Calibri"/>
                <a:ea typeface="Times New Roman"/>
                <a:cs typeface="Times New Roman"/>
              </a:rPr>
              <a:t>твoрчecки</a:t>
            </a:r>
            <a:r>
              <a:rPr lang="ru-RU" sz="2100" b="1" dirty="0">
                <a:latin typeface="Calibri"/>
                <a:ea typeface="Times New Roman"/>
                <a:cs typeface="Times New Roman"/>
              </a:rPr>
              <a:t> </a:t>
            </a:r>
            <a:r>
              <a:rPr lang="ru-RU" sz="2100" b="1" dirty="0" err="1">
                <a:latin typeface="Calibri"/>
                <a:ea typeface="Times New Roman"/>
                <a:cs typeface="Times New Roman"/>
              </a:rPr>
              <a:t>трудитьcя</a:t>
            </a:r>
            <a:r>
              <a:rPr lang="ru-RU" sz="2100" b="1" dirty="0">
                <a:latin typeface="Calibri"/>
                <a:ea typeface="Times New Roman"/>
                <a:cs typeface="Times New Roman"/>
              </a:rPr>
              <a:t>. </a:t>
            </a:r>
            <a:br>
              <a:rPr lang="ru-RU" sz="2100" b="1" dirty="0">
                <a:latin typeface="Calibri"/>
                <a:ea typeface="Times New Roman"/>
                <a:cs typeface="Times New Roman"/>
              </a:rPr>
            </a:br>
            <a:r>
              <a:rPr lang="ru-RU" sz="2100" b="1" dirty="0">
                <a:latin typeface="Calibri"/>
                <a:ea typeface="Times New Roman"/>
                <a:cs typeface="Times New Roman"/>
              </a:rPr>
              <a:t>7. </a:t>
            </a:r>
            <a:r>
              <a:rPr lang="ru-RU" sz="2100" b="1" dirty="0" err="1">
                <a:latin typeface="Calibri"/>
                <a:ea typeface="Times New Roman"/>
                <a:cs typeface="Times New Roman"/>
              </a:rPr>
              <a:t>Привитиe</a:t>
            </a:r>
            <a:r>
              <a:rPr lang="ru-RU" sz="2100" b="1" dirty="0">
                <a:latin typeface="Calibri"/>
                <a:ea typeface="Times New Roman"/>
                <a:cs typeface="Times New Roman"/>
              </a:rPr>
              <a:t> </a:t>
            </a:r>
            <a:r>
              <a:rPr lang="ru-RU" sz="2100" b="1" dirty="0" err="1">
                <a:latin typeface="Calibri"/>
                <a:ea typeface="Times New Roman"/>
                <a:cs typeface="Times New Roman"/>
              </a:rPr>
              <a:t>пoтрeбнocти</a:t>
            </a:r>
            <a:r>
              <a:rPr lang="ru-RU" sz="2100" b="1" dirty="0">
                <a:latin typeface="Calibri"/>
                <a:ea typeface="Times New Roman"/>
                <a:cs typeface="Times New Roman"/>
              </a:rPr>
              <a:t> </a:t>
            </a:r>
            <a:r>
              <a:rPr lang="ru-RU" sz="2100" b="1" dirty="0" err="1">
                <a:latin typeface="Calibri"/>
                <a:ea typeface="Times New Roman"/>
                <a:cs typeface="Times New Roman"/>
              </a:rPr>
              <a:t>вecти</a:t>
            </a:r>
            <a:r>
              <a:rPr lang="ru-RU" sz="2100" b="1" dirty="0">
                <a:latin typeface="Calibri"/>
                <a:ea typeface="Times New Roman"/>
                <a:cs typeface="Times New Roman"/>
              </a:rPr>
              <a:t> </a:t>
            </a:r>
            <a:r>
              <a:rPr lang="ru-RU" sz="2100" b="1" dirty="0" err="1">
                <a:latin typeface="Calibri"/>
                <a:ea typeface="Times New Roman"/>
                <a:cs typeface="Times New Roman"/>
              </a:rPr>
              <a:t>здoрoвый</a:t>
            </a:r>
            <a:r>
              <a:rPr lang="ru-RU" sz="2100" b="1" dirty="0">
                <a:latin typeface="Calibri"/>
                <a:ea typeface="Times New Roman"/>
                <a:cs typeface="Times New Roman"/>
              </a:rPr>
              <a:t> </a:t>
            </a:r>
            <a:r>
              <a:rPr lang="ru-RU" sz="2100" b="1" dirty="0" err="1">
                <a:latin typeface="Calibri"/>
                <a:ea typeface="Times New Roman"/>
                <a:cs typeface="Times New Roman"/>
              </a:rPr>
              <a:t>oбрaз</a:t>
            </a:r>
            <a:r>
              <a:rPr lang="ru-RU" sz="2100" b="1" dirty="0">
                <a:latin typeface="Calibri"/>
                <a:ea typeface="Times New Roman"/>
                <a:cs typeface="Times New Roman"/>
              </a:rPr>
              <a:t> жизни, </a:t>
            </a:r>
            <a:r>
              <a:rPr lang="ru-RU" sz="2100" b="1" dirty="0" err="1">
                <a:latin typeface="Calibri"/>
                <a:ea typeface="Times New Roman"/>
                <a:cs typeface="Times New Roman"/>
              </a:rPr>
              <a:t>cтaть</a:t>
            </a:r>
            <a:r>
              <a:rPr lang="ru-RU" sz="2100" b="1" dirty="0">
                <a:latin typeface="Calibri"/>
                <a:ea typeface="Times New Roman"/>
                <a:cs typeface="Times New Roman"/>
              </a:rPr>
              <a:t> </a:t>
            </a:r>
            <a:r>
              <a:rPr lang="ru-RU" sz="2100" b="1" dirty="0" err="1">
                <a:latin typeface="Calibri"/>
                <a:ea typeface="Times New Roman"/>
                <a:cs typeface="Times New Roman"/>
              </a:rPr>
              <a:t>хoрoшим</a:t>
            </a:r>
            <a:r>
              <a:rPr lang="ru-RU" sz="2100" b="1" dirty="0">
                <a:latin typeface="Calibri"/>
                <a:ea typeface="Times New Roman"/>
                <a:cs typeface="Times New Roman"/>
              </a:rPr>
              <a:t> </a:t>
            </a:r>
            <a:r>
              <a:rPr lang="ru-RU" sz="2100" b="1" dirty="0" err="1">
                <a:latin typeface="Calibri"/>
                <a:ea typeface="Times New Roman"/>
                <a:cs typeface="Times New Roman"/>
              </a:rPr>
              <a:t>ceмьянинoм</a:t>
            </a:r>
            <a:r>
              <a:rPr lang="ru-RU" sz="2100" b="1" dirty="0">
                <a:latin typeface="Calibri"/>
                <a:ea typeface="Times New Roman"/>
                <a:cs typeface="Times New Roman"/>
              </a:rPr>
              <a:t>, </a:t>
            </a:r>
            <a:r>
              <a:rPr lang="ru-RU" sz="2100" b="1" dirty="0" err="1">
                <a:latin typeface="Calibri"/>
                <a:ea typeface="Times New Roman"/>
                <a:cs typeface="Times New Roman"/>
              </a:rPr>
              <a:t>cчacтливo</a:t>
            </a:r>
            <a:r>
              <a:rPr lang="ru-RU" sz="2100" b="1" dirty="0">
                <a:latin typeface="Calibri"/>
                <a:ea typeface="Times New Roman"/>
                <a:cs typeface="Times New Roman"/>
              </a:rPr>
              <a:t> жить – </a:t>
            </a:r>
            <a:r>
              <a:rPr lang="ru-RU" sz="2100" b="1" dirty="0" err="1">
                <a:latin typeface="Calibri"/>
                <a:ea typeface="Times New Roman"/>
                <a:cs typeface="Times New Roman"/>
              </a:rPr>
              <a:t>являeтcя</a:t>
            </a:r>
            <a:r>
              <a:rPr lang="ru-RU" sz="2100" b="1" dirty="0">
                <a:latin typeface="Calibri"/>
                <a:ea typeface="Times New Roman"/>
                <a:cs typeface="Times New Roman"/>
              </a:rPr>
              <a:t> </a:t>
            </a:r>
            <a:r>
              <a:rPr lang="ru-RU" sz="2100" b="1" dirty="0" err="1">
                <a:latin typeface="Calibri"/>
                <a:ea typeface="Times New Roman"/>
                <a:cs typeface="Times New Roman"/>
              </a:rPr>
              <a:t>eщe</a:t>
            </a:r>
            <a:r>
              <a:rPr lang="ru-RU" sz="2100" b="1" dirty="0">
                <a:latin typeface="Calibri"/>
                <a:ea typeface="Times New Roman"/>
                <a:cs typeface="Times New Roman"/>
              </a:rPr>
              <a:t> </a:t>
            </a:r>
            <a:r>
              <a:rPr lang="ru-RU" sz="2100" b="1" dirty="0" err="1">
                <a:latin typeface="Calibri"/>
                <a:ea typeface="Times New Roman"/>
                <a:cs typeface="Times New Roman"/>
              </a:rPr>
              <a:t>oднoй</a:t>
            </a:r>
            <a:r>
              <a:rPr lang="ru-RU" sz="2100" b="1" dirty="0">
                <a:latin typeface="Calibri"/>
                <a:ea typeface="Times New Roman"/>
                <a:cs typeface="Times New Roman"/>
              </a:rPr>
              <a:t> </a:t>
            </a:r>
            <a:r>
              <a:rPr lang="ru-RU" sz="2100" b="1" dirty="0" err="1">
                <a:latin typeface="Calibri"/>
                <a:ea typeface="Times New Roman"/>
                <a:cs typeface="Times New Roman"/>
              </a:rPr>
              <a:t>вaжнoй</a:t>
            </a:r>
            <a:r>
              <a:rPr lang="ru-RU" sz="2100" b="1" dirty="0">
                <a:latin typeface="Calibri"/>
                <a:ea typeface="Times New Roman"/>
                <a:cs typeface="Times New Roman"/>
              </a:rPr>
              <a:t> </a:t>
            </a:r>
            <a:r>
              <a:rPr lang="ru-RU" sz="2100" b="1" dirty="0" err="1">
                <a:latin typeface="Calibri"/>
                <a:ea typeface="Times New Roman"/>
                <a:cs typeface="Times New Roman"/>
              </a:rPr>
              <a:t>зaдaчeй</a:t>
            </a:r>
            <a:r>
              <a:rPr lang="ru-RU" sz="2100" b="1" dirty="0">
                <a:latin typeface="Calibri"/>
                <a:ea typeface="Times New Roman"/>
                <a:cs typeface="Times New Roman"/>
              </a:rPr>
              <a:t> </a:t>
            </a:r>
            <a:r>
              <a:rPr lang="ru-RU" sz="2100" b="1" dirty="0" err="1">
                <a:latin typeface="Calibri"/>
                <a:ea typeface="Times New Roman"/>
                <a:cs typeface="Times New Roman"/>
              </a:rPr>
              <a:t>вocпитaния</a:t>
            </a:r>
            <a:r>
              <a:rPr lang="ru-RU" sz="2100" b="1" dirty="0">
                <a:latin typeface="Calibri"/>
                <a:ea typeface="Times New Roman"/>
                <a:cs typeface="Times New Roman"/>
              </a:rPr>
              <a:t> </a:t>
            </a:r>
            <a:r>
              <a:rPr lang="ru-RU" sz="2100" b="1" dirty="0" err="1">
                <a:latin typeface="Calibri"/>
                <a:ea typeface="Times New Roman"/>
                <a:cs typeface="Times New Roman"/>
              </a:rPr>
              <a:t>грaждaнинa</a:t>
            </a:r>
            <a:r>
              <a:rPr lang="ru-RU" sz="2100" b="1" dirty="0">
                <a:latin typeface="Calibri"/>
                <a:ea typeface="Times New Roman"/>
                <a:cs typeface="Times New Roman"/>
              </a:rPr>
              <a:t> и </a:t>
            </a:r>
            <a:r>
              <a:rPr lang="ru-RU" sz="2100" b="1" dirty="0" err="1">
                <a:latin typeface="Calibri"/>
                <a:ea typeface="Times New Roman"/>
                <a:cs typeface="Times New Roman"/>
              </a:rPr>
              <a:t>пaтриoтa</a:t>
            </a:r>
            <a:r>
              <a:rPr lang="ru-RU" sz="2100" b="1" dirty="0">
                <a:latin typeface="Calibri"/>
                <a:ea typeface="Times New Roman"/>
                <a:cs typeface="Times New Roman"/>
              </a:rPr>
              <a:t>. </a:t>
            </a:r>
            <a:endParaRPr lang="ru-RU" sz="2100" b="1" dirty="0"/>
          </a:p>
          <a:p>
            <a:pPr marL="0" indent="0">
              <a:buNone/>
            </a:pPr>
            <a:r>
              <a:rPr lang="ru-RU" sz="2000" b="1" dirty="0">
                <a:latin typeface="Calibri"/>
                <a:ea typeface="Times New Roman"/>
                <a:cs typeface="Times New Roman"/>
              </a:rPr>
              <a:t/>
            </a:r>
            <a:br>
              <a:rPr lang="ru-RU" sz="2000" b="1" dirty="0">
                <a:latin typeface="Calibri"/>
                <a:ea typeface="Times New Roman"/>
                <a:cs typeface="Times New Roman"/>
              </a:rPr>
            </a:b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1892403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517232"/>
            <a:ext cx="8183880" cy="1051560"/>
          </a:xfrm>
        </p:spPr>
        <p:txBody>
          <a:bodyPr>
            <a:normAutofit fontScale="90000"/>
          </a:bodyPr>
          <a:lstStyle/>
          <a:p>
            <a:r>
              <a:rPr lang="ru-RU" dirty="0"/>
              <a:t>Этапы воспитания патриотизма: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9877" y="260648"/>
            <a:ext cx="8784976" cy="41879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500" b="1" dirty="0" smtClean="0"/>
              <a:t>1.На </a:t>
            </a:r>
            <a:r>
              <a:rPr lang="ru-RU" sz="1500" b="1" dirty="0"/>
              <a:t>первом этапе (6-10 лет) </a:t>
            </a:r>
            <a:r>
              <a:rPr lang="ru-RU" sz="1500" dirty="0"/>
              <a:t>задачей – доминантой является формирование социально – культурных ценностей на уровне представления. </a:t>
            </a:r>
            <a:r>
              <a:rPr lang="ru-RU" sz="1500" dirty="0" smtClean="0"/>
              <a:t>Задействована эмоциональная сфера. Система </a:t>
            </a:r>
            <a:r>
              <a:rPr lang="ru-RU" sz="1500" dirty="0"/>
              <a:t>ценностей, ориентированных на усвоение: Родина как место, где родился человек. Родной язык. Государственные символы и атрибуты РК. Формирование понятий мужество, отвага, дружба. </a:t>
            </a:r>
          </a:p>
          <a:p>
            <a:pPr marL="0" indent="0">
              <a:buNone/>
            </a:pPr>
            <a:endParaRPr lang="ru-RU" sz="1500" dirty="0" smtClean="0"/>
          </a:p>
          <a:p>
            <a:pPr marL="0" indent="0">
              <a:buNone/>
            </a:pPr>
            <a:r>
              <a:rPr lang="ru-RU" sz="1500" b="1" dirty="0" smtClean="0"/>
              <a:t>2.На </a:t>
            </a:r>
            <a:r>
              <a:rPr lang="ru-RU" sz="1500" b="1" dirty="0"/>
              <a:t>втором этапе (11-14 лет) </a:t>
            </a:r>
            <a:r>
              <a:rPr lang="ru-RU" sz="1500" dirty="0"/>
              <a:t>задача - доминанта – расширение представления о социальном устройстве жизни, так как с точки зрения психологов на первом месте ставятся социальные мотивы</a:t>
            </a:r>
            <a:r>
              <a:rPr lang="ru-RU" sz="1500" dirty="0" smtClean="0"/>
              <a:t>. Рассудочная и </a:t>
            </a:r>
            <a:r>
              <a:rPr lang="ru-RU" sz="1500" dirty="0" err="1" smtClean="0"/>
              <a:t>деятельностная</a:t>
            </a:r>
            <a:r>
              <a:rPr lang="ru-RU" sz="1500" dirty="0" smtClean="0"/>
              <a:t> сфера.</a:t>
            </a:r>
          </a:p>
          <a:p>
            <a:pPr marL="0" indent="0">
              <a:buNone/>
            </a:pPr>
            <a:r>
              <a:rPr lang="ru-RU" sz="1500" dirty="0" smtClean="0"/>
              <a:t> </a:t>
            </a:r>
            <a:r>
              <a:rPr lang="ru-RU" sz="1500" dirty="0"/>
              <a:t>Система ценностей, ориентированных на усвоение: Патриотизм как отношение к Отечеству, интернационализм как нравственное качество человека. Расширение представления о государственной символике (Гимн, Герб, Флаг). Формирование понятий взаимопомощь, взаимовыручка, чувство ответственности за окружающих. </a:t>
            </a:r>
          </a:p>
          <a:p>
            <a:endParaRPr lang="ru-RU" sz="1500" dirty="0"/>
          </a:p>
          <a:p>
            <a:pPr marL="0" indent="0">
              <a:buNone/>
            </a:pPr>
            <a:r>
              <a:rPr lang="ru-RU" sz="1500" dirty="0" smtClean="0"/>
              <a:t> </a:t>
            </a:r>
            <a:r>
              <a:rPr lang="ru-RU" sz="1500" b="1" dirty="0" smtClean="0"/>
              <a:t>3.На </a:t>
            </a:r>
            <a:r>
              <a:rPr lang="ru-RU" sz="1500" b="1" dirty="0"/>
              <a:t>третьем этапе (</a:t>
            </a:r>
            <a:r>
              <a:rPr lang="ru-RU" sz="1500" b="1" dirty="0" smtClean="0"/>
              <a:t>15-18лет</a:t>
            </a:r>
            <a:r>
              <a:rPr lang="ru-RU" sz="1500" b="1" dirty="0"/>
              <a:t>) </a:t>
            </a:r>
            <a:r>
              <a:rPr lang="ru-RU" sz="1500" dirty="0"/>
              <a:t>задача - доминанта – формирование идеала жизни и идеала человека, так как в старшем возрасте ведущая деятельность – самоопределение личности ребёнка, потому что на первое место выходят личностные мотивы. </a:t>
            </a:r>
            <a:r>
              <a:rPr lang="ru-RU" sz="1500" dirty="0" smtClean="0"/>
              <a:t>Начало формирования критического мышления.</a:t>
            </a:r>
            <a:endParaRPr lang="ru-RU" sz="1500" dirty="0"/>
          </a:p>
          <a:p>
            <a:pPr marL="0" indent="0">
              <a:buNone/>
            </a:pPr>
            <a:r>
              <a:rPr lang="ru-RU" sz="1500" dirty="0"/>
              <a:t>Система ценностей, ориентированных на усвоение: </a:t>
            </a:r>
            <a:r>
              <a:rPr lang="ru-RU" sz="1500" dirty="0" smtClean="0"/>
              <a:t>демократическое</a:t>
            </a:r>
            <a:r>
              <a:rPr lang="ru-RU" sz="1500" dirty="0"/>
              <a:t>, суверенное государство. Способы взаимоотношения государства и гражданина. Гражданское отношение к историческим национальным традициям, интернациональное сознание. Назначение человека в жизни: содействовать благу других, созидать. Формирование понятий совесть, свобода, гражданский долг, идеи гуманизма. </a:t>
            </a:r>
          </a:p>
          <a:p>
            <a:endParaRPr lang="ru-RU" sz="1500" dirty="0"/>
          </a:p>
        </p:txBody>
      </p:sp>
    </p:spTree>
    <p:extLst>
      <p:ext uri="{BB962C8B-B14F-4D97-AF65-F5344CB8AC3E}">
        <p14:creationId xmlns:p14="http://schemas.microsoft.com/office/powerpoint/2010/main" val="27016547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4" descr="http://sad10.novoch-deti.ru/wp-content/uploads/2013/07/10_%D0%BA%D0%BE%D0%BD%D1%84%D0%B5%D1%80%D0%B5%D0%BD%D1%86%D0%B8%D1%8F-%D0%BE%D0%BF%D1%8B%D1%82-%D1%80%D0%B0%D0%B1%D0%BE%D1%82%D1%8B-%D0%BF%D0%BE-%D0%BD%D1%80%D0%B0%D0%B2%D1%81%D1%82%D0%B2%D0%B5%D0%BD%D0%BD%D0%BE-%D0%BF%D0%B0%D1%82%D1%80%D0%B8%D0%BE%D1%82%D0%B8%D1%87%D0%B5%D1%81%D0%BA%D0%BE%D0%BC%D1%83-%D0%B2%D0%BE%D1%81%D0%BF%D0%B8%D1%82%D0%B0%D0%BD%D0%B8%D1%8E2-Medium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02" t="5037" r="7521" b="5857"/>
          <a:stretch/>
        </p:blipFill>
        <p:spPr bwMode="auto">
          <a:xfrm>
            <a:off x="273580" y="188637"/>
            <a:ext cx="8712968" cy="655489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5" name="Прямоугольник 4"/>
          <p:cNvSpPr/>
          <p:nvPr/>
        </p:nvSpPr>
        <p:spPr>
          <a:xfrm>
            <a:off x="1187624" y="4869160"/>
            <a:ext cx="12073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6-10 лет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049708" y="4869160"/>
            <a:ext cx="119834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000" dirty="0" smtClean="0">
                <a:solidFill>
                  <a:prstClr val="black"/>
                </a:solidFill>
                <a:latin typeface="Calibri"/>
              </a:rPr>
              <a:t>11-14 лет</a:t>
            </a:r>
            <a:endParaRPr lang="ru-RU" sz="20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04248" y="4751058"/>
            <a:ext cx="13681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prstClr val="black"/>
                </a:solidFill>
                <a:latin typeface="Calibri"/>
              </a:rPr>
              <a:t>15-18 лет</a:t>
            </a:r>
            <a:endParaRPr lang="ru-RU" sz="2000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684785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373216"/>
            <a:ext cx="8183880" cy="1051560"/>
          </a:xfrm>
        </p:spPr>
        <p:txBody>
          <a:bodyPr/>
          <a:lstStyle/>
          <a:p>
            <a:r>
              <a:rPr lang="ru-RU" dirty="0" smtClean="0"/>
              <a:t>1. Этап.6-11 лет.</a:t>
            </a: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0680737"/>
              </p:ext>
            </p:extLst>
          </p:nvPr>
        </p:nvGraphicFramePr>
        <p:xfrm>
          <a:off x="395536" y="260648"/>
          <a:ext cx="8568952" cy="54804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60440"/>
                <a:gridCol w="4608512"/>
              </a:tblGrid>
              <a:tr h="756084">
                <a:tc>
                  <a:txBody>
                    <a:bodyPr/>
                    <a:lstStyle/>
                    <a:p>
                      <a:r>
                        <a:rPr lang="ru-RU" dirty="0" smtClean="0"/>
                        <a:t>Направления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Воспитательные действия.</a:t>
                      </a:r>
                      <a:endParaRPr lang="ru-RU" dirty="0"/>
                    </a:p>
                  </a:txBody>
                  <a:tcPr/>
                </a:tc>
              </a:tr>
              <a:tr h="3996444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Любовь</a:t>
                      </a:r>
                      <a:r>
                        <a:rPr lang="ru-RU" sz="1600" baseline="0" dirty="0" smtClean="0"/>
                        <a:t> к М</a:t>
                      </a:r>
                      <a:r>
                        <a:rPr lang="ru-RU" sz="1600" dirty="0" smtClean="0"/>
                        <a:t>алой Родине. </a:t>
                      </a:r>
                    </a:p>
                    <a:p>
                      <a:endParaRPr lang="ru-RU" sz="1600" dirty="0" smtClean="0"/>
                    </a:p>
                    <a:p>
                      <a:r>
                        <a:rPr lang="ru-RU" sz="1600" dirty="0" smtClean="0"/>
                        <a:t>Воспитание любви к семье, семейным традициям, память предков и гордость за предков.</a:t>
                      </a:r>
                    </a:p>
                    <a:p>
                      <a:endParaRPr lang="ru-RU" sz="1600" dirty="0" smtClean="0"/>
                    </a:p>
                    <a:p>
                      <a:r>
                        <a:rPr lang="ru-RU" sz="1600" dirty="0" smtClean="0"/>
                        <a:t>Изучение родословной.</a:t>
                      </a:r>
                    </a:p>
                    <a:p>
                      <a:endParaRPr lang="ru-RU" sz="1600" dirty="0" smtClean="0"/>
                    </a:p>
                    <a:p>
                      <a:r>
                        <a:rPr lang="ru-RU" sz="1600" dirty="0" smtClean="0"/>
                        <a:t>Гордость за героев ВОВ.</a:t>
                      </a:r>
                    </a:p>
                    <a:p>
                      <a:endParaRPr lang="ru-RU" sz="1600" dirty="0" smtClean="0"/>
                    </a:p>
                    <a:p>
                      <a:endParaRPr lang="ru-RU" sz="1600" dirty="0" smtClean="0"/>
                    </a:p>
                    <a:p>
                      <a:endParaRPr lang="ru-RU" sz="1600" dirty="0" smtClean="0"/>
                    </a:p>
                    <a:p>
                      <a:endParaRPr lang="ru-RU" sz="1600" dirty="0" smtClean="0"/>
                    </a:p>
                    <a:p>
                      <a:endParaRPr lang="ru-RU" sz="1600" dirty="0" smtClean="0"/>
                    </a:p>
                    <a:p>
                      <a:r>
                        <a:rPr lang="ru-RU" sz="1600" dirty="0" smtClean="0"/>
                        <a:t>Любовь к красоте природы родного края.</a:t>
                      </a:r>
                      <a:r>
                        <a:rPr lang="ru-RU" sz="1600" baseline="0" dirty="0" smtClean="0"/>
                        <a:t> </a:t>
                      </a:r>
                      <a:endParaRPr lang="ru-RU" sz="1600" dirty="0" smtClean="0"/>
                    </a:p>
                    <a:p>
                      <a:r>
                        <a:rPr lang="ru-RU" sz="1600" dirty="0" smtClean="0"/>
                        <a:t> Развития интереса к песням, обычаям, ремеслам</a:t>
                      </a:r>
                      <a:r>
                        <a:rPr lang="ru-RU" sz="1600" baseline="0" dirty="0" smtClean="0"/>
                        <a:t> родного края.</a:t>
                      </a:r>
                      <a:endParaRPr lang="ru-RU" sz="1600" dirty="0" smtClean="0"/>
                    </a:p>
                    <a:p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Знакомить ребёнка с историей своей Малой Родины.</a:t>
                      </a:r>
                    </a:p>
                    <a:p>
                      <a:r>
                        <a:rPr lang="ru-RU" sz="1600" baseline="0" dirty="0"/>
                        <a:t> </a:t>
                      </a:r>
                      <a:r>
                        <a:rPr lang="ru-RU" sz="1600" baseline="0" dirty="0" smtClean="0"/>
                        <a:t>Участие с родителями в параде Победы, акции Бессмертный полк.</a:t>
                      </a:r>
                    </a:p>
                    <a:p>
                      <a:r>
                        <a:rPr lang="ru-RU" sz="1600" baseline="0" dirty="0" smtClean="0"/>
                        <a:t>Изучение семейного альбома, рассказы о родственниках, разные семейные истории. Учить восхищаться трудовыми и военными подвигами предков. Внушать мысль, что они(дети) должны быть не хуже а лучше. Знакомство с семейными реликвиями. Если нет надо создать и передавать по наследству (фотографии и портреты, наградные вещи, медали и ордена, книги и т.д.)</a:t>
                      </a:r>
                    </a:p>
                    <a:p>
                      <a:r>
                        <a:rPr lang="ru-RU" sz="1600" baseline="0" dirty="0" smtClean="0"/>
                        <a:t>Походы в лес, наблюдение за птицами, насекомыми, строительство скворечников, кормушек. Восхищение красотой родного края. Посещение музеев, поездки по России.</a:t>
                      </a:r>
                      <a:endParaRPr lang="ru-RU" sz="1600" dirty="0" smtClean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468338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445224"/>
            <a:ext cx="8183880" cy="1051560"/>
          </a:xfrm>
        </p:spPr>
        <p:txBody>
          <a:bodyPr/>
          <a:lstStyle/>
          <a:p>
            <a:r>
              <a:rPr lang="ru-RU" dirty="0" smtClean="0"/>
              <a:t>2. этап. 11-14 лет.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4060337"/>
              </p:ext>
            </p:extLst>
          </p:nvPr>
        </p:nvGraphicFramePr>
        <p:xfrm>
          <a:off x="395536" y="404664"/>
          <a:ext cx="8424936" cy="5394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12468"/>
                <a:gridCol w="4212468"/>
              </a:tblGrid>
              <a:tr h="60526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Направления 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Воспитательные действия.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  <a:tr h="465131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Любовь к Малой и Большой  Родине.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6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Воспитание любви к семье, семейным традициям, память предков и гордость за предков.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6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Изучение родословной.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6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Гордость за героев ВОВ.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6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6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Любовь к красоте природы родного края и России.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6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Развития интереса к песням, обычаям, ремеслам родного края и России.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Изучение истории Родного края и России. Знакомство с биографиями выдающихся личностей. </a:t>
                      </a:r>
                    </a:p>
                    <a:p>
                      <a:r>
                        <a:rPr lang="ru-RU" dirty="0" smtClean="0"/>
                        <a:t>Составление генеалогии своей семьи.</a:t>
                      </a:r>
                    </a:p>
                    <a:p>
                      <a:r>
                        <a:rPr lang="ru-RU" dirty="0" smtClean="0"/>
                        <a:t>Участие в акциях и парадах.</a:t>
                      </a:r>
                    </a:p>
                    <a:p>
                      <a:r>
                        <a:rPr lang="ru-RU" dirty="0" smtClean="0"/>
                        <a:t>Участие в волонтерских движениях.</a:t>
                      </a:r>
                    </a:p>
                    <a:p>
                      <a:r>
                        <a:rPr lang="ru-RU" dirty="0" smtClean="0"/>
                        <a:t>Участие в субботниках по уборке территорий.</a:t>
                      </a:r>
                    </a:p>
                    <a:p>
                      <a:r>
                        <a:rPr lang="ru-RU" dirty="0" smtClean="0"/>
                        <a:t>Участие в работе клубов, кружков, секций патриотической направленности. </a:t>
                      </a:r>
                    </a:p>
                    <a:p>
                      <a:r>
                        <a:rPr lang="ru-RU" dirty="0" smtClean="0"/>
                        <a:t>Посещение музеев, поездки по России.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98082273"/>
      </p:ext>
    </p:extLst>
  </p:cSld>
  <p:clrMapOvr>
    <a:masterClrMapping/>
  </p:clrMapOvr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4_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Composite</Template>
  <TotalTime>301</TotalTime>
  <Words>772</Words>
  <Application>Microsoft Office PowerPoint</Application>
  <PresentationFormat>Экран (4:3)</PresentationFormat>
  <Paragraphs>91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4</vt:i4>
      </vt:variant>
      <vt:variant>
        <vt:lpstr>Заголовки слайдов</vt:lpstr>
      </vt:variant>
      <vt:variant>
        <vt:i4>17</vt:i4>
      </vt:variant>
    </vt:vector>
  </HeadingPairs>
  <TitlesOfParts>
    <vt:vector size="21" baseType="lpstr">
      <vt:lpstr>Тема Office</vt:lpstr>
      <vt:lpstr>2_Аспект</vt:lpstr>
      <vt:lpstr>3_Аспект</vt:lpstr>
      <vt:lpstr>4_Аспект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Этапы воспитания патриотизма:</vt:lpstr>
      <vt:lpstr>Презентация PowerPoint</vt:lpstr>
      <vt:lpstr>1. Этап.6-11 лет.</vt:lpstr>
      <vt:lpstr>2. этап. 11-14 лет.</vt:lpstr>
      <vt:lpstr>3.этап-15-18 лет.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Интернет ресурсы.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Егор</dc:creator>
  <cp:lastModifiedBy>Sveta</cp:lastModifiedBy>
  <cp:revision>28</cp:revision>
  <dcterms:created xsi:type="dcterms:W3CDTF">2013-12-04T18:13:46Z</dcterms:created>
  <dcterms:modified xsi:type="dcterms:W3CDTF">2020-12-05T08:03:09Z</dcterms:modified>
</cp:coreProperties>
</file>