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5" r:id="rId3"/>
    <p:sldId id="279" r:id="rId4"/>
    <p:sldId id="258" r:id="rId5"/>
    <p:sldId id="297" r:id="rId6"/>
    <p:sldId id="278" r:id="rId7"/>
    <p:sldId id="293" r:id="rId8"/>
    <p:sldId id="281" r:id="rId9"/>
    <p:sldId id="263" r:id="rId10"/>
    <p:sldId id="284" r:id="rId11"/>
    <p:sldId id="280" r:id="rId12"/>
    <p:sldId id="291" r:id="rId13"/>
    <p:sldId id="285" r:id="rId14"/>
    <p:sldId id="262" r:id="rId15"/>
    <p:sldId id="277" r:id="rId16"/>
    <p:sldId id="298" r:id="rId17"/>
    <p:sldId id="299" r:id="rId18"/>
    <p:sldId id="287" r:id="rId19"/>
    <p:sldId id="292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FF9933"/>
    <a:srgbClr val="FF9900"/>
    <a:srgbClr val="FF6600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560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8260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8260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8260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8260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8260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8260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8260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8260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8260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8260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8260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 advClick="0" advTm="8260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1.xml"/><Relationship Id="rId7" Type="http://schemas.microsoft.com/office/2007/relationships/hdphoto" Target="../media/hdphoto2.wdp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microsoft.com/office/2007/relationships/hdphoto" Target="../media/hdphoto1.wdp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gif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5.png"/><Relationship Id="rId4" Type="http://schemas.openxmlformats.org/officeDocument/2006/relationships/image" Target="../media/image27.gif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7" Type="http://schemas.openxmlformats.org/officeDocument/2006/relationships/image" Target="../media/image2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microsoft.com/office/2007/relationships/hdphoto" Target="../media/hdphoto4.wdp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7" Type="http://schemas.microsoft.com/office/2007/relationships/hdphoto" Target="../media/hdphoto4.wdp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microsoft.com/office/2007/relationships/hdphoto" Target="../media/hdphoto8.wdp"/><Relationship Id="rId4" Type="http://schemas.openxmlformats.org/officeDocument/2006/relationships/image" Target="../media/image30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microsoft.com/office/2007/relationships/hdphoto" Target="../media/hdphoto3.wdp"/><Relationship Id="rId7" Type="http://schemas.microsoft.com/office/2007/relationships/hdphoto" Target="../media/hdphoto10.wdp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11" Type="http://schemas.microsoft.com/office/2007/relationships/hdphoto" Target="../media/hdphoto12.wdp"/><Relationship Id="rId5" Type="http://schemas.microsoft.com/office/2007/relationships/hdphoto" Target="../media/hdphoto9.wdp"/><Relationship Id="rId10" Type="http://schemas.openxmlformats.org/officeDocument/2006/relationships/image" Target="../media/image34.png"/><Relationship Id="rId4" Type="http://schemas.openxmlformats.org/officeDocument/2006/relationships/image" Target="../media/image31.jpeg"/><Relationship Id="rId9" Type="http://schemas.microsoft.com/office/2007/relationships/hdphoto" Target="../media/hdphoto11.wdp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openxmlformats.org/officeDocument/2006/relationships/image" Target="../media/image36.gif"/><Relationship Id="rId4" Type="http://schemas.openxmlformats.org/officeDocument/2006/relationships/image" Target="../media/image35.gif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7" Type="http://schemas.openxmlformats.org/officeDocument/2006/relationships/image" Target="../media/image3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eg"/><Relationship Id="rId5" Type="http://schemas.openxmlformats.org/officeDocument/2006/relationships/image" Target="../media/image36.gif"/><Relationship Id="rId4" Type="http://schemas.openxmlformats.org/officeDocument/2006/relationships/image" Target="../media/image35.gif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jpeg"/><Relationship Id="rId5" Type="http://schemas.openxmlformats.org/officeDocument/2006/relationships/image" Target="../media/image36.gif"/><Relationship Id="rId4" Type="http://schemas.openxmlformats.org/officeDocument/2006/relationships/image" Target="../media/image35.gi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hdphoto" Target="../media/hdphoto3.wdp"/><Relationship Id="rId7" Type="http://schemas.microsoft.com/office/2007/relationships/hdphoto" Target="../media/hdphoto14.wdp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jpeg"/><Relationship Id="rId5" Type="http://schemas.microsoft.com/office/2007/relationships/hdphoto" Target="../media/hdphoto13.wdp"/><Relationship Id="rId4" Type="http://schemas.openxmlformats.org/officeDocument/2006/relationships/image" Target="../media/image41.jpeg"/><Relationship Id="rId9" Type="http://schemas.microsoft.com/office/2007/relationships/hdphoto" Target="../media/hdphoto4.wdp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gif"/><Relationship Id="rId4" Type="http://schemas.openxmlformats.org/officeDocument/2006/relationships/image" Target="../media/image43.gi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microsoft.com/office/2007/relationships/hdphoto" Target="../media/hdphoto3.wdp"/><Relationship Id="rId7" Type="http://schemas.openxmlformats.org/officeDocument/2006/relationships/image" Target="../media/image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microsoft.com/office/2007/relationships/hdphoto" Target="../media/hdphoto4.wdp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microsoft.com/office/2007/relationships/hdphoto" Target="../media/hdphoto3.wdp"/><Relationship Id="rId7" Type="http://schemas.openxmlformats.org/officeDocument/2006/relationships/image" Target="../media/image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microsoft.com/office/2007/relationships/hdphoto" Target="../media/hdphoto4.wdp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gif"/><Relationship Id="rId3" Type="http://schemas.microsoft.com/office/2007/relationships/hdphoto" Target="../media/hdphoto3.wdp"/><Relationship Id="rId7" Type="http://schemas.openxmlformats.org/officeDocument/2006/relationships/image" Target="../media/image12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gif"/><Relationship Id="rId5" Type="http://schemas.microsoft.com/office/2007/relationships/hdphoto" Target="../media/hdphoto5.wdp"/><Relationship Id="rId10" Type="http://schemas.openxmlformats.org/officeDocument/2006/relationships/image" Target="../media/image15.gif"/><Relationship Id="rId4" Type="http://schemas.openxmlformats.org/officeDocument/2006/relationships/image" Target="../media/image10.jpeg"/><Relationship Id="rId9" Type="http://schemas.openxmlformats.org/officeDocument/2006/relationships/image" Target="../media/image14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gif"/><Relationship Id="rId5" Type="http://schemas.microsoft.com/office/2007/relationships/hdphoto" Target="../media/hdphoto6.wdp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gif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gif"/><Relationship Id="rId5" Type="http://schemas.microsoft.com/office/2007/relationships/hdphoto" Target="../media/hdphoto7.wdp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administrator\Desktop\topoboi.com-1998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0" y="785794"/>
            <a:ext cx="914400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i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Дорога мужества, дорога          славы,   дорога памяти…..</a:t>
            </a:r>
            <a:endParaRPr lang="ru-RU" sz="60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</p:txBody>
      </p:sp>
      <p:pic>
        <p:nvPicPr>
          <p:cNvPr id="1030" name="Picture 6" descr="C:\Users\User\Desktop\1354099011foto1_big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  <a14:imgEffect>
                      <a14:saturation sat="20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706" t="15002" r="12242" b="18251"/>
          <a:stretch/>
        </p:blipFill>
        <p:spPr bwMode="auto">
          <a:xfrm>
            <a:off x="3851920" y="3421716"/>
            <a:ext cx="2274435" cy="1657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krasivaya muzyka bez slov slushay i otdyhay (mp3top100.net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8172400" y="63494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med" advClick="0" advTm="8413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5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User\Desktop\den_pobedy_str_3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125" y="0"/>
            <a:ext cx="918912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1520" y="0"/>
            <a:ext cx="835292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2925" algn="ctr">
              <a:lnSpc>
                <a:spcPct val="90000"/>
              </a:lnSpc>
            </a:pPr>
            <a:endParaRPr lang="ru-RU" sz="20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542925" algn="ctr">
              <a:lnSpc>
                <a:spcPct val="90000"/>
              </a:lnSpc>
            </a:pP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Дорога «Старый Оскол – Ржава» строилась в прифронтовой полосе, поэтому можно было ежедневно слышать гул артиллерийских орудий. Приходилось под налетами фашистских бомбардировщиков </a:t>
            </a:r>
          </a:p>
          <a:p>
            <a:pPr indent="542925" algn="ctr">
              <a:lnSpc>
                <a:spcPct val="90000"/>
              </a:lnSpc>
            </a:pP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работать. Они бомбили место работ. Обстреливали  рабочих из пулеметов. Но краснозвездные «ястребки» </a:t>
            </a:r>
          </a:p>
          <a:p>
            <a:pPr indent="542925" algn="ctr">
              <a:lnSpc>
                <a:spcPct val="90000"/>
              </a:lnSpc>
            </a:pP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защищали девчат от налетов». </a:t>
            </a:r>
          </a:p>
          <a:p>
            <a:pPr indent="542925" algn="ctr">
              <a:lnSpc>
                <a:spcPct val="90000"/>
              </a:lnSpc>
            </a:pP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Гитлеровское командование, понимая большое значение новой ветки железной дороги, не сумев прервать строительство, засылало в этот район одну за другой диверсионные группы с заданием: вывести железную дорогу из строя, но строители быстро все вновь </a:t>
            </a:r>
          </a:p>
          <a:p>
            <a:pPr indent="542925" algn="ctr">
              <a:lnSpc>
                <a:spcPct val="90000"/>
              </a:lnSpc>
            </a:pP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восстанавливали и упорно двигались к цели.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8" name="Picture 2" descr="Salary cap for the NASL BigSoccer Forum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5658366"/>
            <a:ext cx="1419225" cy="1028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Salary cap for the NASL BigSoccer Forum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0646" y="5661248"/>
            <a:ext cx="1419225" cy="1028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7" descr="С днем железнодорожника. - Обо всём на свете - Форум Дети@Ma…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Рисунок 7"/>
          <p:cNvPicPr/>
          <p:nvPr/>
        </p:nvPicPr>
        <p:blipFill rotWithShape="1">
          <a:blip r:embed="rId5" cstate="print"/>
          <a:srcRect l="29201" t="3154" r="28519" b="56530"/>
          <a:stretch/>
        </p:blipFill>
        <p:spPr bwMode="auto">
          <a:xfrm>
            <a:off x="3214678" y="3643314"/>
            <a:ext cx="3600400" cy="260756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  <p:transition spd="med" advClick="0" advTm="16017">
    <p:blinds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User\Desktop\den_pobedy_str_3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6" y="0"/>
            <a:ext cx="9145016" cy="6858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67544" y="404664"/>
            <a:ext cx="835292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2 месяца был выполнен огромный объем работ: устроены насыпи, построены 10 мостов, уложены 95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км железнодорожного полотна. Работали и днем и ночью, часто под огнем врага, показывая примеры доблести и героизма. За смену отгружали от 100 до 130 машин, при норме 40. Уложено 86 тыс. кубометров грунта, построено 56 различных сооружений</a:t>
            </a:r>
            <a:endPara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2" name="Picture 4" descr="Trains at Animated-Gifs.org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5918" y="3714752"/>
            <a:ext cx="4500594" cy="165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6" descr="Дневник-В Мире цветов. Цветы - остатки рая на земле. : LiveI…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1592" y="4581128"/>
            <a:ext cx="3672408" cy="2754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 advClick="0" advTm="11105">
    <p:blinds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User\Desktop\den_pobedy_str_3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8514" y="0"/>
            <a:ext cx="9241027" cy="693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31540" y="332656"/>
            <a:ext cx="828092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июля 1943 года </a:t>
            </a:r>
            <a:r>
              <a:rPr lang="ru-RU" sz="2400" b="1" i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состоялся митинг, посвященный открытию дороги, на который прибыли все участники строительства, руководители области. </a:t>
            </a:r>
          </a:p>
          <a:p>
            <a:pPr algn="ctr"/>
            <a:r>
              <a:rPr lang="ru-RU" sz="2400" b="1" i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Паровоз ЭМ-737-62 с несколькими гружеными вагонами провел от станции Старый Оскол до станции </a:t>
            </a:r>
            <a:r>
              <a:rPr lang="ru-RU" sz="2400" b="1" i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Сараевка</a:t>
            </a:r>
            <a:r>
              <a:rPr lang="ru-RU" sz="2400" b="1" i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машинист Василий Яковлевич </a:t>
            </a:r>
            <a:r>
              <a:rPr lang="ru-RU" sz="2400" b="1" i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Несмеян</a:t>
            </a:r>
            <a:r>
              <a:rPr lang="ru-RU" sz="2400" b="1" i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b="1" i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16" descr="Дневник-В Мире цветов. Цветы - остатки рая на земле. : LiveI…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4869160"/>
            <a:ext cx="3672408" cy="2754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20" name="Picture 4" descr="Военная техника (Авторские работы) - 4PDA"/>
          <p:cNvPicPr>
            <a:picLocks noChangeAspect="1" noChangeArrowheads="1"/>
          </p:cNvPicPr>
          <p:nvPr/>
        </p:nvPicPr>
        <p:blipFill>
          <a:blip r:embed="rId6" cstate="print">
            <a:lum contrast="20000"/>
          </a:blip>
          <a:srcRect l="3780" t="17640" r="-169" b="16841"/>
          <a:stretch>
            <a:fillRect/>
          </a:stretch>
        </p:blipFill>
        <p:spPr bwMode="auto">
          <a:xfrm>
            <a:off x="4572000" y="2996952"/>
            <a:ext cx="3672408" cy="1872208"/>
          </a:xfrm>
          <a:prstGeom prst="rect">
            <a:avLst/>
          </a:prstGeom>
          <a:noFill/>
        </p:spPr>
      </p:pic>
      <p:pic>
        <p:nvPicPr>
          <p:cNvPr id="34822" name="Picture 6" descr="Военная техника (Авторские работы) - 4PDA"/>
          <p:cNvPicPr>
            <a:picLocks noChangeAspect="1" noChangeArrowheads="1"/>
          </p:cNvPicPr>
          <p:nvPr/>
        </p:nvPicPr>
        <p:blipFill>
          <a:blip r:embed="rId7" cstate="print">
            <a:lum contrast="40000"/>
          </a:blip>
          <a:srcRect/>
          <a:stretch>
            <a:fillRect/>
          </a:stretch>
        </p:blipFill>
        <p:spPr bwMode="auto">
          <a:xfrm flipH="1">
            <a:off x="827584" y="2708920"/>
            <a:ext cx="2808312" cy="3744416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8988">
    <p:blinds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User\Desktop\den_pobedy_str_3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988" y="0"/>
            <a:ext cx="917998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1520" y="476672"/>
            <a:ext cx="4176464" cy="5410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июля </a:t>
            </a:r>
            <a:r>
              <a:rPr lang="ru-RU" sz="2400" b="1" i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железной дороге Старый Оскол</a:t>
            </a:r>
          </a:p>
          <a:p>
            <a:pPr algn="ctr">
              <a:lnSpc>
                <a:spcPct val="90000"/>
              </a:lnSpc>
            </a:pPr>
            <a:r>
              <a:rPr lang="ru-RU" sz="2400" b="1" i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Ржава прошли первые эшелоны с войсками, боеприпасами, техникой. Машинисты Южной дороги прозвали новую ветку ласковым именем «Оскольчанка». Она начала действовать, когда войска Воронежского и Степного фронтов приближались к Белгороду. Железная дорога «Оскольчанка» сделала большое дело в победе на Курской дуге.</a:t>
            </a:r>
            <a:endParaRPr lang="ru-RU" sz="2400" b="1" i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4" descr="2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saturation sat="2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572000" y="386056"/>
            <a:ext cx="4193958" cy="5591944"/>
          </a:xfrm>
          <a:prstGeom prst="rect">
            <a:avLst/>
          </a:prstGeom>
          <a:noFill/>
        </p:spPr>
      </p:pic>
      <p:pic>
        <p:nvPicPr>
          <p:cNvPr id="7" name="Picture 16" descr="Дневник-В Мире цветов. Цветы - остатки рая на земле. : LiveI…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0911" y="4797152"/>
            <a:ext cx="3672408" cy="2754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 advClick="0" advTm="12226">
    <p:blinds dir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" name="Picture 2" descr="C:\Users\User\Desktop\den_pobedy_str_3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i-main-pic" descr="Картинка 14 из 5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891350" y="1361240"/>
            <a:ext cx="5256584" cy="39350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-246322" y="252884"/>
            <a:ext cx="968456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i="1" cap="none" spc="0" dirty="0" smtClean="0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Да, это был настоящий трудовой подвиг.  И мы не в праве забывать </a:t>
            </a:r>
          </a:p>
          <a:p>
            <a:pPr algn="ctr"/>
            <a:r>
              <a:rPr lang="ru-RU" sz="2000" b="1" i="1" cap="none" spc="0" dirty="0" smtClean="0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наших  тружеников  - молодых девчонок, которые, не думая о наградах, - испытывая жесточайшие лишения</a:t>
            </a:r>
            <a:r>
              <a:rPr lang="en-US" sz="2000" b="1" i="1" cap="none" spc="0" dirty="0" smtClean="0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000" b="1" i="1" cap="none" spc="0" dirty="0" smtClean="0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работали без отдыха и  выходных.  </a:t>
            </a:r>
            <a:endParaRPr lang="ru-RU" sz="2000" b="1" cap="none" spc="0" dirty="0">
              <a:ln w="1905"/>
              <a:solidFill>
                <a:srgbClr val="0000CC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4" name="Picture 4" descr="Аукцион: купить &quot;Участнику строительства железной дороги Старый Оскол - Ржава. 60 лет 1943-2003гг. (Тяж.мет. Железная дорога)&quot;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/>
                    </a14:imgEffect>
                    <a14:imgEffect>
                      <a14:sharpenSoften amount="50000"/>
                    </a14:imgEffect>
                    <a14:imgEffect>
                      <a14:saturation sat="20000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43207">
            <a:off x="6846619" y="3645794"/>
            <a:ext cx="1961336" cy="2615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60040" y="5296281"/>
            <a:ext cx="89644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368 строителей </a:t>
            </a:r>
          </a:p>
          <a:p>
            <a:pPr algn="ctr"/>
            <a:r>
              <a:rPr lang="ru-RU" sz="2400" b="1" i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были награждены орденами и медалями</a:t>
            </a:r>
            <a:endParaRPr lang="ru-RU" sz="2400" b="1" i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2" name="Picture 2" descr="Новость &quot;Клипарт - Ордена и медали&quot;, сообщество &quot;Состояние души&quot;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3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4004" y="2278880"/>
            <a:ext cx="2585741" cy="2662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медаль 60 лет строительства железной дороги ст. оскол-ржава …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99000" l="0" r="99111"/>
                    </a14:imgEffect>
                    <a14:imgEffect>
                      <a14:sharpenSoften amount="50000"/>
                    </a14:imgEffect>
                    <a14:imgEffect>
                      <a14:saturation sat="20000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208" y="2060848"/>
            <a:ext cx="2143125" cy="3073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 advClick="0" advTm="9385">
    <p:blinds dir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User\Desktop\den_pobedy_str_3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7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3528" y="314858"/>
            <a:ext cx="82809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0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 descr="анимация салюта и фейрверков - 1 Декабря 2013 - Персональный…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450" y="4725144"/>
            <a:ext cx="1219200" cy="1219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Анимация-салют gif,png. Обсуждение на LiveInternet - Российский Сервис Онлайн-Дневников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03012"/>
            <a:ext cx="2324100" cy="2228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Анимация-салют gif,png. Обсуждение на LiveInternet - Российский Сервис Онлайн-Дневников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4005064"/>
            <a:ext cx="2324100" cy="2228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857224" y="500042"/>
            <a:ext cx="806410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Воспоминания участников строительства</a:t>
            </a:r>
            <a:endParaRPr lang="ru-RU" sz="2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43240" y="1071546"/>
            <a:ext cx="3240000" cy="43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2643174" y="5429264"/>
            <a:ext cx="50006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Карцева Ольга Романовна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med" advClick="0" advTm="15958">
    <p:blinds dir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User\Desktop\den_pobedy_str_3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7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3528" y="314858"/>
            <a:ext cx="82809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0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 descr="анимация салюта и фейрверков - 1 Декабря 2013 - Персональный…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450" y="4725144"/>
            <a:ext cx="1219200" cy="1219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Анимация-салют gif,png. Обсуждение на LiveInternet - Российский Сервис Онлайн-Дневников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03012"/>
            <a:ext cx="2324100" cy="2228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Анимация-салют gif,png. Обсуждение на LiveInternet - Российский Сервис Онлайн-Дневников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4005064"/>
            <a:ext cx="2324100" cy="2228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анимация салюта и фейрверков - 1 Декабря 2013 - Персональный…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2350" y="593411"/>
            <a:ext cx="1219200" cy="1219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785786" y="428604"/>
            <a:ext cx="806410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Воспоминания участников строительства</a:t>
            </a:r>
            <a:endParaRPr lang="ru-RU" sz="2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4098" name="Picture 2" descr="C:\Users\Библиотекарь\Desktop\фото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10287000" y="-16383000"/>
            <a:ext cx="1890000" cy="2520000"/>
          </a:xfrm>
          <a:prstGeom prst="rect">
            <a:avLst/>
          </a:prstGeom>
          <a:noFill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14612" y="928670"/>
            <a:ext cx="3571900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TextBox 11"/>
          <p:cNvSpPr txBox="1"/>
          <p:nvPr/>
        </p:nvSpPr>
        <p:spPr>
          <a:xfrm>
            <a:off x="2571736" y="5500702"/>
            <a:ext cx="50006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err="1" smtClean="0">
                <a:solidFill>
                  <a:srgbClr val="C00000"/>
                </a:solidFill>
              </a:rPr>
              <a:t>Логачева</a:t>
            </a:r>
            <a:r>
              <a:rPr lang="ru-RU" sz="2400" b="1" dirty="0" smtClean="0">
                <a:solidFill>
                  <a:srgbClr val="C00000"/>
                </a:solidFill>
              </a:rPr>
              <a:t> Мария Афанасьевна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med" advClick="0" advTm="15958">
    <p:blinds dir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User\Desktop\den_pobedy_str_3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7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3528" y="314858"/>
            <a:ext cx="82809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0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 descr="анимация салюта и фейрверков - 1 Декабря 2013 - Персональный…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450" y="4725144"/>
            <a:ext cx="1219200" cy="1219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Анимация-салют gif,png. Обсуждение на LiveInternet - Российский Сервис Онлайн-Дневников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03012"/>
            <a:ext cx="2324100" cy="2228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Анимация-салют gif,png. Обсуждение на LiveInternet - Российский Сервис Онлайн-Дневников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4005064"/>
            <a:ext cx="2324100" cy="2228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анимация салюта и фейрверков - 1 Декабря 2013 - Персональный…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2350" y="593411"/>
            <a:ext cx="1219200" cy="1219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714348" y="357166"/>
            <a:ext cx="806410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Воспоминания участников строительства</a:t>
            </a:r>
            <a:endParaRPr lang="ru-RU" sz="2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14612" y="857232"/>
            <a:ext cx="3643338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2285984" y="5715016"/>
            <a:ext cx="5715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          </a:t>
            </a:r>
            <a:r>
              <a:rPr lang="ru-RU" sz="2400" b="1" dirty="0" smtClean="0">
                <a:solidFill>
                  <a:srgbClr val="C00000"/>
                </a:solidFill>
              </a:rPr>
              <a:t>Богданова Варвара Тихоновна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med" advClick="0" advTm="15958">
    <p:blinds dir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User\Desktop\den_pobedy_str_3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375" y="6392"/>
            <a:ext cx="9173375" cy="6851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38" name="Picture 2" descr="http://s11.radikal.ru/i183/0909/d9/2a5e5e6ddb4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colorTemperature colorTemp="72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54522" y="573680"/>
            <a:ext cx="4089470" cy="3067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39" name="i-main-pic" descr="Картинка 8 из 5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rcRect l="7621" t="1890" r="929" b="3611"/>
          <a:stretch>
            <a:fillRect/>
          </a:stretch>
        </p:blipFill>
        <p:spPr bwMode="auto">
          <a:xfrm>
            <a:off x="4534895" y="2708166"/>
            <a:ext cx="4030965" cy="335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355976" y="783793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 здесь дорогу строили на Ржаву, </a:t>
            </a:r>
          </a:p>
          <a:p>
            <a:pPr algn="ctr"/>
            <a:r>
              <a:rPr lang="ru-RU" sz="2000" b="1" i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подолах пол-Земли перенесли, </a:t>
            </a:r>
          </a:p>
          <a:p>
            <a:pPr algn="ctr"/>
            <a:r>
              <a:rPr lang="ru-RU" sz="2000" b="1" i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сраженью подготовили Державу </a:t>
            </a:r>
          </a:p>
          <a:p>
            <a:pPr algn="ctr"/>
            <a:r>
              <a:rPr lang="ru-RU" sz="2000" b="1" i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с воинами Родину спасли ! </a:t>
            </a:r>
            <a:endParaRPr lang="ru-RU" sz="2000" b="1" i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16" descr="Дневник-В Мире цветов. Цветы - остатки рая на земле. : LiveI…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240" y="4387735"/>
            <a:ext cx="3672408" cy="2754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 advClick="0" advTm="6214">
    <p:blinds dir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User\Desktop\den_pobedy_str_3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Эхо прошедшей войны - Плэйкасты - Настроение, Чувства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6744" y="368660"/>
            <a:ext cx="4590509" cy="6120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Images Gifs, Animées, Scintillantes etc.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18546" flipV="1">
            <a:off x="3577171" y="4258543"/>
            <a:ext cx="3952522" cy="2396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3924684"/>
      </p:ext>
    </p:extLst>
  </p:cSld>
  <p:clrMapOvr>
    <a:masterClrMapping/>
  </p:clrMapOvr>
  <p:transition spd="med" advClick="0" advTm="8260">
    <p:blinds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" name="Picture 2" descr="C:\Users\User\Desktop\den_pobedy_str_3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028" y="0"/>
            <a:ext cx="9175870" cy="6868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611560" y="26064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660033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" name="Picture 16" descr="Дневник-В Мире цветов. Цветы - остатки рая на земле. : LiveI…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1592" y="4857760"/>
            <a:ext cx="3672408" cy="1785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Библиотекарь\Desktop\IMG_20220427_175317 (1)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9739311" y="-16249650"/>
            <a:ext cx="1523909" cy="2095438"/>
          </a:xfrm>
          <a:prstGeom prst="rect">
            <a:avLst/>
          </a:prstGeom>
          <a:noFill/>
        </p:spPr>
      </p:pic>
      <p:pic>
        <p:nvPicPr>
          <p:cNvPr id="9" name="Picture 2" descr="C:\Users\Библиотекарь\Desktop\IMG_20220427_175317 (1)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-9586911" y="-16097250"/>
            <a:ext cx="2014451" cy="2769953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1357290" y="642918"/>
            <a:ext cx="69322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Железная дорога СТАРЫЙ ОСКОЛ - РЖАВА</a:t>
            </a: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11" name="Picture 4" descr="14820_32630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8794" y="1214422"/>
            <a:ext cx="5760639" cy="3071834"/>
          </a:xfrm>
          <a:prstGeom prst="rect">
            <a:avLst/>
          </a:prstGeom>
          <a:noFill/>
          <a:extLst/>
        </p:spPr>
      </p:pic>
      <p:sp>
        <p:nvSpPr>
          <p:cNvPr id="12" name="Прямоугольник 11"/>
          <p:cNvSpPr/>
          <p:nvPr/>
        </p:nvSpPr>
        <p:spPr>
          <a:xfrm>
            <a:off x="1928794" y="4357694"/>
            <a:ext cx="5715040" cy="6463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 smtClean="0">
                <a:ln w="12700">
                  <a:solidFill>
                    <a:srgbClr val="0000CC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Железная дорога, характеры крутые.</a:t>
            </a:r>
          </a:p>
          <a:p>
            <a:pPr algn="ctr"/>
            <a:r>
              <a:rPr lang="ru-RU" b="1" dirty="0" smtClean="0">
                <a:ln w="12700">
                  <a:solidFill>
                    <a:srgbClr val="0000CC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Дорога – то железная, а люди золотые…</a:t>
            </a:r>
            <a:endParaRPr lang="ru-RU" b="1" dirty="0">
              <a:ln w="12700">
                <a:solidFill>
                  <a:srgbClr val="0000CC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 advClick="0" advTm="15688">
    <p:blinds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" name="Picture 2" descr="C:\Users\User\Desktop\den_pobedy_str_3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5870" cy="6868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611560" y="26064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660033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" name="Picture 16" descr="Дневник-В Мире цветов. Цветы - остатки рая на земле. : LiveI…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1592" y="4581128"/>
            <a:ext cx="3672408" cy="2754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Библиотекарь\Desktop\IMG_20220427_175317 (1)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9739311" y="-16249650"/>
            <a:ext cx="1523909" cy="2095438"/>
          </a:xfrm>
          <a:prstGeom prst="rect">
            <a:avLst/>
          </a:prstGeom>
          <a:noFill/>
        </p:spPr>
      </p:pic>
      <p:pic>
        <p:nvPicPr>
          <p:cNvPr id="9" name="Picture 2" descr="C:\Users\Библиотекарь\Desktop\IMG_20220427_175317 (1)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-9586911" y="-16097250"/>
            <a:ext cx="2014451" cy="2769953"/>
          </a:xfrm>
          <a:prstGeom prst="rect">
            <a:avLst/>
          </a:prstGeom>
          <a:noFill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357422" y="285728"/>
            <a:ext cx="3571900" cy="621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TextBox 14"/>
          <p:cNvSpPr txBox="1"/>
          <p:nvPr/>
        </p:nvSpPr>
        <p:spPr>
          <a:xfrm>
            <a:off x="6000760" y="285728"/>
            <a:ext cx="285752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канун 80 –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летия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начала Великой Отечественной войны Бюро региональной общественной организации ветеранов поддержало инициативу ветеранского актива о проведении благотворительной акции «Дорога жизни», в рамках которой была создана книга «Дорога Мужества, дорога славы, дорога памяти…»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 advClick="0" advTm="15688">
    <p:blinds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C:\Users\User\Desktop\den_pobedy_str_3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004" y="-1"/>
            <a:ext cx="9180004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C:\Users\administrator\Downloads\getimg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691680" y="2420888"/>
            <a:ext cx="5688632" cy="3834426"/>
          </a:xfrm>
          <a:prstGeom prst="rect">
            <a:avLst/>
          </a:prstGeom>
          <a:noFill/>
        </p:spPr>
      </p:pic>
      <p:pic>
        <p:nvPicPr>
          <p:cNvPr id="4106" name="Picture 10" descr="Форум Китайский Компот: Бизнес в Китае - Показать сообщение отдельно - Обвал цен. Комиссия 5% весь июль. Карго-8$/кг!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2564904"/>
            <a:ext cx="1326974" cy="884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0" name="Picture 14" descr="Совместный Топ 10 - XGame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084168" y="3429000"/>
            <a:ext cx="1337319" cy="1114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4" name="Picture 18" descr="Анимированные открытки, обои, картинки - Мобильные анимации, картинки на телефон, обои, заставки"/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5488689"/>
            <a:ext cx="2016224" cy="766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6" name="Picture 20" descr="Болталка обо всём - часть 23 - Страница 214"/>
          <p:cNvPicPr>
            <a:picLocks noChangeAspect="1" noChangeArrowheads="1" noCrop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691680" y="4221088"/>
            <a:ext cx="2304256" cy="1019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8" name="Picture 22" descr="Дневник"/>
          <p:cNvPicPr>
            <a:picLocks noChangeAspect="1" noChangeArrowheads="1" noCrop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984082" y="4982745"/>
            <a:ext cx="1319851" cy="1011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395536" y="188640"/>
            <a:ext cx="849694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Верховное Главнокомандование Советской Армии безошибочно определило, на каком из участков фронта гитлеровское командование предпримет новое наступление: это был район между Курском и Орлом, так называемая Курская дуга. Чтобы обеспечить бесперебойный подвоз боевой техники, боеприпасов и всего другого, необходимого фронту, по решению Государственного Комитета Обороны СССР от 8 июня 1943 года было решено в самый короткий срок проложить железнодорожный 95- километровый путь между станциями Ржава - Старый Оскол.</a:t>
            </a:r>
            <a:endParaRPr lang="ru-RU" dirty="0"/>
          </a:p>
        </p:txBody>
      </p:sp>
    </p:spTree>
  </p:cSld>
  <p:clrMapOvr>
    <a:masterClrMapping/>
  </p:clrMapOvr>
  <p:transition spd="med" advClick="0" advTm="15034">
    <p:blinds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www.stef33.ru/images/stories/georgievskaj.pn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39" t="39143" r="16687" b="47475"/>
          <a:stretch/>
        </p:blipFill>
        <p:spPr bwMode="auto">
          <a:xfrm>
            <a:off x="683568" y="116632"/>
            <a:ext cx="8208912" cy="63754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26" name="Picture 2" descr="I:\фильм\632522586[2]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09" t="14528" r="21723" b="7534"/>
          <a:stretch/>
        </p:blipFill>
        <p:spPr bwMode="auto">
          <a:xfrm>
            <a:off x="5580112" y="839094"/>
            <a:ext cx="3093396" cy="2791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55576" y="980728"/>
            <a:ext cx="35283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В мир приходит женщина,</a:t>
            </a:r>
            <a:br>
              <a:rPr lang="ru-RU" b="1" dirty="0"/>
            </a:br>
            <a:r>
              <a:rPr lang="ru-RU" b="1" dirty="0" smtClean="0"/>
              <a:t>Чтоб </a:t>
            </a:r>
            <a:r>
              <a:rPr lang="ru-RU" b="1" dirty="0"/>
              <a:t>свечу зажечь.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59632" y="1844824"/>
            <a:ext cx="3384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В мир приходит женщина,</a:t>
            </a:r>
            <a:br>
              <a:rPr lang="ru-RU" b="1" dirty="0"/>
            </a:br>
            <a:r>
              <a:rPr lang="ru-RU" b="1" dirty="0" smtClean="0"/>
              <a:t>Чтоб </a:t>
            </a:r>
            <a:r>
              <a:rPr lang="ru-RU" b="1" dirty="0"/>
              <a:t>очаг беречь.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763688" y="2708920"/>
            <a:ext cx="33123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В мир приходит женщина.</a:t>
            </a:r>
            <a:br>
              <a:rPr lang="ru-RU" b="1" dirty="0"/>
            </a:br>
            <a:r>
              <a:rPr lang="ru-RU" b="1" dirty="0"/>
              <a:t>Чтоб любимой быть.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627784" y="3630932"/>
            <a:ext cx="33123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В мир приходит женщина,</a:t>
            </a:r>
            <a:br>
              <a:rPr lang="ru-RU" b="1" dirty="0"/>
            </a:br>
            <a:r>
              <a:rPr lang="ru-RU" b="1" dirty="0"/>
              <a:t>Чтоб  детей родить.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499992" y="4437112"/>
            <a:ext cx="41044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В </a:t>
            </a:r>
            <a:r>
              <a:rPr lang="ru-RU" b="1" dirty="0"/>
              <a:t>мир приходит женщина,</a:t>
            </a:r>
            <a:br>
              <a:rPr lang="ru-RU" b="1" dirty="0"/>
            </a:br>
            <a:r>
              <a:rPr lang="ru-RU" b="1" dirty="0"/>
              <a:t>Чтоб  цветком цвести.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932040" y="5373216"/>
            <a:ext cx="37414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В мир приходит женщина,</a:t>
            </a:r>
            <a:br>
              <a:rPr lang="ru-RU" b="1" dirty="0"/>
            </a:br>
            <a:r>
              <a:rPr lang="ru-RU" b="1" dirty="0"/>
              <a:t>Чтобы мир спасти.</a:t>
            </a:r>
          </a:p>
        </p:txBody>
      </p:sp>
      <p:pic>
        <p:nvPicPr>
          <p:cNvPr id="13" name="Рисунок 12" descr="I:\фильм\____________-2[1]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79" t="3824" r="5129" b="5398"/>
          <a:stretch/>
        </p:blipFill>
        <p:spPr bwMode="auto">
          <a:xfrm>
            <a:off x="251520" y="3630932"/>
            <a:ext cx="2088232" cy="260638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  <p:transition spd="med" advClick="0" advTm="8260">
    <p:blinds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" name="Picture 2" descr="C:\Users\User\Desktop\den_pobedy_str_3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98" y="15310"/>
            <a:ext cx="9133001" cy="6842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869086" y="197171"/>
            <a:ext cx="741682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Летом 1943 года </a:t>
            </a:r>
            <a:r>
              <a:rPr lang="ru-RU" sz="2000" b="1" i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тысячи комсомольцев </a:t>
            </a:r>
          </a:p>
          <a:p>
            <a:pPr algn="ctr"/>
            <a:r>
              <a:rPr lang="ru-RU" sz="2000" b="1" i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Старооскольского района и города пришли, чтобы восстановить участок железной дороги Старый Оскол - Коробково, разрушенный немецкими оккупантами, и построить новую ветку Коробково -</a:t>
            </a:r>
            <a:r>
              <a:rPr lang="en-US" sz="2000" b="1" i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Ржава, которая сыграла огромную роль на Белгородско - Курском направлении фронта</a:t>
            </a:r>
            <a:endParaRPr lang="ru-RU" sz="2000" b="1" i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 descr="ВОВ 021"/>
          <p:cNvPicPr>
            <a:picLocks noChangeAspect="1" noChangeArrowheads="1"/>
          </p:cNvPicPr>
          <p:nvPr/>
        </p:nvPicPr>
        <p:blipFill>
          <a:blip r:embed="rId4" cstate="print">
            <a:grayscl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 l="5360" t="7375" r="2370" b="18593"/>
          <a:stretch>
            <a:fillRect/>
          </a:stretch>
        </p:blipFill>
        <p:spPr bwMode="auto">
          <a:xfrm>
            <a:off x="1528812" y="2296941"/>
            <a:ext cx="6120680" cy="3682945"/>
          </a:xfrm>
          <a:prstGeom prst="rect">
            <a:avLst/>
          </a:prstGeom>
          <a:noFill/>
        </p:spPr>
      </p:pic>
      <p:sp>
        <p:nvSpPr>
          <p:cNvPr id="7" name="Rectangle 4"/>
          <p:cNvSpPr txBox="1">
            <a:spLocks noChangeArrowheads="1"/>
          </p:cNvSpPr>
          <p:nvPr/>
        </p:nvSpPr>
        <p:spPr>
          <a:xfrm>
            <a:off x="611560" y="227687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Раздача инструментов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на строительстве железной дороги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Старый Оскол – Ржава</a:t>
            </a: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Июнь 1943 года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124" name="Picture 4" descr="Хочу увеличить грузоподъемность до 5.5-6 тонн - Страница 15...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3678" y="4581128"/>
            <a:ext cx="1748880" cy="1841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 advClick="0" advTm="12840">
    <p:blinds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Библиотекарь\Desktop\slide_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8260">
    <p:blinds dir="vert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Picture 2" descr="C:\Users\User\Desktop\den_pobedy_str_3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179511" y="305093"/>
            <a:ext cx="8746829" cy="246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i="1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Уже 17 июня на строительстве железнодорожной линии </a:t>
            </a:r>
          </a:p>
          <a:p>
            <a:pPr marL="0" marR="0" lvl="0" indent="457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i="1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было сосредоточено 25 тысяч человек и </a:t>
            </a:r>
          </a:p>
          <a:p>
            <a:pPr marL="0" marR="0" lvl="0" indent="457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i="1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1280 лошадей </a:t>
            </a:r>
            <a:r>
              <a:rPr lang="ru-RU" sz="2200" b="1" i="1" dirty="0" smtClean="0">
                <a:solidFill>
                  <a:srgbClr val="0000CC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с </a:t>
            </a:r>
            <a:r>
              <a:rPr kumimoji="0" lang="ru-RU" sz="2200" b="1" i="1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повозками. </a:t>
            </a:r>
          </a:p>
          <a:p>
            <a:pPr marL="0" marR="0" lvl="0" indent="457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i="1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Более 11 тысяч человек и 600 подвод выделили колхозы    Корочанского, Великомихайловского, </a:t>
            </a:r>
            <a:r>
              <a:rPr kumimoji="0" lang="ru-RU" sz="2200" b="1" i="1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Прохоровского</a:t>
            </a:r>
            <a:r>
              <a:rPr kumimoji="0" lang="ru-RU" sz="2200" b="1" i="1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 районов. </a:t>
            </a:r>
          </a:p>
          <a:p>
            <a:pPr marL="0" marR="0" lvl="0" indent="457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i="1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Вместе с трудящимися области работали на строительстве и железнодорожные бригады и военные спецформирования.</a:t>
            </a:r>
            <a:endParaRPr lang="ru-RU" sz="2200" b="1" i="1" dirty="0" smtClean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338" name="Picture 2" descr="Воронежские новости - Помни, веруй, гордись. Дорога на крови - 20.12.0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19042" y="2790606"/>
            <a:ext cx="4467766" cy="3559987"/>
          </a:xfrm>
          <a:prstGeom prst="rect">
            <a:avLst/>
          </a:prstGeom>
          <a:noFill/>
        </p:spPr>
      </p:pic>
      <p:pic>
        <p:nvPicPr>
          <p:cNvPr id="8" name="Picture 4" descr="Хочу увеличить грузоподъемность до 5.5-6 тонн - Страница 15...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4509120"/>
            <a:ext cx="1748880" cy="1841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 advClick="0" advTm="8906">
    <p:blinds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" name="Picture 2" descr="C:\Users\User\Desktop\den_pobedy_str_3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39552" y="260648"/>
            <a:ext cx="82809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Monotype Corsiva" pitchFamily="66" charset="0"/>
              </a:rPr>
              <a:t>Строительство линии началось 15 июня 1943 года.</a:t>
            </a:r>
            <a:endParaRPr lang="ru-RU" sz="24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6" name="Picture 9" descr="ВОВ 0131"/>
          <p:cNvPicPr>
            <a:picLocks noChangeAspect="1" noChangeArrowheads="1"/>
          </p:cNvPicPr>
          <p:nvPr/>
        </p:nvPicPr>
        <p:blipFill>
          <a:blip r:embed="rId4" cstate="print">
            <a:grayscl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223628" y="2132856"/>
            <a:ext cx="6912768" cy="400307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467544" y="692696"/>
            <a:ext cx="835292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Все начиналось с нуля. Незнакомая местность, не было </a:t>
            </a:r>
          </a:p>
          <a:p>
            <a:pPr algn="ctr"/>
            <a:r>
              <a:rPr lang="ru-RU" sz="2000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проекта, строительных материалов. Было необходимо переместить около 1 млн. кубических метров грунта, возвести 10 мостов, уложить 164 км главных и стационарных путей. </a:t>
            </a:r>
            <a:endParaRPr lang="ru-RU" sz="2000" b="1" i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Смайлики на природе 8 - Мир смайликов - Смайлики и анимации - Любавушка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5298694"/>
            <a:ext cx="2304256" cy="1165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 advClick="0" advTm="8217">
    <p:blinds dir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840</TotalTime>
  <Words>667</Words>
  <Application>Microsoft Office PowerPoint</Application>
  <PresentationFormat>Экран (4:3)</PresentationFormat>
  <Paragraphs>50</Paragraphs>
  <Slides>19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4" baseType="lpstr">
      <vt:lpstr>Arial</vt:lpstr>
      <vt:lpstr>Calibri</vt:lpstr>
      <vt:lpstr>Monotype Corsiva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administrator</dc:creator>
  <cp:lastModifiedBy>Пользователь Windows</cp:lastModifiedBy>
  <cp:revision>84</cp:revision>
  <dcterms:created xsi:type="dcterms:W3CDTF">2015-01-11T12:56:46Z</dcterms:created>
  <dcterms:modified xsi:type="dcterms:W3CDTF">2022-04-28T10:34:06Z</dcterms:modified>
</cp:coreProperties>
</file>