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4" r:id="rId1"/>
  </p:sld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4E7F61-C284-423A-A72A-276D6E2ABB17}" type="doc">
      <dgm:prSet loTypeId="urn:microsoft.com/office/officeart/2005/8/layout/vList2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0881D96-11DC-4C52-9037-903F73A4CA89}">
      <dgm:prSet/>
      <dgm:spPr/>
      <dgm:t>
        <a:bodyPr/>
        <a:lstStyle/>
        <a:p>
          <a:r>
            <a:rPr lang="ru-RU"/>
            <a:t>— хвалебные панегирики Петру </a:t>
          </a:r>
          <a:r>
            <a:rPr lang="en-US"/>
            <a:t>I</a:t>
          </a:r>
          <a:r>
            <a:rPr lang="ru-RU"/>
            <a:t>; </a:t>
          </a:r>
          <a:endParaRPr lang="en-US"/>
        </a:p>
      </dgm:t>
    </dgm:pt>
    <dgm:pt modelId="{8F34DE73-D328-49A8-B3DC-E02C37DE7DF4}" type="parTrans" cxnId="{506F31A9-E5F1-476D-A5E9-EF30486A995A}">
      <dgm:prSet/>
      <dgm:spPr/>
      <dgm:t>
        <a:bodyPr/>
        <a:lstStyle/>
        <a:p>
          <a:endParaRPr lang="en-US"/>
        </a:p>
      </dgm:t>
    </dgm:pt>
    <dgm:pt modelId="{D75ABCB8-6F9D-49CC-8ABE-CD16D9380046}" type="sibTrans" cxnId="{506F31A9-E5F1-476D-A5E9-EF30486A995A}">
      <dgm:prSet/>
      <dgm:spPr/>
      <dgm:t>
        <a:bodyPr/>
        <a:lstStyle/>
        <a:p>
          <a:endParaRPr lang="en-US"/>
        </a:p>
      </dgm:t>
    </dgm:pt>
    <dgm:pt modelId="{7A77C3CC-53C5-4E9B-BE64-16E48DD04F1A}">
      <dgm:prSet/>
      <dgm:spPr/>
      <dgm:t>
        <a:bodyPr/>
        <a:lstStyle/>
        <a:p>
          <a:r>
            <a:rPr lang="ru-RU"/>
            <a:t>— образ «идеального правителя» в оде;</a:t>
          </a:r>
          <a:endParaRPr lang="en-US"/>
        </a:p>
      </dgm:t>
    </dgm:pt>
    <dgm:pt modelId="{2E73C49D-2104-48F9-B7D0-490DD7FCB8B4}" type="parTrans" cxnId="{6249B36A-D4A8-40DA-AF16-2023BB8CB75E}">
      <dgm:prSet/>
      <dgm:spPr/>
      <dgm:t>
        <a:bodyPr/>
        <a:lstStyle/>
        <a:p>
          <a:endParaRPr lang="en-US"/>
        </a:p>
      </dgm:t>
    </dgm:pt>
    <dgm:pt modelId="{84959B0C-FCD3-4F04-9CFB-5E3A5FB7985C}" type="sibTrans" cxnId="{6249B36A-D4A8-40DA-AF16-2023BB8CB75E}">
      <dgm:prSet/>
      <dgm:spPr/>
      <dgm:t>
        <a:bodyPr/>
        <a:lstStyle/>
        <a:p>
          <a:endParaRPr lang="en-US"/>
        </a:p>
      </dgm:t>
    </dgm:pt>
    <dgm:pt modelId="{EB0BCF3E-1A26-4E61-A377-53DFBA1B83EB}">
      <dgm:prSet/>
      <dgm:spPr/>
      <dgm:t>
        <a:bodyPr/>
        <a:lstStyle/>
        <a:p>
          <a:r>
            <a:rPr lang="ru-RU"/>
            <a:t>— пушкинская интерпретация личности императора как источник  национальной традиции;</a:t>
          </a:r>
          <a:endParaRPr lang="en-US"/>
        </a:p>
      </dgm:t>
    </dgm:pt>
    <dgm:pt modelId="{8EB2D109-1EEB-46FF-A898-92CAB084BFEA}" type="parTrans" cxnId="{05F0659D-A430-4334-8915-2ABFB237EB9F}">
      <dgm:prSet/>
      <dgm:spPr/>
      <dgm:t>
        <a:bodyPr/>
        <a:lstStyle/>
        <a:p>
          <a:endParaRPr lang="en-US"/>
        </a:p>
      </dgm:t>
    </dgm:pt>
    <dgm:pt modelId="{07937598-EBAB-40DF-8E4F-44F4E772B45A}" type="sibTrans" cxnId="{05F0659D-A430-4334-8915-2ABFB237EB9F}">
      <dgm:prSet/>
      <dgm:spPr/>
      <dgm:t>
        <a:bodyPr/>
        <a:lstStyle/>
        <a:p>
          <a:endParaRPr lang="en-US"/>
        </a:p>
      </dgm:t>
    </dgm:pt>
    <dgm:pt modelId="{82AE5519-AF27-4C06-B1C4-39509C0E83B9}">
      <dgm:prSet/>
      <dgm:spPr/>
      <dgm:t>
        <a:bodyPr/>
        <a:lstStyle/>
        <a:p>
          <a:r>
            <a:rPr lang="ru-RU"/>
            <a:t>— осмысление исторической темы и развитие «петербургского мифа» через личность Петра </a:t>
          </a:r>
          <a:r>
            <a:rPr lang="en-US"/>
            <a:t>I</a:t>
          </a:r>
          <a:r>
            <a:rPr lang="ru-RU"/>
            <a:t> </a:t>
          </a:r>
          <a:endParaRPr lang="en-US"/>
        </a:p>
      </dgm:t>
    </dgm:pt>
    <dgm:pt modelId="{00B0A958-2A7F-40C9-8DDA-84D2CFEAC802}" type="parTrans" cxnId="{6DBD2028-3EBD-4A63-9DDF-31E9EBC55330}">
      <dgm:prSet/>
      <dgm:spPr/>
      <dgm:t>
        <a:bodyPr/>
        <a:lstStyle/>
        <a:p>
          <a:endParaRPr lang="en-US"/>
        </a:p>
      </dgm:t>
    </dgm:pt>
    <dgm:pt modelId="{1D4EAE54-BD36-4885-8B04-AAE0F5DD5E73}" type="sibTrans" cxnId="{6DBD2028-3EBD-4A63-9DDF-31E9EBC55330}">
      <dgm:prSet/>
      <dgm:spPr/>
      <dgm:t>
        <a:bodyPr/>
        <a:lstStyle/>
        <a:p>
          <a:endParaRPr lang="en-US"/>
        </a:p>
      </dgm:t>
    </dgm:pt>
    <dgm:pt modelId="{8120503D-067C-4B6A-84C1-A631936CCA69}" type="pres">
      <dgm:prSet presAssocID="{374E7F61-C284-423A-A72A-276D6E2ABB17}" presName="linear" presStyleCnt="0">
        <dgm:presLayoutVars>
          <dgm:animLvl val="lvl"/>
          <dgm:resizeHandles val="exact"/>
        </dgm:presLayoutVars>
      </dgm:prSet>
      <dgm:spPr/>
    </dgm:pt>
    <dgm:pt modelId="{B9E450CD-E79A-4B53-8E25-9DAB4BEE51C6}" type="pres">
      <dgm:prSet presAssocID="{60881D96-11DC-4C52-9037-903F73A4CA8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DA8743C-1594-4D09-B48A-EFF628437F40}" type="pres">
      <dgm:prSet presAssocID="{D75ABCB8-6F9D-49CC-8ABE-CD16D9380046}" presName="spacer" presStyleCnt="0"/>
      <dgm:spPr/>
    </dgm:pt>
    <dgm:pt modelId="{E971D632-40AF-4276-9949-BB34B245F022}" type="pres">
      <dgm:prSet presAssocID="{7A77C3CC-53C5-4E9B-BE64-16E48DD04F1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DD07E8C-5B33-4EDE-BBF1-911DFE6E9F40}" type="pres">
      <dgm:prSet presAssocID="{84959B0C-FCD3-4F04-9CFB-5E3A5FB7985C}" presName="spacer" presStyleCnt="0"/>
      <dgm:spPr/>
    </dgm:pt>
    <dgm:pt modelId="{E7156AA4-82E2-4B3B-B1C9-01BA6EEC168A}" type="pres">
      <dgm:prSet presAssocID="{EB0BCF3E-1A26-4E61-A377-53DFBA1B83EB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F5BA59E-A24D-4EF0-AB2A-FAF4B035044D}" type="pres">
      <dgm:prSet presAssocID="{07937598-EBAB-40DF-8E4F-44F4E772B45A}" presName="spacer" presStyleCnt="0"/>
      <dgm:spPr/>
    </dgm:pt>
    <dgm:pt modelId="{F4377321-F644-4645-AA50-2B05E3902406}" type="pres">
      <dgm:prSet presAssocID="{82AE5519-AF27-4C06-B1C4-39509C0E83B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DBD2028-3EBD-4A63-9DDF-31E9EBC55330}" srcId="{374E7F61-C284-423A-A72A-276D6E2ABB17}" destId="{82AE5519-AF27-4C06-B1C4-39509C0E83B9}" srcOrd="3" destOrd="0" parTransId="{00B0A958-2A7F-40C9-8DDA-84D2CFEAC802}" sibTransId="{1D4EAE54-BD36-4885-8B04-AAE0F5DD5E73}"/>
    <dgm:cxn modelId="{49D8E43D-1B2F-4204-9A7B-C044D3901B46}" type="presOf" srcId="{374E7F61-C284-423A-A72A-276D6E2ABB17}" destId="{8120503D-067C-4B6A-84C1-A631936CCA69}" srcOrd="0" destOrd="0" presId="urn:microsoft.com/office/officeart/2005/8/layout/vList2"/>
    <dgm:cxn modelId="{6249B36A-D4A8-40DA-AF16-2023BB8CB75E}" srcId="{374E7F61-C284-423A-A72A-276D6E2ABB17}" destId="{7A77C3CC-53C5-4E9B-BE64-16E48DD04F1A}" srcOrd="1" destOrd="0" parTransId="{2E73C49D-2104-48F9-B7D0-490DD7FCB8B4}" sibTransId="{84959B0C-FCD3-4F04-9CFB-5E3A5FB7985C}"/>
    <dgm:cxn modelId="{0E31404B-A28F-4429-B629-AA65FE0C083B}" type="presOf" srcId="{EB0BCF3E-1A26-4E61-A377-53DFBA1B83EB}" destId="{E7156AA4-82E2-4B3B-B1C9-01BA6EEC168A}" srcOrd="0" destOrd="0" presId="urn:microsoft.com/office/officeart/2005/8/layout/vList2"/>
    <dgm:cxn modelId="{6C7DEE8A-657A-4AB2-8EDC-CAF22ACD97FC}" type="presOf" srcId="{82AE5519-AF27-4C06-B1C4-39509C0E83B9}" destId="{F4377321-F644-4645-AA50-2B05E3902406}" srcOrd="0" destOrd="0" presId="urn:microsoft.com/office/officeart/2005/8/layout/vList2"/>
    <dgm:cxn modelId="{05F0659D-A430-4334-8915-2ABFB237EB9F}" srcId="{374E7F61-C284-423A-A72A-276D6E2ABB17}" destId="{EB0BCF3E-1A26-4E61-A377-53DFBA1B83EB}" srcOrd="2" destOrd="0" parTransId="{8EB2D109-1EEB-46FF-A898-92CAB084BFEA}" sibTransId="{07937598-EBAB-40DF-8E4F-44F4E772B45A}"/>
    <dgm:cxn modelId="{506F31A9-E5F1-476D-A5E9-EF30486A995A}" srcId="{374E7F61-C284-423A-A72A-276D6E2ABB17}" destId="{60881D96-11DC-4C52-9037-903F73A4CA89}" srcOrd="0" destOrd="0" parTransId="{8F34DE73-D328-49A8-B3DC-E02C37DE7DF4}" sibTransId="{D75ABCB8-6F9D-49CC-8ABE-CD16D9380046}"/>
    <dgm:cxn modelId="{71CF2CE8-7512-4F1E-B88C-090C86AE80CD}" type="presOf" srcId="{60881D96-11DC-4C52-9037-903F73A4CA89}" destId="{B9E450CD-E79A-4B53-8E25-9DAB4BEE51C6}" srcOrd="0" destOrd="0" presId="urn:microsoft.com/office/officeart/2005/8/layout/vList2"/>
    <dgm:cxn modelId="{E3A784F1-4BCB-47AA-887B-074F24432A36}" type="presOf" srcId="{7A77C3CC-53C5-4E9B-BE64-16E48DD04F1A}" destId="{E971D632-40AF-4276-9949-BB34B245F022}" srcOrd="0" destOrd="0" presId="urn:microsoft.com/office/officeart/2005/8/layout/vList2"/>
    <dgm:cxn modelId="{77EF3D58-02EB-4720-8F8C-B075344538CB}" type="presParOf" srcId="{8120503D-067C-4B6A-84C1-A631936CCA69}" destId="{B9E450CD-E79A-4B53-8E25-9DAB4BEE51C6}" srcOrd="0" destOrd="0" presId="urn:microsoft.com/office/officeart/2005/8/layout/vList2"/>
    <dgm:cxn modelId="{6A66771D-BE17-44EC-A0B3-5656157EEDD2}" type="presParOf" srcId="{8120503D-067C-4B6A-84C1-A631936CCA69}" destId="{7DA8743C-1594-4D09-B48A-EFF628437F40}" srcOrd="1" destOrd="0" presId="urn:microsoft.com/office/officeart/2005/8/layout/vList2"/>
    <dgm:cxn modelId="{4A9B1539-5B65-4057-9F14-2E039AEB49C6}" type="presParOf" srcId="{8120503D-067C-4B6A-84C1-A631936CCA69}" destId="{E971D632-40AF-4276-9949-BB34B245F022}" srcOrd="2" destOrd="0" presId="urn:microsoft.com/office/officeart/2005/8/layout/vList2"/>
    <dgm:cxn modelId="{12B3D60A-87CD-462B-892E-BA435AAC083B}" type="presParOf" srcId="{8120503D-067C-4B6A-84C1-A631936CCA69}" destId="{BDD07E8C-5B33-4EDE-BBF1-911DFE6E9F40}" srcOrd="3" destOrd="0" presId="urn:microsoft.com/office/officeart/2005/8/layout/vList2"/>
    <dgm:cxn modelId="{6E003ED6-B7F2-4DE3-B59E-7CBA5FB61DE4}" type="presParOf" srcId="{8120503D-067C-4B6A-84C1-A631936CCA69}" destId="{E7156AA4-82E2-4B3B-B1C9-01BA6EEC168A}" srcOrd="4" destOrd="0" presId="urn:microsoft.com/office/officeart/2005/8/layout/vList2"/>
    <dgm:cxn modelId="{269A1C28-9AE2-4FA2-8543-8E0DB353284A}" type="presParOf" srcId="{8120503D-067C-4B6A-84C1-A631936CCA69}" destId="{EF5BA59E-A24D-4EF0-AB2A-FAF4B035044D}" srcOrd="5" destOrd="0" presId="urn:microsoft.com/office/officeart/2005/8/layout/vList2"/>
    <dgm:cxn modelId="{E8774AE4-A27E-4CED-AA80-1242BC0C3F44}" type="presParOf" srcId="{8120503D-067C-4B6A-84C1-A631936CCA69}" destId="{F4377321-F644-4645-AA50-2B05E390240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7BBED9-8EDB-4808-9D90-32F78842B9A5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7C237111-4FF1-4F09-90B3-CFE596000ADC}">
      <dgm:prSet/>
      <dgm:spPr/>
      <dgm:t>
        <a:bodyPr/>
        <a:lstStyle/>
        <a:p>
          <a:r>
            <a:rPr lang="ru-RU"/>
            <a:t>— Какой подходящий формат может подыскать учитель предметник для этой темы? </a:t>
          </a:r>
          <a:endParaRPr lang="en-US"/>
        </a:p>
      </dgm:t>
    </dgm:pt>
    <dgm:pt modelId="{1C65ABF3-EC63-410D-BA19-0C690E01490E}" type="parTrans" cxnId="{9B516BA4-7896-47E8-A176-9D5437DEF5C3}">
      <dgm:prSet/>
      <dgm:spPr/>
      <dgm:t>
        <a:bodyPr/>
        <a:lstStyle/>
        <a:p>
          <a:endParaRPr lang="en-US"/>
        </a:p>
      </dgm:t>
    </dgm:pt>
    <dgm:pt modelId="{833C2B5A-068A-4B87-B549-B025504B57F6}" type="sibTrans" cxnId="{9B516BA4-7896-47E8-A176-9D5437DEF5C3}">
      <dgm:prSet/>
      <dgm:spPr/>
      <dgm:t>
        <a:bodyPr/>
        <a:lstStyle/>
        <a:p>
          <a:endParaRPr lang="en-US"/>
        </a:p>
      </dgm:t>
    </dgm:pt>
    <dgm:pt modelId="{FED76A32-3573-4F4D-9392-E2C0CD440C63}">
      <dgm:prSet/>
      <dgm:spPr/>
      <dgm:t>
        <a:bodyPr/>
        <a:lstStyle/>
        <a:p>
          <a:r>
            <a:rPr lang="ru-RU"/>
            <a:t>— Что может «рассказать» о личности Петра Первого учитель, актуализируя воспитывающий потенциал урока по литературе? </a:t>
          </a:r>
          <a:endParaRPr lang="en-US" dirty="0"/>
        </a:p>
      </dgm:t>
    </dgm:pt>
    <dgm:pt modelId="{5B6129D1-5F67-404C-A8C0-D5A5E5368E80}" type="parTrans" cxnId="{5E2D4F22-8735-4964-AAB7-DD8C855B3462}">
      <dgm:prSet/>
      <dgm:spPr/>
      <dgm:t>
        <a:bodyPr/>
        <a:lstStyle/>
        <a:p>
          <a:endParaRPr lang="en-US"/>
        </a:p>
      </dgm:t>
    </dgm:pt>
    <dgm:pt modelId="{CA5632E3-002F-4D02-86B3-A477CEC8DCBF}" type="sibTrans" cxnId="{5E2D4F22-8735-4964-AAB7-DD8C855B3462}">
      <dgm:prSet/>
      <dgm:spPr/>
      <dgm:t>
        <a:bodyPr/>
        <a:lstStyle/>
        <a:p>
          <a:endParaRPr lang="en-US"/>
        </a:p>
      </dgm:t>
    </dgm:pt>
    <dgm:pt modelId="{06184C5B-01CA-424B-B535-EEF35873094F}" type="pres">
      <dgm:prSet presAssocID="{2A7BBED9-8EDB-4808-9D90-32F78842B9A5}" presName="vert0" presStyleCnt="0">
        <dgm:presLayoutVars>
          <dgm:dir/>
          <dgm:animOne val="branch"/>
          <dgm:animLvl val="lvl"/>
        </dgm:presLayoutVars>
      </dgm:prSet>
      <dgm:spPr/>
    </dgm:pt>
    <dgm:pt modelId="{355330E6-1D9E-494D-9E2E-E94F75878730}" type="pres">
      <dgm:prSet presAssocID="{7C237111-4FF1-4F09-90B3-CFE596000ADC}" presName="thickLine" presStyleLbl="alignNode1" presStyleIdx="0" presStyleCnt="2"/>
      <dgm:spPr/>
    </dgm:pt>
    <dgm:pt modelId="{B457A861-7CD1-4C99-B7A7-F0F082950C84}" type="pres">
      <dgm:prSet presAssocID="{7C237111-4FF1-4F09-90B3-CFE596000ADC}" presName="horz1" presStyleCnt="0"/>
      <dgm:spPr/>
    </dgm:pt>
    <dgm:pt modelId="{B864C78E-D6D6-4996-9AB5-44C0F3B7ED98}" type="pres">
      <dgm:prSet presAssocID="{7C237111-4FF1-4F09-90B3-CFE596000ADC}" presName="tx1" presStyleLbl="revTx" presStyleIdx="0" presStyleCnt="2"/>
      <dgm:spPr/>
    </dgm:pt>
    <dgm:pt modelId="{29D0DFC7-5601-447A-9CB0-A44FFFBB210E}" type="pres">
      <dgm:prSet presAssocID="{7C237111-4FF1-4F09-90B3-CFE596000ADC}" presName="vert1" presStyleCnt="0"/>
      <dgm:spPr/>
    </dgm:pt>
    <dgm:pt modelId="{3D5A5A19-FBB8-416D-8B82-548CFECF595B}" type="pres">
      <dgm:prSet presAssocID="{FED76A32-3573-4F4D-9392-E2C0CD440C63}" presName="thickLine" presStyleLbl="alignNode1" presStyleIdx="1" presStyleCnt="2"/>
      <dgm:spPr/>
    </dgm:pt>
    <dgm:pt modelId="{E4A2C8D1-CCCC-425F-9AD1-83EC69A1262B}" type="pres">
      <dgm:prSet presAssocID="{FED76A32-3573-4F4D-9392-E2C0CD440C63}" presName="horz1" presStyleCnt="0"/>
      <dgm:spPr/>
    </dgm:pt>
    <dgm:pt modelId="{9488077F-A98A-4E78-90CB-7097A94E530A}" type="pres">
      <dgm:prSet presAssocID="{FED76A32-3573-4F4D-9392-E2C0CD440C63}" presName="tx1" presStyleLbl="revTx" presStyleIdx="1" presStyleCnt="2"/>
      <dgm:spPr/>
    </dgm:pt>
    <dgm:pt modelId="{C62022A7-EC36-4308-94FB-43325B4A8AF1}" type="pres">
      <dgm:prSet presAssocID="{FED76A32-3573-4F4D-9392-E2C0CD440C63}" presName="vert1" presStyleCnt="0"/>
      <dgm:spPr/>
    </dgm:pt>
  </dgm:ptLst>
  <dgm:cxnLst>
    <dgm:cxn modelId="{5E2D4F22-8735-4964-AAB7-DD8C855B3462}" srcId="{2A7BBED9-8EDB-4808-9D90-32F78842B9A5}" destId="{FED76A32-3573-4F4D-9392-E2C0CD440C63}" srcOrd="1" destOrd="0" parTransId="{5B6129D1-5F67-404C-A8C0-D5A5E5368E80}" sibTransId="{CA5632E3-002F-4D02-86B3-A477CEC8DCBF}"/>
    <dgm:cxn modelId="{3C099924-82CC-45BA-A97D-9C99BD262655}" type="presOf" srcId="{7C237111-4FF1-4F09-90B3-CFE596000ADC}" destId="{B864C78E-D6D6-4996-9AB5-44C0F3B7ED98}" srcOrd="0" destOrd="0" presId="urn:microsoft.com/office/officeart/2008/layout/LinedList"/>
    <dgm:cxn modelId="{9BA8AC53-8C9B-4DBA-9108-50DDD5E07291}" type="presOf" srcId="{FED76A32-3573-4F4D-9392-E2C0CD440C63}" destId="{9488077F-A98A-4E78-90CB-7097A94E530A}" srcOrd="0" destOrd="0" presId="urn:microsoft.com/office/officeart/2008/layout/LinedList"/>
    <dgm:cxn modelId="{9B516BA4-7896-47E8-A176-9D5437DEF5C3}" srcId="{2A7BBED9-8EDB-4808-9D90-32F78842B9A5}" destId="{7C237111-4FF1-4F09-90B3-CFE596000ADC}" srcOrd="0" destOrd="0" parTransId="{1C65ABF3-EC63-410D-BA19-0C690E01490E}" sibTransId="{833C2B5A-068A-4B87-B549-B025504B57F6}"/>
    <dgm:cxn modelId="{604EF1A6-C8C6-4B6C-9EE8-AF904B144DBF}" type="presOf" srcId="{2A7BBED9-8EDB-4808-9D90-32F78842B9A5}" destId="{06184C5B-01CA-424B-B535-EEF35873094F}" srcOrd="0" destOrd="0" presId="urn:microsoft.com/office/officeart/2008/layout/LinedList"/>
    <dgm:cxn modelId="{ACFE3D28-CDF7-496F-A888-C6B2F3C02C6C}" type="presParOf" srcId="{06184C5B-01CA-424B-B535-EEF35873094F}" destId="{355330E6-1D9E-494D-9E2E-E94F75878730}" srcOrd="0" destOrd="0" presId="urn:microsoft.com/office/officeart/2008/layout/LinedList"/>
    <dgm:cxn modelId="{F2445225-5163-4BF7-BD16-930F6C681D49}" type="presParOf" srcId="{06184C5B-01CA-424B-B535-EEF35873094F}" destId="{B457A861-7CD1-4C99-B7A7-F0F082950C84}" srcOrd="1" destOrd="0" presId="urn:microsoft.com/office/officeart/2008/layout/LinedList"/>
    <dgm:cxn modelId="{B8990B82-4385-4BA2-A172-F1FBE508255D}" type="presParOf" srcId="{B457A861-7CD1-4C99-B7A7-F0F082950C84}" destId="{B864C78E-D6D6-4996-9AB5-44C0F3B7ED98}" srcOrd="0" destOrd="0" presId="urn:microsoft.com/office/officeart/2008/layout/LinedList"/>
    <dgm:cxn modelId="{2637CABC-70C1-4E4D-9FA1-91A218EC2066}" type="presParOf" srcId="{B457A861-7CD1-4C99-B7A7-F0F082950C84}" destId="{29D0DFC7-5601-447A-9CB0-A44FFFBB210E}" srcOrd="1" destOrd="0" presId="urn:microsoft.com/office/officeart/2008/layout/LinedList"/>
    <dgm:cxn modelId="{003A842A-AFCF-4142-9137-F5B9ABC21F82}" type="presParOf" srcId="{06184C5B-01CA-424B-B535-EEF35873094F}" destId="{3D5A5A19-FBB8-416D-8B82-548CFECF595B}" srcOrd="2" destOrd="0" presId="urn:microsoft.com/office/officeart/2008/layout/LinedList"/>
    <dgm:cxn modelId="{4332BA29-939F-4842-A235-45332D9E0485}" type="presParOf" srcId="{06184C5B-01CA-424B-B535-EEF35873094F}" destId="{E4A2C8D1-CCCC-425F-9AD1-83EC69A1262B}" srcOrd="3" destOrd="0" presId="urn:microsoft.com/office/officeart/2008/layout/LinedList"/>
    <dgm:cxn modelId="{AECA44AD-B9AB-45D2-8446-7C0A68DE203B}" type="presParOf" srcId="{E4A2C8D1-CCCC-425F-9AD1-83EC69A1262B}" destId="{9488077F-A98A-4E78-90CB-7097A94E530A}" srcOrd="0" destOrd="0" presId="urn:microsoft.com/office/officeart/2008/layout/LinedList"/>
    <dgm:cxn modelId="{7B01D810-1085-43B5-AC35-B59ABB472BAC}" type="presParOf" srcId="{E4A2C8D1-CCCC-425F-9AD1-83EC69A1262B}" destId="{C62022A7-EC36-4308-94FB-43325B4A8AF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450CD-E79A-4B53-8E25-9DAB4BEE51C6}">
      <dsp:nvSpPr>
        <dsp:cNvPr id="0" name=""/>
        <dsp:cNvSpPr/>
      </dsp:nvSpPr>
      <dsp:spPr>
        <a:xfrm>
          <a:off x="0" y="130723"/>
          <a:ext cx="5594050" cy="133978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— хвалебные панегирики Петру </a:t>
          </a:r>
          <a:r>
            <a:rPr lang="en-US" sz="2500" kern="1200"/>
            <a:t>I</a:t>
          </a:r>
          <a:r>
            <a:rPr lang="ru-RU" sz="2500" kern="1200"/>
            <a:t>; </a:t>
          </a:r>
          <a:endParaRPr lang="en-US" sz="2500" kern="1200"/>
        </a:p>
      </dsp:txBody>
      <dsp:txXfrm>
        <a:off x="65403" y="196126"/>
        <a:ext cx="5463244" cy="1208981"/>
      </dsp:txXfrm>
    </dsp:sp>
    <dsp:sp modelId="{E971D632-40AF-4276-9949-BB34B245F022}">
      <dsp:nvSpPr>
        <dsp:cNvPr id="0" name=""/>
        <dsp:cNvSpPr/>
      </dsp:nvSpPr>
      <dsp:spPr>
        <a:xfrm>
          <a:off x="0" y="1542510"/>
          <a:ext cx="5594050" cy="13397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— образ «идеального правителя» в оде;</a:t>
          </a:r>
          <a:endParaRPr lang="en-US" sz="2500" kern="1200"/>
        </a:p>
      </dsp:txBody>
      <dsp:txXfrm>
        <a:off x="65403" y="1607913"/>
        <a:ext cx="5463244" cy="1208981"/>
      </dsp:txXfrm>
    </dsp:sp>
    <dsp:sp modelId="{E7156AA4-82E2-4B3B-B1C9-01BA6EEC168A}">
      <dsp:nvSpPr>
        <dsp:cNvPr id="0" name=""/>
        <dsp:cNvSpPr/>
      </dsp:nvSpPr>
      <dsp:spPr>
        <a:xfrm>
          <a:off x="0" y="2954298"/>
          <a:ext cx="5594050" cy="133978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— пушкинская интерпретация личности императора как источник  национальной традиции;</a:t>
          </a:r>
          <a:endParaRPr lang="en-US" sz="2500" kern="1200"/>
        </a:p>
      </dsp:txBody>
      <dsp:txXfrm>
        <a:off x="65403" y="3019701"/>
        <a:ext cx="5463244" cy="1208981"/>
      </dsp:txXfrm>
    </dsp:sp>
    <dsp:sp modelId="{F4377321-F644-4645-AA50-2B05E3902406}">
      <dsp:nvSpPr>
        <dsp:cNvPr id="0" name=""/>
        <dsp:cNvSpPr/>
      </dsp:nvSpPr>
      <dsp:spPr>
        <a:xfrm>
          <a:off x="0" y="4366085"/>
          <a:ext cx="5594050" cy="1339787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/>
            <a:t>— осмысление исторической темы и развитие «петербургского мифа» через личность Петра </a:t>
          </a:r>
          <a:r>
            <a:rPr lang="en-US" sz="2500" kern="1200"/>
            <a:t>I</a:t>
          </a:r>
          <a:r>
            <a:rPr lang="ru-RU" sz="2500" kern="1200"/>
            <a:t> </a:t>
          </a:r>
          <a:endParaRPr lang="en-US" sz="2500" kern="1200"/>
        </a:p>
      </dsp:txBody>
      <dsp:txXfrm>
        <a:off x="65403" y="4431488"/>
        <a:ext cx="5463244" cy="12089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5330E6-1D9E-494D-9E2E-E94F75878730}">
      <dsp:nvSpPr>
        <dsp:cNvPr id="0" name=""/>
        <dsp:cNvSpPr/>
      </dsp:nvSpPr>
      <dsp:spPr>
        <a:xfrm>
          <a:off x="0" y="0"/>
          <a:ext cx="5343082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64C78E-D6D6-4996-9AB5-44C0F3B7ED98}">
      <dsp:nvSpPr>
        <dsp:cNvPr id="0" name=""/>
        <dsp:cNvSpPr/>
      </dsp:nvSpPr>
      <dsp:spPr>
        <a:xfrm>
          <a:off x="0" y="0"/>
          <a:ext cx="5343082" cy="2560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/>
            <a:t>— Какой подходящий формат может подыскать учитель предметник для этой темы? </a:t>
          </a:r>
          <a:endParaRPr lang="en-US" sz="3100" kern="1200"/>
        </a:p>
      </dsp:txBody>
      <dsp:txXfrm>
        <a:off x="0" y="0"/>
        <a:ext cx="5343082" cy="2560802"/>
      </dsp:txXfrm>
    </dsp:sp>
    <dsp:sp modelId="{3D5A5A19-FBB8-416D-8B82-548CFECF595B}">
      <dsp:nvSpPr>
        <dsp:cNvPr id="0" name=""/>
        <dsp:cNvSpPr/>
      </dsp:nvSpPr>
      <dsp:spPr>
        <a:xfrm>
          <a:off x="0" y="2560802"/>
          <a:ext cx="5343082" cy="0"/>
        </a:xfrm>
        <a:prstGeom prst="line">
          <a:avLst/>
        </a:prstGeom>
        <a:solidFill>
          <a:schemeClr val="accent2">
            <a:hueOff val="-20516600"/>
            <a:satOff val="15255"/>
            <a:lumOff val="1961"/>
            <a:alphaOff val="0"/>
          </a:schemeClr>
        </a:solidFill>
        <a:ln w="12700" cap="flat" cmpd="sng" algn="ctr">
          <a:solidFill>
            <a:schemeClr val="accent2">
              <a:hueOff val="-20516600"/>
              <a:satOff val="15255"/>
              <a:lumOff val="19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88077F-A98A-4E78-90CB-7097A94E530A}">
      <dsp:nvSpPr>
        <dsp:cNvPr id="0" name=""/>
        <dsp:cNvSpPr/>
      </dsp:nvSpPr>
      <dsp:spPr>
        <a:xfrm>
          <a:off x="0" y="2560802"/>
          <a:ext cx="5343082" cy="2560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/>
            <a:t>— Что может «рассказать» о личности Петра Первого учитель, актуализируя воспитывающий потенциал урока по литературе? </a:t>
          </a:r>
          <a:endParaRPr lang="en-US" sz="3100" kern="1200" dirty="0"/>
        </a:p>
      </dsp:txBody>
      <dsp:txXfrm>
        <a:off x="0" y="2560802"/>
        <a:ext cx="5343082" cy="2560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D3B3C7E-BC2D-4436-8B03-AC421FA66787}"/>
              </a:ext>
            </a:extLst>
          </p:cNvPr>
          <p:cNvSpPr/>
          <p:nvPr/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66887E-4265-46F7-9DE0-605FFFC9076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5130" y="1066800"/>
            <a:ext cx="8112369" cy="2073119"/>
          </a:xfrm>
        </p:spPr>
        <p:txBody>
          <a:bodyPr anchor="b">
            <a:normAutofit/>
          </a:bodyPr>
          <a:lstStyle>
            <a:lvl1pPr algn="ctr">
              <a:lnSpc>
                <a:spcPct val="110000"/>
              </a:lnSpc>
              <a:defRPr sz="2800" cap="all" spc="39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DB1A74-54F5-45CA-8922-87FFD5751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75804" y="4876802"/>
            <a:ext cx="7821637" cy="1028697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BE6EF-9D0F-4ABF-B92C-E967FE3F1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4AB150-954C-4F02-89AC-DA7163D75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79965" y="6245352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E16270-CBD7-4ACC-BFC5-9CADE7226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B5D0C1-066E-4C02-A6B8-59FAE4A19724}"/>
              </a:ext>
            </a:extLst>
          </p:cNvPr>
          <p:cNvGrpSpPr/>
          <p:nvPr/>
        </p:nvGrpSpPr>
        <p:grpSpPr>
          <a:xfrm>
            <a:off x="5662258" y="4240546"/>
            <a:ext cx="867485" cy="115439"/>
            <a:chOff x="8910933" y="1861308"/>
            <a:chExt cx="867485" cy="1154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4386904-AFDC-449E-8D1B-906B305EBDA7}"/>
                </a:ext>
              </a:extLst>
            </p:cNvPr>
            <p:cNvSpPr/>
            <p:nvPr/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70778F2-11E8-428C-8324-479CA9D6FE92}"/>
                </a:ext>
              </a:extLst>
            </p:cNvPr>
            <p:cNvCxnSpPr/>
            <p:nvPr/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A0BE89E-CB2D-48BA-A8D2-533FAAAA725F}"/>
                </a:ext>
              </a:extLst>
            </p:cNvPr>
            <p:cNvCxnSpPr/>
            <p:nvPr/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9277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B1126-542A-43AD-8078-EE3565165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5F98B-5F32-4561-BFBC-9F6E5DA0A3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28700" y="2161903"/>
            <a:ext cx="10134600" cy="37435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3D0DD-B04E-4E48-8EE1-51E46131A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1352D-F9C0-4442-9601-A09A7655E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FC0801-9C45-40AE-AB33-5742CDA4D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64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E946561-59BF-4566-AD2C-9B05C4771D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96250" y="723899"/>
            <a:ext cx="2271849" cy="54102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F7870-6CBD-47E2-854C-68141BAA1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23900" y="723899"/>
            <a:ext cx="8302534" cy="54102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12FAF3-C106-49CB-A845-1FC7F7313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4D5CCC-00E8-48FA-91A6-921E7B644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7E1751-E7AA-406D-A977-1ACEF1FBD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96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2DC87-4B97-4A7C-BC4C-6E7724561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59FD9-57FD-4ABA-9FCD-795405253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BD40E-B0AA-47B8-900F-488A8AEC1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E623C-1E35-4485-A5B4-A71969BE7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C6BB9-EF4F-465E-985B-34521F68C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4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F5577-D71B-4279-B07A-62F703E5D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48367D-C35C-4023-BEBE-F834D033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BFCF8A-B8C6-496A-98A5-BBB52DB70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CDE45C10-227D-42DF-A888-EEFD3784FA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23900" y="750338"/>
            <a:ext cx="4580642" cy="54946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58886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37115 w 6096000"/>
              <a:gd name="connsiteY3" fmla="*/ 5889172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214944-8898-48BC-AE6F-065DA7BBB8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580478" y="4714704"/>
            <a:ext cx="867485" cy="115439"/>
            <a:chOff x="8910933" y="1861308"/>
            <a:chExt cx="867485" cy="11543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94B3AAB-30C4-441D-B481-D253F8325953}"/>
                </a:ext>
              </a:extLst>
            </p:cNvPr>
            <p:cNvSpPr/>
            <p:nvPr/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DCB6176-5585-40BC-BC9C-CA625F989F1B}"/>
                </a:ext>
              </a:extLst>
            </p:cNvPr>
            <p:cNvCxnSpPr/>
            <p:nvPr/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7C4F1D9-97D8-43DD-A319-C56367F97FCE}"/>
                </a:ext>
              </a:extLst>
            </p:cNvPr>
            <p:cNvCxnSpPr/>
            <p:nvPr/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25E64ED-B373-4866-B5A2-E805D3168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1291" y="1274475"/>
            <a:ext cx="3761832" cy="2823913"/>
          </a:xfrm>
        </p:spPr>
        <p:txBody>
          <a:bodyPr anchor="b">
            <a:normAutofit/>
          </a:bodyPr>
          <a:lstStyle>
            <a:lvl1pPr algn="ctr">
              <a:defRPr sz="3200" cap="all" spc="6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6D6168-DDAE-41B2-A0D5-42185A2D02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6756" y="2730304"/>
            <a:ext cx="4383030" cy="139739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5971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825EB-71EE-41B3-89D2-47A0C7C35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62F7D-C4AD-4BD4-AAC8-F0223EE4A3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37305" y="2155369"/>
            <a:ext cx="4953000" cy="399832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B088-28C6-4667-8DF2-0DE32AE3E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55369"/>
            <a:ext cx="4953000" cy="39983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36095F-AE34-4E94-B722-E3A1205AE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06A8E6-BD94-48EA-8F35-DA0DF910A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478AEF-56B8-49F5-81E8-663B1FFA0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CF873F-001F-4254-97F3-05329E6A7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555171"/>
            <a:ext cx="10134600" cy="113551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7B575-060F-4296-A28A-93DA109F9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7306" y="1801620"/>
            <a:ext cx="4849036" cy="814387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581A51-F4D1-4A02-9918-C416F820B6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37306" y="2619103"/>
            <a:ext cx="4849036" cy="3514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2916D0-3DFE-455D-9888-3FDEFD3D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50108" y="1801620"/>
            <a:ext cx="4904585" cy="814387"/>
          </a:xfrm>
        </p:spPr>
        <p:txBody>
          <a:bodyPr anchor="b">
            <a:normAutofit/>
          </a:bodyPr>
          <a:lstStyle>
            <a:lvl1pPr marL="0" indent="0">
              <a:buNone/>
              <a:defRPr sz="18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93D763-0643-4A48-8007-93391C59F6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0108" y="2619103"/>
            <a:ext cx="4904585" cy="35149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A2D07B-3A5D-41C2-83B8-BD1AD6522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2C1367-FE5A-4CDD-B85B-724FFFE5B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2F244-23EB-4E1A-B74F-77F23F879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00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76C0A-BEF4-4DE4-A9D2-C60298FC7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67C0AC-3C98-4D68-AE72-CFFA1638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A7722A-E2E4-45D2-8A20-4853ED683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B9201-B20B-4412-B745-F2F6A914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5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C4889A-9ABE-4409-BAD8-F84C36C1F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DA5A70-FE21-4CB6-A67B-1DC798E9E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84AD11-7FD2-432C-A6AB-395BE9275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69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397CF-9CDD-4E78-8F35-A2FFE7867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94BFE-7A85-4123-B0F7-4DB1C141C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66800"/>
            <a:ext cx="6172200" cy="48386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EFD6D-1929-4A73-A860-22A36FF5C1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399A5-94A1-4452-AFF0-918BDA8B1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9589D8-DD83-406C-A77A-176D23993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E46024-82ED-40EF-8846-F6CC44BC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36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D12FA-83A4-42AF-98D7-312C4C5A7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457200"/>
            <a:ext cx="37052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CF1DC8-2932-4C6E-BFBB-8BA1C95984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5942012" cy="48387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6E0000-EF01-46A5-8A71-25FB7EA3F9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1AD40B-9246-4532-9F73-5BA9061C3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E6B9A0-5B1C-4F7B-828A-EF74E514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2E99FB-C932-4165-A612-8B302D8F7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831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CE7638-D991-46E7-BF2C-67D1AC829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723900"/>
            <a:ext cx="10134600" cy="12884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C6B9C-4923-4DAB-9748-D5CD289EB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8700" y="2161903"/>
            <a:ext cx="10134600" cy="39693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78CF6-4B33-40E4-B881-5F4C568378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4765" y="6245032"/>
            <a:ext cx="5244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19590046-DA73-4BBF-84B5-C08E6F75191A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857E-F564-4539-9984-10435B6140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54841" y="6245032"/>
            <a:ext cx="2659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C485584D-7D79-4248-9986-4CA35242F944}" type="datetimeFigureOut">
              <a:rPr lang="en-US" smtClean="0"/>
              <a:t>12/5/2021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EABEF-B998-4B11-A878-8F492F8E39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279964" y="6245033"/>
            <a:ext cx="41122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EB54D17-3792-403D-9127-495845021D2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160920 w 12192000"/>
              <a:gd name="connsiteY0" fmla="*/ 157606 h 6858000"/>
              <a:gd name="connsiteX1" fmla="*/ 160920 w 12192000"/>
              <a:gd name="connsiteY1" fmla="*/ 6700394 h 6858000"/>
              <a:gd name="connsiteX2" fmla="*/ 12031081 w 12192000"/>
              <a:gd name="connsiteY2" fmla="*/ 6700394 h 6858000"/>
              <a:gd name="connsiteX3" fmla="*/ 12031081 w 12192000"/>
              <a:gd name="connsiteY3" fmla="*/ 157606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0920" y="157606"/>
                </a:moveTo>
                <a:lnTo>
                  <a:pt x="160920" y="6700394"/>
                </a:lnTo>
                <a:lnTo>
                  <a:pt x="12031081" y="6700394"/>
                </a:lnTo>
                <a:lnTo>
                  <a:pt x="12031081" y="157606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62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07" r:id="rId6"/>
    <p:sldLayoutId id="2147484003" r:id="rId7"/>
    <p:sldLayoutId id="2147484004" r:id="rId8"/>
    <p:sldLayoutId id="2147484005" r:id="rId9"/>
    <p:sldLayoutId id="2147484006" r:id="rId10"/>
    <p:sldLayoutId id="2147484008" r:id="rId11"/>
  </p:sldLayoutIdLst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kern="1200" cap="none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Tx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-228600" algn="l" defTabSz="914400" rtl="0" eaLnBrk="1" latinLnBrk="0" hangingPunct="1">
        <a:lnSpc>
          <a:spcPct val="11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4905C695-F54E-4EF8-8AEF-811D460E7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85CD2A3-2099-476E-9A85-55DC735FA2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8080" y="159026"/>
            <a:ext cx="5943600" cy="65427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6480E4-F599-41B6-93CA-328614B02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5743" y="1730036"/>
            <a:ext cx="5372214" cy="2646777"/>
          </a:xfrm>
        </p:spPr>
        <p:txBody>
          <a:bodyPr>
            <a:normAutofit fontScale="90000"/>
          </a:bodyPr>
          <a:lstStyle/>
          <a:p>
            <a:r>
              <a:rPr lang="ru-RU" sz="3600" b="1" i="1" dirty="0"/>
              <a:t>«Образ Петра I в творчестве А.С. Пушкина»:</a:t>
            </a:r>
            <a:br>
              <a:rPr lang="ru-RU" sz="3600" dirty="0"/>
            </a:br>
            <a:r>
              <a:rPr lang="ru-RU" sz="3600" dirty="0"/>
              <a:t> воспитывающий потенциал урока по литературе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6527D74-327D-4843-B320-469AEC0CAB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5743" y="5372913"/>
            <a:ext cx="3942249" cy="1233323"/>
          </a:xfrm>
        </p:spPr>
        <p:txBody>
          <a:bodyPr anchor="t">
            <a:normAutofit/>
          </a:bodyPr>
          <a:lstStyle/>
          <a:p>
            <a:pPr algn="l"/>
            <a:r>
              <a:rPr lang="ru-RU" dirty="0"/>
              <a:t>Подготовлено учителем русского языка и литературы </a:t>
            </a:r>
            <a:r>
              <a:rPr lang="ru-RU" i="1" dirty="0" err="1"/>
              <a:t>Зелюткиной</a:t>
            </a:r>
            <a:r>
              <a:rPr lang="ru-RU" i="1" dirty="0"/>
              <a:t> Г. М.</a:t>
            </a:r>
          </a:p>
        </p:txBody>
      </p:sp>
      <p:pic>
        <p:nvPicPr>
          <p:cNvPr id="4" name="Рисунок 3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id="{30CE62F1-9A67-41C1-9A74-D4DA042602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9107" y="375285"/>
            <a:ext cx="3998600" cy="57533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E92979E8-2E86-433E-A7E4-5F102E45A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690458" y="4237480"/>
            <a:ext cx="867485" cy="115439"/>
            <a:chOff x="8910933" y="1861308"/>
            <a:chExt cx="867485" cy="11543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CDDEF0D5-EF9F-43D4-BF40-27A3121E0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1438B34-2B34-4614-B3B4-D09927150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2C691BDB-93D3-4721-903C-45DD9590F1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6877651-9032-400B-B264-F037F68C0BC9}"/>
              </a:ext>
            </a:extLst>
          </p:cNvPr>
          <p:cNvSpPr txBox="1"/>
          <p:nvPr/>
        </p:nvSpPr>
        <p:spPr>
          <a:xfrm>
            <a:off x="10580707" y="6424815"/>
            <a:ext cx="23910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b="1" dirty="0"/>
              <a:t>Худ. С. </a:t>
            </a:r>
            <a:r>
              <a:rPr lang="ru-RU" sz="1200" b="1" dirty="0" err="1"/>
              <a:t>Бордюг</a:t>
            </a:r>
            <a:r>
              <a:rPr lang="ru-RU" sz="1200" b="1" dirty="0"/>
              <a:t>, 1992.</a:t>
            </a:r>
          </a:p>
        </p:txBody>
      </p:sp>
    </p:spTree>
    <p:extLst>
      <p:ext uri="{BB962C8B-B14F-4D97-AF65-F5344CB8AC3E}">
        <p14:creationId xmlns:p14="http://schemas.microsoft.com/office/powerpoint/2010/main" val="2366992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9F75AC-D5DC-4B13-86B0-2C10A435D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/>
              <a:t>I. </a:t>
            </a:r>
            <a:r>
              <a:rPr lang="ru-RU" sz="4400" b="1" dirty="0"/>
              <a:t>Введение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AC8969-82AF-461D-A4B4-BD0095ADE4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dirty="0"/>
              <a:t>Актуальность: </a:t>
            </a:r>
            <a:r>
              <a:rPr lang="ru-RU" sz="2800" dirty="0"/>
              <a:t>празднование в 2022 году юбилейной даты</a:t>
            </a:r>
          </a:p>
          <a:p>
            <a:r>
              <a:rPr lang="ru-RU" sz="2800" i="1" dirty="0"/>
              <a:t>Обоснование:</a:t>
            </a:r>
            <a:r>
              <a:rPr lang="ru-RU" sz="2800" dirty="0"/>
              <a:t> воспитывающие функции урока литературы:</a:t>
            </a:r>
          </a:p>
          <a:p>
            <a:r>
              <a:rPr lang="ru-RU" sz="2800" dirty="0"/>
              <a:t>— историческое воспитание (интерес к прошлому);</a:t>
            </a:r>
          </a:p>
          <a:p>
            <a:r>
              <a:rPr lang="ru-RU" sz="2800" dirty="0"/>
              <a:t>— культурное воспитание (через предмет искусства)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907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9">
            <a:extLst>
              <a:ext uri="{FF2B5EF4-FFF2-40B4-BE49-F238E27FC236}">
                <a16:creationId xmlns:a16="http://schemas.microsoft.com/office/drawing/2014/main" id="{51A01047-632B-4F57-9CDB-AA680D5BBB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5">
            <a:extLst>
              <a:ext uri="{FF2B5EF4-FFF2-40B4-BE49-F238E27FC236}">
                <a16:creationId xmlns:a16="http://schemas.microsoft.com/office/drawing/2014/main" id="{6D7753FE-7408-46D8-999A-0B0C34EA8C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700" y="1028700"/>
            <a:ext cx="4038600" cy="4841072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  <a:gd name="connsiteX4" fmla="*/ 0 w 6096000"/>
              <a:gd name="connsiteY4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58886 w 6096000"/>
              <a:gd name="connsiteY3" fmla="*/ 6858000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3037115 w 6096000"/>
              <a:gd name="connsiteY3" fmla="*/ 5889172 h 6858000"/>
              <a:gd name="connsiteX4" fmla="*/ 0 w 6096000"/>
              <a:gd name="connsiteY4" fmla="*/ 6858000 h 6858000"/>
              <a:gd name="connsiteX5" fmla="*/ 0 w 6096000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37115" y="5889172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8DF0C0-4CBA-4A90-8DD1-A276F4ABB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085" y="1215959"/>
            <a:ext cx="3764604" cy="3122578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II.</a:t>
            </a:r>
            <a:r>
              <a:rPr lang="ru-RU" dirty="0"/>
              <a:t> </a:t>
            </a:r>
            <a:r>
              <a:rPr lang="ru-RU" b="1" dirty="0"/>
              <a:t>Основная часть. </a:t>
            </a:r>
            <a:r>
              <a:rPr lang="ru-RU" dirty="0"/>
              <a:t>Тема</a:t>
            </a:r>
            <a:r>
              <a:rPr lang="ru-RU" b="1" i="1" dirty="0"/>
              <a:t> «</a:t>
            </a:r>
            <a:r>
              <a:rPr lang="ru-RU" dirty="0"/>
              <a:t>императора Петра» в русской литературе:</a:t>
            </a:r>
            <a:endParaRPr lang="ru-RU" b="1" dirty="0"/>
          </a:p>
        </p:txBody>
      </p:sp>
      <p:grpSp>
        <p:nvGrpSpPr>
          <p:cNvPr id="23" name="Group 13">
            <a:extLst>
              <a:ext uri="{FF2B5EF4-FFF2-40B4-BE49-F238E27FC236}">
                <a16:creationId xmlns:a16="http://schemas.microsoft.com/office/drawing/2014/main" id="{E30DE9CB-4267-487A-915E-5665607E9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614258" y="4550150"/>
            <a:ext cx="867485" cy="115439"/>
            <a:chOff x="8910933" y="1861308"/>
            <a:chExt cx="867485" cy="11543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237361B-A61F-4EEA-8554-10DEFF0AB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cxnSp>
          <p:nvCxnSpPr>
            <p:cNvPr id="24" name="Straight Connector 15">
              <a:extLst>
                <a:ext uri="{FF2B5EF4-FFF2-40B4-BE49-F238E27FC236}">
                  <a16:creationId xmlns:a16="http://schemas.microsoft.com/office/drawing/2014/main" id="{BBBC8A6A-A883-4F9C-82BA-607223F36C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6">
              <a:extLst>
                <a:ext uri="{FF2B5EF4-FFF2-40B4-BE49-F238E27FC236}">
                  <a16:creationId xmlns:a16="http://schemas.microsoft.com/office/drawing/2014/main" id="{E234343E-05EC-4327-BA72-FD68FF049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40E97A34-63DA-440A-BCEF-00F4051D22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87928"/>
              </p:ext>
            </p:extLst>
          </p:nvPr>
        </p:nvGraphicFramePr>
        <p:xfrm>
          <a:off x="5952682" y="632298"/>
          <a:ext cx="5594050" cy="58365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6444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E87914-CEC7-4151-9E8F-6DFA16FD4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/>
              <a:t>Образ Петра I у А. С. Пушкина: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84D6B8-2C5D-4DBE-9B1A-C32BA8320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sz="2600" dirty="0"/>
              <a:t>— интерес поэта к исторической личности, изучение документов; </a:t>
            </a:r>
          </a:p>
          <a:p>
            <a:pPr algn="just"/>
            <a:r>
              <a:rPr lang="ru-RU" sz="2600" dirty="0"/>
              <a:t>— преломление личных взглядов и воззрений в художественном образе;</a:t>
            </a:r>
          </a:p>
          <a:p>
            <a:pPr algn="just"/>
            <a:r>
              <a:rPr lang="ru-RU" sz="2600" dirty="0"/>
              <a:t>— конкретные произведения, входящие в тематическую группу;</a:t>
            </a:r>
          </a:p>
          <a:p>
            <a:pPr algn="just"/>
            <a:r>
              <a:rPr lang="ru-RU" sz="2600" dirty="0"/>
              <a:t>— вариации образа Петра: «идеальный правитель», сила государства, беспощадная к человеку («Медный всадник»), «царь-плотник», реалистичный сложный образ и т. д.;</a:t>
            </a:r>
          </a:p>
          <a:p>
            <a:pPr algn="just"/>
            <a:r>
              <a:rPr lang="ru-RU" sz="2600" dirty="0"/>
              <a:t>— сложность и неоднозначность образа Петра Первого, и вместе с тем несомненная его значимость и увековечивание реальной исторической личности в произведениях национального поэта и писателя А. С. Пушкина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1160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22">
            <a:extLst>
              <a:ext uri="{FF2B5EF4-FFF2-40B4-BE49-F238E27FC236}">
                <a16:creationId xmlns:a16="http://schemas.microsoft.com/office/drawing/2014/main" id="{FAC9656C-AED6-412E-9226-B7F1964005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24">
            <a:extLst>
              <a:ext uri="{FF2B5EF4-FFF2-40B4-BE49-F238E27FC236}">
                <a16:creationId xmlns:a16="http://schemas.microsoft.com/office/drawing/2014/main" id="{F5BC820D-D527-47CE-ABB0-DA0BB5B043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26">
            <a:extLst>
              <a:ext uri="{FF2B5EF4-FFF2-40B4-BE49-F238E27FC236}">
                <a16:creationId xmlns:a16="http://schemas.microsoft.com/office/drawing/2014/main" id="{D1DD315B-AEF9-490C-9438-C80F804057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00" y="159026"/>
            <a:ext cx="11891037" cy="65427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80CB97-1E06-4D2E-AE07-BD300F83B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028700"/>
            <a:ext cx="4038600" cy="4800600"/>
          </a:xfrm>
        </p:spPr>
        <p:txBody>
          <a:bodyPr anchor="ctr">
            <a:normAutofit/>
          </a:bodyPr>
          <a:lstStyle/>
          <a:p>
            <a:pPr algn="ctr"/>
            <a:r>
              <a:rPr lang="en-US"/>
              <a:t>III.</a:t>
            </a:r>
            <a:r>
              <a:rPr lang="ru-RU"/>
              <a:t> </a:t>
            </a:r>
            <a:r>
              <a:rPr lang="ru-RU" b="1"/>
              <a:t>Заключение.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:a16="http://schemas.microsoft.com/office/drawing/2014/main" id="{21AD17E4-425D-4988-8D03-52B45A0C256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4892778"/>
              </p:ext>
            </p:extLst>
          </p:nvPr>
        </p:nvGraphicFramePr>
        <p:xfrm>
          <a:off x="6095999" y="868197"/>
          <a:ext cx="5343083" cy="5121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1471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>
            <a:extLst>
              <a:ext uri="{FF2B5EF4-FFF2-40B4-BE49-F238E27FC236}">
                <a16:creationId xmlns:a16="http://schemas.microsoft.com/office/drawing/2014/main" id="{9D3B3C7E-BC2D-4436-8B03-AC421FA667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0920" y="157606"/>
            <a:ext cx="11870161" cy="65427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9B5D0C1-066E-4C02-A6B8-59FAE4A197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62258" y="4240546"/>
            <a:ext cx="867485" cy="115439"/>
            <a:chOff x="8910933" y="1861308"/>
            <a:chExt cx="867485" cy="115439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D4386904-AFDC-449E-8D1B-906B305EBD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70778F2-11E8-428C-8324-479CA9D6FE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A0BE89E-CB2D-48BA-A8D2-533FAAAA725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62" name="Rectangle 61">
            <a:extLst>
              <a:ext uri="{FF2B5EF4-FFF2-40B4-BE49-F238E27FC236}">
                <a16:creationId xmlns:a16="http://schemas.microsoft.com/office/drawing/2014/main" id="{4905C695-F54E-4EF8-8AEF-811D460E7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85CD2A3-2099-476E-9A85-55DC735FA2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4705" y="159026"/>
            <a:ext cx="11870161" cy="65427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06B011A-8127-456C-A64F-6B50EA2486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2270" y="1188720"/>
            <a:ext cx="7512147" cy="195540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600" b="1" kern="1200" cap="all" spc="39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Спасибо за внимание</a:t>
            </a:r>
            <a:r>
              <a:rPr lang="en-US" sz="3600" kern="1200" cap="all" spc="390" baseline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!</a:t>
            </a: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92979E8-2E86-433E-A7E4-5F102E45A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662258" y="4241463"/>
            <a:ext cx="867485" cy="115439"/>
            <a:chOff x="8910933" y="1861308"/>
            <a:chExt cx="867485" cy="115439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DDEF0D5-EF9F-43D4-BF40-27A3121E02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8964825" flipH="1">
              <a:off x="9286956" y="1861308"/>
              <a:ext cx="115439" cy="115439"/>
            </a:xfrm>
            <a:prstGeom prst="rect">
              <a:avLst/>
            </a:prstGeom>
            <a:noFill/>
            <a:ln w="158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71438B34-2B34-4614-B3B4-D09927150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426289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2C691BDB-93D3-4721-903C-45DD9590F1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910933" y="1919027"/>
              <a:ext cx="352129" cy="0"/>
            </a:xfrm>
            <a:prstGeom prst="line">
              <a:avLst/>
            </a:prstGeom>
            <a:ln w="158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774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AdornVTI">
  <a:themeElements>
    <a:clrScheme name="GC1">
      <a:dk1>
        <a:sysClr val="windowText" lastClr="000000"/>
      </a:dk1>
      <a:lt1>
        <a:sysClr val="window" lastClr="FFFFFF"/>
      </a:lt1>
      <a:dk2>
        <a:srgbClr val="2C2830"/>
      </a:dk2>
      <a:lt2>
        <a:srgbClr val="E0DCE1"/>
      </a:lt2>
      <a:accent1>
        <a:srgbClr val="908193"/>
      </a:accent1>
      <a:accent2>
        <a:srgbClr val="A08889"/>
      </a:accent2>
      <a:accent3>
        <a:srgbClr val="B48C7E"/>
      </a:accent3>
      <a:accent4>
        <a:srgbClr val="809C9B"/>
      </a:accent4>
      <a:accent5>
        <a:srgbClr val="899F91"/>
      </a:accent5>
      <a:accent6>
        <a:srgbClr val="728274"/>
      </a:accent6>
      <a:hlink>
        <a:srgbClr val="837585"/>
      </a:hlink>
      <a:folHlink>
        <a:srgbClr val="677E83"/>
      </a:folHlink>
    </a:clrScheme>
    <a:fontScheme name="Bembo">
      <a:majorFont>
        <a:latin typeface="Bembo"/>
        <a:ea typeface=""/>
        <a:cs typeface=""/>
      </a:majorFont>
      <a:minorFont>
        <a:latin typeface="Bemb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dornVTI" id="{497E3FA9-5A27-4D12-9D04-917BEF3D1303}" vid="{34192A01-61CA-4566-9818-841C607496F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265</Words>
  <Application>Microsoft Office PowerPoint</Application>
  <PresentationFormat>Широкоэкранный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Bembo</vt:lpstr>
      <vt:lpstr>AdornVTI</vt:lpstr>
      <vt:lpstr>«Образ Петра I в творчестве А.С. Пушкина»:  воспитывающий потенциал урока по литературе </vt:lpstr>
      <vt:lpstr>I. Введение</vt:lpstr>
      <vt:lpstr>II. Основная часть. Тема «императора Петра» в русской литературе:</vt:lpstr>
      <vt:lpstr>Образ Петра I у А. С. Пушкина:</vt:lpstr>
      <vt:lpstr>III. Заключение.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«Образ Петра I в творчестве А.С. Пушкина»:  воспитывающий потенциал урока по литературе </dc:title>
  <dc:creator>Валерия</dc:creator>
  <cp:lastModifiedBy>Валерия</cp:lastModifiedBy>
  <cp:revision>1</cp:revision>
  <dcterms:created xsi:type="dcterms:W3CDTF">2021-12-05T06:58:00Z</dcterms:created>
  <dcterms:modified xsi:type="dcterms:W3CDTF">2021-12-05T09:20:45Z</dcterms:modified>
</cp:coreProperties>
</file>