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0" r:id="rId2"/>
  </p:sldMasterIdLst>
  <p:notesMasterIdLst>
    <p:notesMasterId r:id="rId10"/>
  </p:notesMasterIdLst>
  <p:sldIdLst>
    <p:sldId id="264" r:id="rId3"/>
    <p:sldId id="258" r:id="rId4"/>
    <p:sldId id="271" r:id="rId5"/>
    <p:sldId id="266" r:id="rId6"/>
    <p:sldId id="267" r:id="rId7"/>
    <p:sldId id="269" r:id="rId8"/>
    <p:sldId id="265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5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138" y="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65A12D-BA8E-4CF2-8997-433F9596C313}" type="datetimeFigureOut">
              <a:rPr lang="ru-RU" smtClean="0"/>
              <a:t>11.12.2021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A02BE1-721D-4C61-B648-CA09DB88A1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37746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DAC2A-234D-4E15-9FE5-EB04C44D8DA6}" type="datetimeFigureOut">
              <a:rPr lang="ru-RU" smtClean="0"/>
              <a:t>11.12.2021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A854D-1342-4578-BDD7-6F369FCDBF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67442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DAC2A-234D-4E15-9FE5-EB04C44D8DA6}" type="datetimeFigureOut">
              <a:rPr lang="ru-RU" smtClean="0"/>
              <a:t>11.12.2021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A854D-1342-4578-BDD7-6F369FCDBF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90769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DAC2A-234D-4E15-9FE5-EB04C44D8DA6}" type="datetimeFigureOut">
              <a:rPr lang="ru-RU" smtClean="0"/>
              <a:t>11.12.2021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A854D-1342-4578-BDD7-6F369FCDBF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75566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1" y="1122363"/>
            <a:ext cx="9144000" cy="2387600"/>
          </a:xfrm>
        </p:spPr>
        <p:txBody>
          <a:bodyPr anchor="b"/>
          <a:lstStyle>
            <a:lvl1pPr algn="ctr">
              <a:defRPr sz="5998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1" y="3602038"/>
            <a:ext cx="9144000" cy="1655762"/>
          </a:xfrm>
        </p:spPr>
        <p:txBody>
          <a:bodyPr/>
          <a:lstStyle>
            <a:lvl1pPr marL="0" indent="0" algn="ctr">
              <a:buNone/>
              <a:defRPr sz="2399"/>
            </a:lvl1pPr>
            <a:lvl2pPr marL="457063" indent="0" algn="ctr">
              <a:buNone/>
              <a:defRPr sz="1999"/>
            </a:lvl2pPr>
            <a:lvl3pPr marL="914126" indent="0" algn="ctr">
              <a:buNone/>
              <a:defRPr sz="1799"/>
            </a:lvl3pPr>
            <a:lvl4pPr marL="1371189" indent="0" algn="ctr">
              <a:buNone/>
              <a:defRPr sz="1600"/>
            </a:lvl4pPr>
            <a:lvl5pPr marL="1828251" indent="0" algn="ctr">
              <a:buNone/>
              <a:defRPr sz="1600"/>
            </a:lvl5pPr>
            <a:lvl6pPr marL="2285314" indent="0" algn="ctr">
              <a:buNone/>
              <a:defRPr sz="1600"/>
            </a:lvl6pPr>
            <a:lvl7pPr marL="2742377" indent="0" algn="ctr">
              <a:buNone/>
              <a:defRPr sz="1600"/>
            </a:lvl7pPr>
            <a:lvl8pPr marL="3199440" indent="0" algn="ctr">
              <a:buNone/>
              <a:defRPr sz="1600"/>
            </a:lvl8pPr>
            <a:lvl9pPr marL="3656503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4EC6067-3467-4BAA-9FE0-6F39B854CDF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BFDBC63-DD92-406F-B061-BD57D85D9EAF}" type="slidenum">
              <a:rPr lang="ru-RU" alt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74066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427A31D-D7BC-4175-A2E7-ACB743CC2A1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230C306-226A-401F-AF2A-1213AEC3D6E3}" type="slidenum">
              <a:rPr lang="ru-RU" alt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6930670"/>
      </p:ext>
    </p:extLst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40"/>
            <a:ext cx="10515600" cy="2852737"/>
          </a:xfrm>
        </p:spPr>
        <p:txBody>
          <a:bodyPr anchor="b"/>
          <a:lstStyle>
            <a:lvl1pPr>
              <a:defRPr sz="5998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5"/>
            <a:ext cx="10515600" cy="1500187"/>
          </a:xfrm>
        </p:spPr>
        <p:txBody>
          <a:bodyPr/>
          <a:lstStyle>
            <a:lvl1pPr marL="0" indent="0">
              <a:buNone/>
              <a:defRPr sz="2399">
                <a:solidFill>
                  <a:schemeClr val="tx1">
                    <a:tint val="75000"/>
                  </a:schemeClr>
                </a:solidFill>
              </a:defRPr>
            </a:lvl1pPr>
            <a:lvl2pPr marL="457063" indent="0">
              <a:buNone/>
              <a:defRPr sz="1999">
                <a:solidFill>
                  <a:schemeClr val="tx1">
                    <a:tint val="75000"/>
                  </a:schemeClr>
                </a:solidFill>
              </a:defRPr>
            </a:lvl2pPr>
            <a:lvl3pPr marL="914126" indent="0">
              <a:buNone/>
              <a:defRPr sz="1799">
                <a:solidFill>
                  <a:schemeClr val="tx1">
                    <a:tint val="75000"/>
                  </a:schemeClr>
                </a:solidFill>
              </a:defRPr>
            </a:lvl3pPr>
            <a:lvl4pPr marL="137118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25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3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4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50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0224A68-F9B5-4B59-BAE6-7F82471E6A6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A9A39C-B2CA-426D-9B56-CF518D2D4715}" type="slidenum">
              <a:rPr lang="ru-RU" alt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5232572"/>
      </p:ext>
    </p:extLst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0EEFAB4-8764-41CA-8910-A449558A8F5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1740AC-9459-40C2-8E37-2A58ECAF75A9}" type="slidenum">
              <a:rPr lang="ru-RU" alt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2347738"/>
      </p:ext>
    </p:extLst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399" b="1"/>
            </a:lvl1pPr>
            <a:lvl2pPr marL="457063" indent="0">
              <a:buNone/>
              <a:defRPr sz="1999" b="1"/>
            </a:lvl2pPr>
            <a:lvl3pPr marL="914126" indent="0">
              <a:buNone/>
              <a:defRPr sz="1799" b="1"/>
            </a:lvl3pPr>
            <a:lvl4pPr marL="1371189" indent="0">
              <a:buNone/>
              <a:defRPr sz="1600" b="1"/>
            </a:lvl4pPr>
            <a:lvl5pPr marL="1828251" indent="0">
              <a:buNone/>
              <a:defRPr sz="1600" b="1"/>
            </a:lvl5pPr>
            <a:lvl6pPr marL="2285314" indent="0">
              <a:buNone/>
              <a:defRPr sz="1600" b="1"/>
            </a:lvl6pPr>
            <a:lvl7pPr marL="2742377" indent="0">
              <a:buNone/>
              <a:defRPr sz="1600" b="1"/>
            </a:lvl7pPr>
            <a:lvl8pPr marL="3199440" indent="0">
              <a:buNone/>
              <a:defRPr sz="1600" b="1"/>
            </a:lvl8pPr>
            <a:lvl9pPr marL="3656503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399" b="1"/>
            </a:lvl1pPr>
            <a:lvl2pPr marL="457063" indent="0">
              <a:buNone/>
              <a:defRPr sz="1999" b="1"/>
            </a:lvl2pPr>
            <a:lvl3pPr marL="914126" indent="0">
              <a:buNone/>
              <a:defRPr sz="1799" b="1"/>
            </a:lvl3pPr>
            <a:lvl4pPr marL="1371189" indent="0">
              <a:buNone/>
              <a:defRPr sz="1600" b="1"/>
            </a:lvl4pPr>
            <a:lvl5pPr marL="1828251" indent="0">
              <a:buNone/>
              <a:defRPr sz="1600" b="1"/>
            </a:lvl5pPr>
            <a:lvl6pPr marL="2285314" indent="0">
              <a:buNone/>
              <a:defRPr sz="1600" b="1"/>
            </a:lvl6pPr>
            <a:lvl7pPr marL="2742377" indent="0">
              <a:buNone/>
              <a:defRPr sz="1600" b="1"/>
            </a:lvl7pPr>
            <a:lvl8pPr marL="3199440" indent="0">
              <a:buNone/>
              <a:defRPr sz="1600" b="1"/>
            </a:lvl8pPr>
            <a:lvl9pPr marL="3656503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D78C479-BF2D-4B24-9EBA-D59915CE252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EE510B-EE8D-4F79-9FA0-544C26BEBA51}" type="slidenum">
              <a:rPr lang="ru-RU" alt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8296300"/>
      </p:ext>
    </p:extLst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120950D-8B50-4663-9308-643189FD856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8D75CA8-7D9A-4F53-A133-2D859A7C320C}" type="slidenum">
              <a:rPr lang="ru-RU" alt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0099964"/>
      </p:ext>
    </p:extLst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F918AF1-AE7A-43F5-9638-C6B59CDAA55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ED32AC9-5468-423B-B983-A029D41DDA21}" type="slidenum">
              <a:rPr lang="ru-RU" alt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1212034"/>
      </p:ext>
    </p:extLst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199"/>
            </a:lvl1pPr>
            <a:lvl2pPr>
              <a:defRPr sz="2799"/>
            </a:lvl2pPr>
            <a:lvl3pPr>
              <a:defRPr sz="2399"/>
            </a:lvl3pPr>
            <a:lvl4pPr>
              <a:defRPr sz="1999"/>
            </a:lvl4pPr>
            <a:lvl5pPr>
              <a:defRPr sz="1999"/>
            </a:lvl5pPr>
            <a:lvl6pPr>
              <a:defRPr sz="1999"/>
            </a:lvl6pPr>
            <a:lvl7pPr>
              <a:defRPr sz="1999"/>
            </a:lvl7pPr>
            <a:lvl8pPr>
              <a:defRPr sz="1999"/>
            </a:lvl8pPr>
            <a:lvl9pPr>
              <a:defRPr sz="1999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A937996-3CC5-446F-B3F6-E41EB69CAE3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637052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BB3527D-7C02-473F-8B8F-18CA2742129A}" type="slidenum">
              <a:rPr lang="ru-RU" altLang="ru-RU" smtClean="0">
                <a:solidFill>
                  <a:srgbClr val="637052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63705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0279157"/>
      </p:ext>
    </p:extLst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DAC2A-234D-4E15-9FE5-EB04C44D8DA6}" type="datetimeFigureOut">
              <a:rPr lang="ru-RU" smtClean="0"/>
              <a:t>11.12.2021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A854D-1342-4578-BDD7-6F369FCDBF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32050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199"/>
            </a:lvl1pPr>
            <a:lvl2pPr marL="457063" indent="0">
              <a:buNone/>
              <a:defRPr sz="2799"/>
            </a:lvl2pPr>
            <a:lvl3pPr marL="914126" indent="0">
              <a:buNone/>
              <a:defRPr sz="2399"/>
            </a:lvl3pPr>
            <a:lvl4pPr marL="1371189" indent="0">
              <a:buNone/>
              <a:defRPr sz="1999"/>
            </a:lvl4pPr>
            <a:lvl5pPr marL="1828251" indent="0">
              <a:buNone/>
              <a:defRPr sz="1999"/>
            </a:lvl5pPr>
            <a:lvl6pPr marL="2285314" indent="0">
              <a:buNone/>
              <a:defRPr sz="1999"/>
            </a:lvl6pPr>
            <a:lvl7pPr marL="2742377" indent="0">
              <a:buNone/>
              <a:defRPr sz="1999"/>
            </a:lvl7pPr>
            <a:lvl8pPr marL="3199440" indent="0">
              <a:buNone/>
              <a:defRPr sz="1999"/>
            </a:lvl8pPr>
            <a:lvl9pPr marL="3656503" indent="0">
              <a:buNone/>
              <a:defRPr sz="1999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D07CDDC-7E8D-4C62-9832-2EFBE6F37CD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62E9D3-CF0C-4262-A8E3-EC170DE0B4B6}" type="slidenum">
              <a:rPr lang="ru-RU" alt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0300358"/>
      </p:ext>
    </p:extLst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B50B109-2E31-479E-8515-1F69F9678D3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A0F87F1-F19F-44E1-9FE4-E303969DF63E}" type="slidenum">
              <a:rPr lang="ru-RU" alt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501153"/>
      </p:ext>
    </p:extLst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C3B0412-43DE-48DF-AA68-3DEAF5F9660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192F85C-08DD-4D15-9B2A-79251A8EB3F5}" type="slidenum">
              <a:rPr lang="ru-RU" alt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4017732"/>
      </p:ext>
    </p:extLst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DAC2A-234D-4E15-9FE5-EB04C44D8DA6}" type="datetimeFigureOut">
              <a:rPr lang="ru-RU" smtClean="0"/>
              <a:t>11.12.2021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A854D-1342-4578-BDD7-6F369FCDBF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00536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DAC2A-234D-4E15-9FE5-EB04C44D8DA6}" type="datetimeFigureOut">
              <a:rPr lang="ru-RU" smtClean="0"/>
              <a:t>11.12.2021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A854D-1342-4578-BDD7-6F369FCDBF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37674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DAC2A-234D-4E15-9FE5-EB04C44D8DA6}" type="datetimeFigureOut">
              <a:rPr lang="ru-RU" smtClean="0"/>
              <a:t>11.12.2021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A854D-1342-4578-BDD7-6F369FCDBF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54484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DAC2A-234D-4E15-9FE5-EB04C44D8DA6}" type="datetimeFigureOut">
              <a:rPr lang="ru-RU" smtClean="0"/>
              <a:t>11.12.2021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A854D-1342-4578-BDD7-6F369FCDBF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10265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DAC2A-234D-4E15-9FE5-EB04C44D8DA6}" type="datetimeFigureOut">
              <a:rPr lang="ru-RU" smtClean="0"/>
              <a:t>11.12.2021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A854D-1342-4578-BDD7-6F369FCDBF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28413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DAC2A-234D-4E15-9FE5-EB04C44D8DA6}" type="datetimeFigureOut">
              <a:rPr lang="ru-RU" smtClean="0"/>
              <a:t>11.12.2021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A854D-1342-4578-BDD7-6F369FCDBF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6634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DAC2A-234D-4E15-9FE5-EB04C44D8DA6}" type="datetimeFigureOut">
              <a:rPr lang="ru-RU" smtClean="0"/>
              <a:t>11.12.2021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A854D-1342-4578-BDD7-6F369FCDBF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54198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7DAC2A-234D-4E15-9FE5-EB04C44D8DA6}" type="datetimeFigureOut">
              <a:rPr lang="ru-RU" smtClean="0"/>
              <a:t>11.12.2021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AA854D-1342-4578-BDD7-6F369FCDBF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96198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1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198891-7FB9-4FBF-9D7B-40E7D17D343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11.12.2021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1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Добавить нижний колонтитул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F31473-23EB-4724-8B59-FE6D21D89FA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00466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</p:sldLayoutIdLst>
  <p:transition>
    <p:strips dir="rd"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l" defTabSz="914126" rtl="0" eaLnBrk="1" latinLnBrk="0" hangingPunct="1">
        <a:lnSpc>
          <a:spcPct val="90000"/>
        </a:lnSpc>
        <a:spcBef>
          <a:spcPct val="0"/>
        </a:spcBef>
        <a:buNone/>
        <a:defRPr sz="43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31" indent="-228531" algn="l" defTabSz="91412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799" kern="1200">
          <a:solidFill>
            <a:schemeClr val="tx1"/>
          </a:solidFill>
          <a:latin typeface="+mn-lt"/>
          <a:ea typeface="+mn-ea"/>
          <a:cs typeface="+mn-cs"/>
        </a:defRPr>
      </a:lvl1pPr>
      <a:lvl2pPr marL="685594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399" kern="1200">
          <a:solidFill>
            <a:schemeClr val="tx1"/>
          </a:solidFill>
          <a:latin typeface="+mn-lt"/>
          <a:ea typeface="+mn-ea"/>
          <a:cs typeface="+mn-cs"/>
        </a:defRPr>
      </a:lvl2pPr>
      <a:lvl3pPr marL="1142657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3pPr>
      <a:lvl4pPr marL="1599720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2056783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513846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970908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427971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885034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7063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4126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1189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8251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5314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2377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9440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6503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2051" name="Picture 4" descr="agC09vYKi2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12188825" cy="6870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2" name="Rectangle 5"/>
          <p:cNvSpPr>
            <a:spLocks noChangeArrowheads="1"/>
          </p:cNvSpPr>
          <p:nvPr/>
        </p:nvSpPr>
        <p:spPr bwMode="auto">
          <a:xfrm>
            <a:off x="1100755" y="1595837"/>
            <a:ext cx="10181968" cy="1231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Tx/>
              <a:buNone/>
            </a:pPr>
            <a:r>
              <a:rPr lang="ru-RU" sz="3000" b="1" dirty="0" smtClean="0">
                <a:solidFill>
                  <a:srgbClr val="44546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</a:t>
            </a:r>
            <a:r>
              <a:rPr lang="ru-RU" sz="3000" b="1" dirty="0" smtClean="0">
                <a:solidFill>
                  <a:srgbClr val="44546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мотивационной среды для формирования культуры наставничества среди студентов колледжа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1400" b="1" dirty="0">
              <a:solidFill>
                <a:srgbClr val="44546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3" name="Rectangle 6"/>
          <p:cNvSpPr>
            <a:spLocks noChangeArrowheads="1"/>
          </p:cNvSpPr>
          <p:nvPr/>
        </p:nvSpPr>
        <p:spPr bwMode="auto">
          <a:xfrm>
            <a:off x="5727674" y="5037787"/>
            <a:ext cx="5963877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buFontTx/>
              <a:buNone/>
            </a:pPr>
            <a:endParaRPr lang="ru-RU" sz="1600" dirty="0" smtClean="0">
              <a:solidFill>
                <a:prstClr val="black"/>
              </a:solidFill>
            </a:endParaRPr>
          </a:p>
          <a:p>
            <a:pPr>
              <a:buFontTx/>
              <a:buNone/>
            </a:pPr>
            <a:r>
              <a:rPr lang="ru-RU" sz="1600" dirty="0" smtClean="0">
                <a:solidFill>
                  <a:prstClr val="black"/>
                </a:solidFill>
              </a:rPr>
              <a:t>Сурикова </a:t>
            </a:r>
            <a:r>
              <a:rPr lang="ru-RU" sz="1600" dirty="0">
                <a:solidFill>
                  <a:prstClr val="black"/>
                </a:solidFill>
              </a:rPr>
              <a:t>Яна Алексеевна, </a:t>
            </a:r>
            <a:r>
              <a:rPr lang="ru-RU" sz="1600" dirty="0" smtClean="0">
                <a:solidFill>
                  <a:prstClr val="black"/>
                </a:solidFill>
              </a:rPr>
              <a:t>канд. </a:t>
            </a:r>
            <a:r>
              <a:rPr lang="ru-RU" sz="1600" dirty="0" err="1" smtClean="0">
                <a:solidFill>
                  <a:prstClr val="black"/>
                </a:solidFill>
              </a:rPr>
              <a:t>пс.н</a:t>
            </a:r>
            <a:r>
              <a:rPr lang="ru-RU" sz="1600" dirty="0" smtClean="0">
                <a:solidFill>
                  <a:prstClr val="black"/>
                </a:solidFill>
              </a:rPr>
              <a:t>., педагог-психолог</a:t>
            </a:r>
            <a:endParaRPr lang="ru-RU" sz="1600" dirty="0">
              <a:solidFill>
                <a:prstClr val="black"/>
              </a:solidFill>
            </a:endParaRPr>
          </a:p>
        </p:txBody>
      </p:sp>
      <p:sp>
        <p:nvSpPr>
          <p:cNvPr id="2054" name="Text Box 7"/>
          <p:cNvSpPr txBox="1">
            <a:spLocks noChangeArrowheads="1"/>
          </p:cNvSpPr>
          <p:nvPr/>
        </p:nvSpPr>
        <p:spPr bwMode="auto">
          <a:xfrm>
            <a:off x="5867402" y="6324602"/>
            <a:ext cx="58221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400" dirty="0" smtClean="0">
                <a:solidFill>
                  <a:prstClr val="black"/>
                </a:solidFill>
              </a:rPr>
              <a:t>2021</a:t>
            </a:r>
            <a:endParaRPr lang="ru-RU" altLang="ru-RU" sz="1400" dirty="0">
              <a:solidFill>
                <a:prstClr val="black"/>
              </a:solidFill>
            </a:endParaRPr>
          </a:p>
        </p:txBody>
      </p:sp>
      <p:sp>
        <p:nvSpPr>
          <p:cNvPr id="2055" name="Rectangle 10"/>
          <p:cNvSpPr>
            <a:spLocks noChangeArrowheads="1"/>
          </p:cNvSpPr>
          <p:nvPr/>
        </p:nvSpPr>
        <p:spPr bwMode="auto">
          <a:xfrm>
            <a:off x="3057527" y="3124202"/>
            <a:ext cx="18473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>
              <a:solidFill>
                <a:prstClr val="black"/>
              </a:solidFill>
            </a:endParaRPr>
          </a:p>
        </p:txBody>
      </p:sp>
      <p:pic>
        <p:nvPicPr>
          <p:cNvPr id="2056" name="Рисунок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291"/>
          <a:stretch>
            <a:fillRect/>
          </a:stretch>
        </p:blipFill>
        <p:spPr bwMode="auto">
          <a:xfrm>
            <a:off x="335362" y="84310"/>
            <a:ext cx="1062953" cy="841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7" name="Прямоугольник 19"/>
          <p:cNvSpPr>
            <a:spLocks noChangeArrowheads="1"/>
          </p:cNvSpPr>
          <p:nvPr/>
        </p:nvSpPr>
        <p:spPr bwMode="auto">
          <a:xfrm>
            <a:off x="2082071" y="209154"/>
            <a:ext cx="990398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179388">
              <a:spcBef>
                <a:spcPct val="0"/>
              </a:spcBef>
              <a:buFontTx/>
              <a:buNone/>
            </a:pPr>
            <a:r>
              <a:rPr lang="ru-RU" altLang="ru-RU" sz="1800" dirty="0">
                <a:solidFill>
                  <a:prstClr val="black"/>
                </a:solidFill>
                <a:latin typeface="Times New Roman" panose="02020603050405020304" pitchFamily="18" charset="0"/>
                <a:ea typeface="Batang" pitchFamily="18" charset="-127"/>
                <a:cs typeface="Times New Roman" panose="02020603050405020304" pitchFamily="18" charset="0"/>
              </a:rPr>
              <a:t>Государственное бюджетное </a:t>
            </a:r>
            <a:r>
              <a:rPr lang="ru-RU" altLang="ru-RU" sz="1800" dirty="0" smtClean="0">
                <a:solidFill>
                  <a:prstClr val="black"/>
                </a:solidFill>
                <a:latin typeface="Times New Roman" panose="02020603050405020304" pitchFamily="18" charset="0"/>
                <a:ea typeface="Batang" pitchFamily="18" charset="-127"/>
                <a:cs typeface="Times New Roman" panose="02020603050405020304" pitchFamily="18" charset="0"/>
              </a:rPr>
              <a:t>профессиональное образовательное учреждение </a:t>
            </a:r>
            <a:endParaRPr lang="ru-RU" altLang="ru-RU" sz="1800" dirty="0">
              <a:solidFill>
                <a:prstClr val="black"/>
              </a:solidFill>
              <a:latin typeface="Times New Roman" panose="02020603050405020304" pitchFamily="18" charset="0"/>
              <a:ea typeface="Batang" pitchFamily="18" charset="-127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dirty="0" smtClean="0">
                <a:solidFill>
                  <a:prstClr val="black"/>
                </a:solidFill>
                <a:latin typeface="Times New Roman" panose="02020603050405020304" pitchFamily="18" charset="0"/>
                <a:ea typeface="Batang" pitchFamily="18" charset="-127"/>
                <a:cs typeface="Times New Roman" panose="02020603050405020304" pitchFamily="18" charset="0"/>
              </a:rPr>
              <a:t>«</a:t>
            </a:r>
            <a:r>
              <a:rPr lang="ru-RU" altLang="ru-RU" sz="1800" dirty="0">
                <a:solidFill>
                  <a:prstClr val="black"/>
                </a:solidFill>
                <a:latin typeface="Times New Roman" panose="02020603050405020304" pitchFamily="18" charset="0"/>
                <a:ea typeface="Batang" pitchFamily="18" charset="-127"/>
                <a:cs typeface="Times New Roman" panose="02020603050405020304" pitchFamily="18" charset="0"/>
              </a:rPr>
              <a:t>Санкт-Петербургский технический колледж»</a:t>
            </a: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4659191" y="3468127"/>
            <a:ext cx="7111315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>
              <a:spcBef>
                <a:spcPts val="0"/>
              </a:spcBef>
              <a:buNone/>
            </a:pPr>
            <a:r>
              <a:rPr lang="ru-RU" sz="2400" i="1" dirty="0" smtClean="0">
                <a:solidFill>
                  <a:srgbClr val="44546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Многие вещи нам непонятны не потому, что наши понятия слабы, а потому что сами понятия не входят в круг наших понятий.</a:t>
            </a:r>
          </a:p>
          <a:p>
            <a:pPr algn="r">
              <a:spcBef>
                <a:spcPts val="0"/>
              </a:spcBef>
              <a:buNone/>
            </a:pPr>
            <a:r>
              <a:rPr lang="ru-RU" sz="2400" i="1" dirty="0" err="1" smtClean="0">
                <a:solidFill>
                  <a:srgbClr val="44546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Козьма</a:t>
            </a:r>
            <a:r>
              <a:rPr lang="ru-RU" sz="2400" i="1" dirty="0" smtClean="0">
                <a:solidFill>
                  <a:srgbClr val="44546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Прутков</a:t>
            </a:r>
            <a:endParaRPr lang="ru-RU" altLang="ru-RU" sz="1400" b="1" dirty="0">
              <a:solidFill>
                <a:srgbClr val="44546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98315" y="3260337"/>
            <a:ext cx="2700762" cy="2042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8685756"/>
      </p:ext>
    </p:extLst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3081" y="131805"/>
            <a:ext cx="11086486" cy="873212"/>
          </a:xfrm>
          <a:solidFill>
            <a:schemeClr val="bg1">
              <a:lumMod val="9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 algn="ctr"/>
            <a:r>
              <a:rPr lang="ru-RU" sz="3200" b="1" dirty="0" smtClean="0"/>
              <a:t>Трудности мотивации: организационные и психологические аспекты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3081" y="1321790"/>
            <a:ext cx="8830962" cy="5258915"/>
          </a:xfr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rmAutofit fontScale="32500" lnSpcReduction="20000"/>
          </a:bodyPr>
          <a:lstStyle/>
          <a:p>
            <a:pPr algn="just">
              <a:spcBef>
                <a:spcPts val="1200"/>
              </a:spcBef>
              <a:spcAft>
                <a:spcPts val="1800"/>
              </a:spcAft>
            </a:pPr>
            <a:r>
              <a:rPr lang="ru-RU" sz="6400" dirty="0" smtClean="0"/>
              <a:t>Отсутствие </a:t>
            </a:r>
            <a:r>
              <a:rPr lang="ru-RU" sz="6400" dirty="0"/>
              <a:t>или нехватка опыта сотрудничества, реального взаимодействия исследовательского, поискового характера при значительном опыте «формального» участия в различных </a:t>
            </a:r>
            <a:r>
              <a:rPr lang="ru-RU" sz="6400" dirty="0" smtClean="0"/>
              <a:t>мероприятиях.</a:t>
            </a:r>
          </a:p>
          <a:p>
            <a:pPr algn="just">
              <a:spcBef>
                <a:spcPts val="1200"/>
              </a:spcBef>
              <a:spcAft>
                <a:spcPts val="1800"/>
              </a:spcAft>
            </a:pPr>
            <a:r>
              <a:rPr lang="ru-RU" sz="6400" dirty="0" smtClean="0"/>
              <a:t>Недостаточное </a:t>
            </a:r>
            <a:r>
              <a:rPr lang="ru-RU" sz="6400" dirty="0"/>
              <a:t>количество публичных позитивных примеров реализации модели </a:t>
            </a:r>
            <a:r>
              <a:rPr lang="ru-RU" sz="6400" dirty="0" smtClean="0"/>
              <a:t>наставничества, сотрудничества при </a:t>
            </a:r>
            <a:r>
              <a:rPr lang="ru-RU" sz="6400" dirty="0"/>
              <a:t>а</a:t>
            </a:r>
            <a:r>
              <a:rPr lang="ru-RU" sz="6400" dirty="0" smtClean="0"/>
              <a:t>ктивной пропаганде успешных моделей конкуренции.</a:t>
            </a:r>
          </a:p>
          <a:p>
            <a:pPr algn="just">
              <a:spcBef>
                <a:spcPts val="1200"/>
              </a:spcBef>
              <a:spcAft>
                <a:spcPts val="1800"/>
              </a:spcAft>
            </a:pPr>
            <a:r>
              <a:rPr lang="ru-RU" sz="6200" dirty="0" smtClean="0"/>
              <a:t>Большое количество организационных и материальных вызовов на пути  интеграции наставничества в систему формирования профессиональных навыков и умений.</a:t>
            </a:r>
          </a:p>
          <a:p>
            <a:pPr algn="just">
              <a:spcBef>
                <a:spcPts val="1200"/>
              </a:spcBef>
              <a:spcAft>
                <a:spcPts val="1800"/>
              </a:spcAft>
            </a:pPr>
            <a:r>
              <a:rPr lang="ru-RU" sz="6200" dirty="0" smtClean="0"/>
              <a:t>Трудности профессионального и личностного самоопределения, </a:t>
            </a:r>
            <a:r>
              <a:rPr lang="ru-RU" sz="6200" dirty="0" err="1" smtClean="0"/>
              <a:t>несформированность</a:t>
            </a:r>
            <a:r>
              <a:rPr lang="ru-RU" sz="6200" dirty="0" smtClean="0"/>
              <a:t> устойчивых интересов, недостаток опыта практической самореализации при неустойчивой самооценке и преобладании мотивации избегания неудачи.</a:t>
            </a:r>
          </a:p>
          <a:p>
            <a:pPr algn="just">
              <a:spcBef>
                <a:spcPts val="1200"/>
              </a:spcBef>
              <a:spcAft>
                <a:spcPts val="1800"/>
              </a:spcAft>
            </a:pPr>
            <a:r>
              <a:rPr lang="ru-RU" sz="6200" dirty="0" smtClean="0"/>
              <a:t>Дополнительная нагрузка на кураторов </a:t>
            </a:r>
            <a:r>
              <a:rPr lang="ru-RU" sz="6200" dirty="0" smtClean="0"/>
              <a:t>групп, возрастают риски </a:t>
            </a:r>
            <a:r>
              <a:rPr lang="ru-RU" sz="6200" dirty="0" err="1" smtClean="0"/>
              <a:t>межпоколенных</a:t>
            </a:r>
            <a:r>
              <a:rPr lang="ru-RU" sz="6200" dirty="0" smtClean="0"/>
              <a:t>, ролевых и др. </a:t>
            </a:r>
            <a:r>
              <a:rPr lang="ru-RU" sz="6200" dirty="0" smtClean="0"/>
              <a:t>конфликтов.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7225" y="4798156"/>
            <a:ext cx="2264904" cy="1421410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27225" y="3059973"/>
            <a:ext cx="2264904" cy="1421410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31680" y="1321790"/>
            <a:ext cx="2260450" cy="1421410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  <a:bevel/>
          </a:ln>
          <a:scene3d>
            <a:camera prst="orthographicFront"/>
            <a:lightRig rig="brightRoom" dir="t"/>
          </a:scene3d>
          <a:sp3d prstMaterial="matte">
            <a:bevelB/>
          </a:sp3d>
        </p:spPr>
      </p:pic>
    </p:spTree>
    <p:extLst>
      <p:ext uri="{BB962C8B-B14F-4D97-AF65-F5344CB8AC3E}">
        <p14:creationId xmlns:p14="http://schemas.microsoft.com/office/powerpoint/2010/main" val="4145609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843389" y="288111"/>
            <a:ext cx="10035573" cy="5434013"/>
          </a:xfrm>
        </p:spPr>
        <p:txBody>
          <a:bodyPr/>
          <a:lstStyle/>
          <a:p>
            <a:pPr marL="0" indent="0" algn="just">
              <a:buFontTx/>
              <a:buNone/>
            </a:pPr>
            <a:r>
              <a:rPr lang="ru-RU" altLang="ru-RU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«Субъект – </a:t>
            </a:r>
            <a:r>
              <a:rPr lang="ru-RU" alt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это способ реализации человеком своей человеческой сущности в мире… Субъект конструирует бытие и проявляется через отношение к другому субъекту в процессе деятельности, открывающей и усиливающей сущность другого субъекта и приводящей к развитию его самого</a:t>
            </a:r>
            <a:r>
              <a:rPr lang="ru-RU" altLang="ru-RU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».  </a:t>
            </a:r>
          </a:p>
          <a:p>
            <a:pPr marL="0" indent="0" algn="r">
              <a:buFontTx/>
              <a:buNone/>
            </a:pPr>
            <a:r>
              <a:rPr lang="ru-RU" altLang="ru-RU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С.Л. Рубинштейн</a:t>
            </a:r>
            <a:r>
              <a:rPr lang="ru-RU" altLang="ru-RU" i="1" dirty="0" smtClean="0"/>
              <a:t> </a:t>
            </a:r>
            <a:endParaRPr lang="ru-RU" altLang="ru-RU" i="1" dirty="0"/>
          </a:p>
          <a:p>
            <a:pPr>
              <a:buFontTx/>
              <a:buNone/>
            </a:pPr>
            <a:endParaRPr lang="ru-RU" altLang="ru-RU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53251" name="Picture 3" descr="i?id=43419897&amp;tov=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564" y="288111"/>
            <a:ext cx="1219200" cy="1368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l="28787" t="5983" r="5952" b="11145"/>
          <a:stretch/>
        </p:blipFill>
        <p:spPr>
          <a:xfrm>
            <a:off x="4514335" y="2849116"/>
            <a:ext cx="5514407" cy="3938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087516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508" y="365125"/>
            <a:ext cx="10851292" cy="1325563"/>
          </a:xfrm>
        </p:spPr>
        <p:txBody>
          <a:bodyPr/>
          <a:lstStyle/>
          <a:p>
            <a:r>
              <a:rPr lang="ru-RU" dirty="0" smtClean="0"/>
              <a:t>Важно договориться о…</a:t>
            </a:r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1563694"/>
              </p:ext>
            </p:extLst>
          </p:nvPr>
        </p:nvGraphicFramePr>
        <p:xfrm>
          <a:off x="502508" y="1800912"/>
          <a:ext cx="11228172" cy="4577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79092"/>
                <a:gridCol w="654908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Содержательных характеристиках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Процессуальных</a:t>
                      </a:r>
                      <a:r>
                        <a:rPr lang="ru-RU" baseline="0" dirty="0" smtClean="0"/>
                        <a:t> характеристиках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Формирование необходимого и адекватного когнитивного опыта о программе, опыта совместной деятельности по реализации общей цели и 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опыта эмоционально-ценностных отношений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отличающих наставничество от других форм профессионального взаимодействия.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Набор методов, которые может использовать наставник, система обучения наставников специфическому стилю общения, сопровождения, поддержки своих подопечных, определение ресурсов помощи наставническим парам, формы осуществления текущего контроля работы, популяризации ее результатов. 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Организация 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координации студентов-участников программы наставничества с другими специалистами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сопровождения: кураторами программы, кураторами групп, педагогом-психологом, социальным педагогом, преподавателями и мастерами производственного обучения, родителями наставляемого, учебной группой, работодателем, администрацией, Советом студенческого самоуправления и др.    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67835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2341" y="61670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ru-RU" sz="3800" b="1" dirty="0" smtClean="0"/>
              <a:t>Этапы вхождения обучающихся в программу</a:t>
            </a:r>
            <a:endParaRPr lang="ru-RU" sz="3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24930" y="1219200"/>
            <a:ext cx="10824519" cy="5206313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pPr algn="just"/>
            <a:endParaRPr lang="ru-RU" sz="2400" b="1" dirty="0" smtClean="0"/>
          </a:p>
          <a:p>
            <a:pPr algn="just"/>
            <a:r>
              <a:rPr lang="ru-RU" sz="2400" b="1" dirty="0" smtClean="0"/>
              <a:t>этап </a:t>
            </a:r>
            <a:r>
              <a:rPr lang="ru-RU" sz="2400" b="1" dirty="0"/>
              <a:t>ознакомления и </a:t>
            </a:r>
            <a:r>
              <a:rPr lang="ru-RU" sz="2400" b="1" dirty="0" smtClean="0"/>
              <a:t>адаптации</a:t>
            </a:r>
            <a:r>
              <a:rPr lang="ru-RU" sz="2400" dirty="0"/>
              <a:t> </a:t>
            </a:r>
            <a:r>
              <a:rPr lang="ru-RU" sz="2400" dirty="0" smtClean="0"/>
              <a:t>– куратору важно </a:t>
            </a:r>
            <a:r>
              <a:rPr lang="ru-RU" sz="2400" dirty="0"/>
              <a:t>показать </a:t>
            </a:r>
            <a:r>
              <a:rPr lang="ru-RU" sz="2400" dirty="0" smtClean="0"/>
              <a:t>некий </a:t>
            </a:r>
            <a:r>
              <a:rPr lang="ru-RU" sz="2400" dirty="0"/>
              <a:t>набор эталонных стилей взаимодействия, алгоритма сочетания </a:t>
            </a:r>
            <a:r>
              <a:rPr lang="ru-RU" sz="2400" b="1" dirty="0">
                <a:solidFill>
                  <a:srgbClr val="C00000"/>
                </a:solidFill>
              </a:rPr>
              <a:t>демократического стиля общения и духа мастерской,</a:t>
            </a:r>
            <a:r>
              <a:rPr lang="ru-RU" sz="2400" b="1" dirty="0"/>
              <a:t> </a:t>
            </a:r>
            <a:r>
              <a:rPr lang="ru-RU" sz="2400" dirty="0"/>
              <a:t>передачи опыта от «равного к равному». Возможно включение неопытных наставнических пар в готовые проекты и программы, уже реализуемые в колледже;</a:t>
            </a:r>
          </a:p>
          <a:p>
            <a:pPr algn="just"/>
            <a:r>
              <a:rPr lang="ru-RU" sz="2400" b="1" dirty="0" smtClean="0"/>
              <a:t>этап </a:t>
            </a:r>
            <a:r>
              <a:rPr lang="ru-RU" sz="2400" b="1" dirty="0"/>
              <a:t>самоопределения и </a:t>
            </a:r>
            <a:r>
              <a:rPr lang="ru-RU" sz="2400" b="1" dirty="0" err="1"/>
              <a:t>самоактуализации</a:t>
            </a:r>
            <a:r>
              <a:rPr lang="ru-RU" sz="2400" b="1" dirty="0"/>
              <a:t> себя в программе </a:t>
            </a:r>
            <a:r>
              <a:rPr lang="ru-RU" sz="2400" dirty="0"/>
              <a:t>– ассимиляция ценностей наставничества, определение себя относительно этой шкалы ценностей в реальном жизненном пространстве, получение опыта анализа конкретных ситуаций, запуск специфических рефлексивных механизмов программы наставничества, что обуславливает переход кураторов программы от условно демократически-опекающего стиля взаимодействия с наставнической парой к </a:t>
            </a:r>
            <a:r>
              <a:rPr lang="ru-RU" sz="2400" b="1" dirty="0">
                <a:solidFill>
                  <a:srgbClr val="C00000"/>
                </a:solidFill>
              </a:rPr>
              <a:t>делегированию полномочий,</a:t>
            </a:r>
            <a:r>
              <a:rPr lang="ru-RU" sz="2400" dirty="0"/>
              <a:t> подлинно развивающему стилю. </a:t>
            </a:r>
          </a:p>
          <a:p>
            <a:pPr algn="just"/>
            <a:r>
              <a:rPr lang="ru-RU" sz="2400" b="1" dirty="0" smtClean="0"/>
              <a:t>этап </a:t>
            </a:r>
            <a:r>
              <a:rPr lang="ru-RU" sz="2400" b="1" dirty="0"/>
              <a:t>интеграции и формирования мастерства </a:t>
            </a:r>
            <a:r>
              <a:rPr lang="ru-RU" sz="2400" dirty="0"/>
              <a:t>– включение опыта участия в программе наставничества в систему профессионального и личностного развития, определение перспективных целей, формирование естественного для себя и при этом адаптивного стиля поведения в наставнической паре, что требует от кураторов программы применения сочетания </a:t>
            </a:r>
            <a:r>
              <a:rPr lang="ru-RU" sz="2400" b="1" dirty="0">
                <a:solidFill>
                  <a:srgbClr val="C00000"/>
                </a:solidFill>
              </a:rPr>
              <a:t>экспертного и развивающего стилей взаимодействия. </a:t>
            </a:r>
            <a:r>
              <a:rPr lang="ru-RU" sz="2400" dirty="0"/>
              <a:t>Также на этом этапе кураторам программы необходимо продумать возможности дальнейшего расширения форм взаимодействия наставника и подопечного через</a:t>
            </a:r>
            <a:r>
              <a:rPr lang="ru-RU" sz="2400" dirty="0" smtClean="0"/>
              <a:t>:</a:t>
            </a:r>
          </a:p>
          <a:p>
            <a:pPr marL="444500" indent="12700" algn="just">
              <a:buNone/>
            </a:pPr>
            <a:r>
              <a:rPr lang="ru-RU" sz="2400" dirty="0" smtClean="0"/>
              <a:t>а</a:t>
            </a:r>
            <a:r>
              <a:rPr lang="ru-RU" sz="2400" dirty="0"/>
              <a:t>) включение их в более крупные проекты и программы, реализуемые, в том числе, работодателями и общественными организациями; </a:t>
            </a:r>
            <a:endParaRPr lang="ru-RU" sz="2400" dirty="0" smtClean="0"/>
          </a:p>
          <a:p>
            <a:pPr marL="444500" indent="12700" algn="just">
              <a:buNone/>
            </a:pPr>
            <a:r>
              <a:rPr lang="ru-RU" sz="2400" dirty="0" smtClean="0"/>
              <a:t>б</a:t>
            </a:r>
            <a:r>
              <a:rPr lang="ru-RU" sz="2400" dirty="0"/>
              <a:t>) создание и развитие объединений, направлений в работе студенческого самоуправления, клубов по профессиональным интересам, которые потенциально могут стать условной площадкой для воспитания и подготовки следующего поколения наставнических пар, запустят тот самый </a:t>
            </a:r>
            <a:r>
              <a:rPr lang="ru-RU" sz="2400" b="1" dirty="0">
                <a:solidFill>
                  <a:srgbClr val="C00000"/>
                </a:solidFill>
              </a:rPr>
              <a:t>принцип самоорганизации среды. </a:t>
            </a:r>
          </a:p>
          <a:p>
            <a:pPr marL="0" indent="0">
              <a:buNone/>
            </a:pPr>
            <a:endParaRPr lang="ru-RU" dirty="0"/>
          </a:p>
          <a:p>
            <a:pPr marL="0" indent="0" algn="ctr">
              <a:buNone/>
            </a:pP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1544578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/>
          <a:srcRect l="5754" t="6219" r="4722" b="17308"/>
          <a:stretch/>
        </p:blipFill>
        <p:spPr>
          <a:xfrm>
            <a:off x="4978111" y="1729946"/>
            <a:ext cx="6909087" cy="331984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690" t="3225"/>
          <a:stretch/>
        </p:blipFill>
        <p:spPr>
          <a:xfrm rot="19143779">
            <a:off x="1299621" y="311706"/>
            <a:ext cx="3180064" cy="331485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8064" y="3483569"/>
            <a:ext cx="2649893" cy="1781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1224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2297" y="188528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/>
              <a:t>СПАСИБО ЗА ВНИМАНИЕ</a:t>
            </a:r>
            <a:endParaRPr lang="ru-RU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6647" y="3099083"/>
            <a:ext cx="1866900" cy="187642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6847" y="5205730"/>
            <a:ext cx="6286500" cy="57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8926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336</TotalTime>
  <Words>562</Words>
  <Application>Microsoft Office PowerPoint</Application>
  <PresentationFormat>Широкоэкранный</PresentationFormat>
  <Paragraphs>31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7</vt:i4>
      </vt:variant>
    </vt:vector>
  </HeadingPairs>
  <TitlesOfParts>
    <vt:vector size="14" baseType="lpstr">
      <vt:lpstr>Arial</vt:lpstr>
      <vt:lpstr>Batang</vt:lpstr>
      <vt:lpstr>Calibri</vt:lpstr>
      <vt:lpstr>Calibri Light</vt:lpstr>
      <vt:lpstr>Times New Roman</vt:lpstr>
      <vt:lpstr>Тема Office</vt:lpstr>
      <vt:lpstr>1_Тема Office</vt:lpstr>
      <vt:lpstr>Презентация PowerPoint</vt:lpstr>
      <vt:lpstr>Трудности мотивации: организационные и психологические аспекты</vt:lpstr>
      <vt:lpstr>Презентация PowerPoint</vt:lpstr>
      <vt:lpstr>Важно договориться о…</vt:lpstr>
      <vt:lpstr>Этапы вхождения обучающихся в программу</vt:lpstr>
      <vt:lpstr>Презентация PowerPoint</vt:lpstr>
      <vt:lpstr>СПАСИБО ЗА ВНИМАНИЕ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Управление  конфликтами  в системе «преподаватель-студент» в условиях дистанционного обучения</dc:title>
  <dc:creator>user</dc:creator>
  <cp:lastModifiedBy>user</cp:lastModifiedBy>
  <cp:revision>50</cp:revision>
  <dcterms:created xsi:type="dcterms:W3CDTF">2021-03-18T16:54:52Z</dcterms:created>
  <dcterms:modified xsi:type="dcterms:W3CDTF">2021-12-11T17:38:21Z</dcterms:modified>
</cp:coreProperties>
</file>