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6" r:id="rId1"/>
  </p:sldMasterIdLst>
  <p:sldIdLst>
    <p:sldId id="284" r:id="rId2"/>
    <p:sldId id="285" r:id="rId3"/>
    <p:sldId id="286" r:id="rId4"/>
    <p:sldId id="287" r:id="rId5"/>
    <p:sldId id="288" r:id="rId6"/>
    <p:sldId id="289" r:id="rId7"/>
    <p:sldId id="256" r:id="rId8"/>
    <p:sldId id="283" r:id="rId9"/>
    <p:sldId id="257" r:id="rId10"/>
    <p:sldId id="259" r:id="rId11"/>
    <p:sldId id="258" r:id="rId12"/>
    <p:sldId id="260" r:id="rId13"/>
    <p:sldId id="261" r:id="rId14"/>
    <p:sldId id="262" r:id="rId15"/>
    <p:sldId id="263" r:id="rId16"/>
    <p:sldId id="264" r:id="rId17"/>
    <p:sldId id="265" r:id="rId18"/>
    <p:sldId id="266" r:id="rId19"/>
    <p:sldId id="267" r:id="rId20"/>
    <p:sldId id="268" r:id="rId21"/>
    <p:sldId id="269" r:id="rId22"/>
    <p:sldId id="270" r:id="rId23"/>
    <p:sldId id="271" r:id="rId24"/>
    <p:sldId id="290" r:id="rId25"/>
    <p:sldId id="272" r:id="rId26"/>
    <p:sldId id="273" r:id="rId27"/>
    <p:sldId id="274" r:id="rId28"/>
    <p:sldId id="291" r:id="rId29"/>
  </p:sldIdLst>
  <p:sldSz cx="9144000" cy="6858000" type="screen4x3"/>
  <p:notesSz cx="6858000" cy="9144000"/>
  <p:custDataLst>
    <p:tags r:id="rId30"/>
  </p:custData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660066"/>
    <a:srgbClr val="FF33CC"/>
    <a:srgbClr val="FF99FF"/>
    <a:srgbClr val="FF9933"/>
    <a:srgbClr val="9ED561"/>
    <a:srgbClr val="660033"/>
    <a:srgbClr val="A50021"/>
    <a:srgbClr val="FFFFFF"/>
    <a:srgbClr val="3CC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90" autoAdjust="0"/>
    <p:restoredTop sz="94693" autoAdjust="0"/>
  </p:normalViewPr>
  <p:slideViewPr>
    <p:cSldViewPr>
      <p:cViewPr>
        <p:scale>
          <a:sx n="118" d="100"/>
          <a:sy n="118" d="100"/>
        </p:scale>
        <p:origin x="-144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D7C3A134-F1C3-464B-BF47-54DC2DE08F52}" type="datetimeFigureOut">
              <a:rPr lang="en-US" smtClean="0"/>
              <a:pPr/>
              <a:t>2/15/2023</a:t>
            </a:fld>
            <a:endParaRPr lang="en-US"/>
          </a:p>
        </p:txBody>
      </p:sp>
      <p:sp>
        <p:nvSpPr>
          <p:cNvPr id="17" name="Нижний колонтитул 16"/>
          <p:cNvSpPr>
            <a:spLocks noGrp="1"/>
          </p:cNvSpPr>
          <p:nvPr>
            <p:ph type="ftr" sz="quarter" idx="11"/>
          </p:nvPr>
        </p:nvSpPr>
        <p:spPr/>
        <p:txBody>
          <a:bodyPr/>
          <a:lstStyle/>
          <a:p>
            <a:endParaRPr kumimoji="0" lang="en-US"/>
          </a:p>
        </p:txBody>
      </p:sp>
      <p:sp>
        <p:nvSpPr>
          <p:cNvPr id="29" name="Номер слайда 28"/>
          <p:cNvSpPr>
            <a:spLocks noGrp="1"/>
          </p:cNvSpPr>
          <p:nvPr>
            <p:ph type="sldNum" sz="quarter" idx="12"/>
          </p:nvPr>
        </p:nvSpPr>
        <p:spPr/>
        <p:txBody>
          <a:bodyPr/>
          <a:lstStyle/>
          <a:p>
            <a:fld id="{9648F39E-9C37-485F-AC97-16BB4BDF9F49}" type="slidenum">
              <a:rPr kumimoji="0" lang="en-US" smtClean="0"/>
              <a:pPr/>
              <a:t>‹#›</a:t>
            </a:fld>
            <a:endParaRPr kumimoji="0"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p:txBody>
          <a:bodyPr/>
          <a:lstStyle/>
          <a:p>
            <a:pPr>
              <a:defRPr/>
            </a:pPr>
            <a:fld id="{99465CED-262B-498B-B2E9-002AACFB36D2}" type="slidenum">
              <a:rPr lang="en-US" smtClean="0"/>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pPr>
              <a:defRPr/>
            </a:pPr>
            <a:endParaRPr lang="en-US"/>
          </a:p>
        </p:txBody>
      </p:sp>
      <p:sp>
        <p:nvSpPr>
          <p:cNvPr id="5" name="Нижний колонтитул 4"/>
          <p:cNvSpPr>
            <a:spLocks noGrp="1"/>
          </p:cNvSpPr>
          <p:nvPr>
            <p:ph type="ftr" sz="quarter" idx="11"/>
          </p:nvPr>
        </p:nvSpPr>
        <p:spPr/>
        <p:txBody>
          <a:bodyPr/>
          <a:lstStyle/>
          <a:p>
            <a:pPr>
              <a:defRPr/>
            </a:pPr>
            <a:endParaRPr lang="en-US"/>
          </a:p>
        </p:txBody>
      </p:sp>
      <p:sp>
        <p:nvSpPr>
          <p:cNvPr id="6" name="Номер слайда 5"/>
          <p:cNvSpPr>
            <a:spLocks noGrp="1"/>
          </p:cNvSpPr>
          <p:nvPr>
            <p:ph type="sldNum" sz="quarter" idx="12"/>
          </p:nvPr>
        </p:nvSpPr>
        <p:spPr>
          <a:xfrm>
            <a:off x="7924800" y="6416675"/>
            <a:ext cx="762000" cy="365125"/>
          </a:xfrm>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pPr>
              <a:defRPr/>
            </a:pPr>
            <a:endParaRPr lang="en-US"/>
          </a:p>
        </p:txBody>
      </p:sp>
      <p:sp>
        <p:nvSpPr>
          <p:cNvPr id="8" name="Нижний колонтитул 7"/>
          <p:cNvSpPr>
            <a:spLocks noGrp="1"/>
          </p:cNvSpPr>
          <p:nvPr>
            <p:ph type="ftr" sz="quarter" idx="11"/>
          </p:nvPr>
        </p:nvSpPr>
        <p:spPr/>
        <p:txBody>
          <a:bodyPr/>
          <a:lstStyle/>
          <a:p>
            <a:pPr>
              <a:defRPr/>
            </a:pPr>
            <a:endParaRPr lang="en-US"/>
          </a:p>
        </p:txBody>
      </p:sp>
      <p:sp>
        <p:nvSpPr>
          <p:cNvPr id="9" name="Номер слайда 8"/>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pPr>
              <a:defRPr/>
            </a:pPr>
            <a:endParaRPr lang="en-US"/>
          </a:p>
        </p:txBody>
      </p:sp>
      <p:sp>
        <p:nvSpPr>
          <p:cNvPr id="4" name="Нижний колонтитул 3"/>
          <p:cNvSpPr>
            <a:spLocks noGrp="1"/>
          </p:cNvSpPr>
          <p:nvPr>
            <p:ph type="ftr" sz="quarter" idx="11"/>
          </p:nvPr>
        </p:nvSpPr>
        <p:spPr/>
        <p:txBody>
          <a:bodyPr/>
          <a:lstStyle/>
          <a:p>
            <a:pPr>
              <a:defRPr/>
            </a:pPr>
            <a:endParaRPr lang="en-US"/>
          </a:p>
        </p:txBody>
      </p:sp>
      <p:sp>
        <p:nvSpPr>
          <p:cNvPr id="5" name="Номер слайда 4"/>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D7C3A134-F1C3-464B-BF47-54DC2DE08F52}" type="datetimeFigureOut">
              <a:rPr lang="en-US" smtClean="0"/>
              <a:pPr/>
              <a:t>2/15/2023</a:t>
            </a:fld>
            <a:endParaRPr lang="en-US"/>
          </a:p>
        </p:txBody>
      </p:sp>
      <p:sp>
        <p:nvSpPr>
          <p:cNvPr id="3" name="Нижний колонтитул 2"/>
          <p:cNvSpPr>
            <a:spLocks noGrp="1"/>
          </p:cNvSpPr>
          <p:nvPr>
            <p:ph type="ftr" sz="quarter" idx="11"/>
          </p:nvPr>
        </p:nvSpPr>
        <p:spPr/>
        <p:txBody>
          <a:bodyPr/>
          <a:lstStyle/>
          <a:p>
            <a:endParaRPr kumimoji="0" lang="en-US"/>
          </a:p>
        </p:txBody>
      </p:sp>
      <p:sp>
        <p:nvSpPr>
          <p:cNvPr id="4" name="Номер слайда 3"/>
          <p:cNvSpPr>
            <a:spLocks noGrp="1"/>
          </p:cNvSpPr>
          <p:nvPr>
            <p:ph type="sldNum" sz="quarter" idx="12"/>
          </p:nvPr>
        </p:nvSpPr>
        <p:spPr/>
        <p:txBody>
          <a:bodyPr/>
          <a:lstStyle/>
          <a:p>
            <a:fld id="{9648F39E-9C37-485F-AC97-16BB4BDF9F49}" type="slidenum">
              <a:rPr kumimoji="0" lang="en-US" smtClean="0"/>
              <a:pPr/>
              <a:t>‹#›</a:t>
            </a:fld>
            <a:endParaRPr kumimoji="0" lang="en-US"/>
          </a:p>
        </p:txBody>
      </p:sp>
      <p:sp>
        <p:nvSpPr>
          <p:cNvPr id="5" name="Прямоугольник 4"/>
          <p:cNvSpPr/>
          <p:nvPr userDrawn="1"/>
        </p:nvSpPr>
        <p:spPr>
          <a:xfrm>
            <a:off x="228600" y="228600"/>
            <a:ext cx="8763000" cy="6400800"/>
          </a:xfrm>
          <a:prstGeom prst="rect">
            <a:avLst/>
          </a:prstGeom>
          <a:solidFill>
            <a:schemeClr val="accent1">
              <a:lumMod val="40000"/>
              <a:lumOff val="60000"/>
            </a:schemeClr>
          </a:solidFill>
          <a:ln w="57150">
            <a:solidFill>
              <a:schemeClr val="accent1">
                <a:lumMod val="40000"/>
                <a:lumOff val="60000"/>
              </a:schemeClr>
            </a:solidFill>
          </a:ln>
          <a:effectLst>
            <a:glow rad="101600">
              <a:schemeClr val="accent6">
                <a:satMod val="175000"/>
                <a:alpha val="40000"/>
              </a:schemeClr>
            </a:glow>
          </a:effectLst>
        </p:spPr>
        <p:style>
          <a:lnRef idx="2">
            <a:schemeClr val="accent6"/>
          </a:lnRef>
          <a:fillRef idx="1">
            <a:schemeClr val="lt1"/>
          </a:fillRef>
          <a:effectRef idx="0">
            <a:schemeClr val="accent6"/>
          </a:effectRef>
          <a:fontRef idx="minor">
            <a:schemeClr val="dk1"/>
          </a:fontRef>
        </p:style>
        <p:txBody>
          <a:bodyPr rtlCol="0" anchor="ctr"/>
          <a:lstStyle/>
          <a:p>
            <a:pPr algn="ctr"/>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pPr>
              <a:defRPr/>
            </a:pPr>
            <a:endParaRPr lang="en-US"/>
          </a:p>
        </p:txBody>
      </p:sp>
      <p:sp>
        <p:nvSpPr>
          <p:cNvPr id="6" name="Нижний колонтитул 5"/>
          <p:cNvSpPr>
            <a:spLocks noGrp="1"/>
          </p:cNvSpPr>
          <p:nvPr>
            <p:ph type="ftr" sz="quarter" idx="11"/>
          </p:nvPr>
        </p:nvSpPr>
        <p:spPr/>
        <p:txBody>
          <a:bodyPr/>
          <a:lstStyle/>
          <a:p>
            <a:pPr>
              <a:defRPr/>
            </a:pPr>
            <a:endParaRPr lang="en-US"/>
          </a:p>
        </p:txBody>
      </p:sp>
      <p:sp>
        <p:nvSpPr>
          <p:cNvPr id="7" name="Номер слайда 6"/>
          <p:cNvSpPr>
            <a:spLocks noGrp="1"/>
          </p:cNvSpPr>
          <p:nvPr>
            <p:ph type="sldNum" sz="quarter" idx="12"/>
          </p:nvPr>
        </p:nvSpPr>
        <p:spPr/>
        <p:txBody>
          <a:bodyPr/>
          <a:lstStyle/>
          <a:p>
            <a:pPr>
              <a:defRPr/>
            </a:pPr>
            <a:fld id="{EF710CA5-5166-4BDE-823A-BA68DF106629}" type="slidenum">
              <a:rPr lang="en-US" smtClean="0"/>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92D050"/>
            </a:gs>
            <a:gs pos="50000">
              <a:srgbClr val="92D050"/>
            </a:gs>
            <a:gs pos="100000">
              <a:srgbClr val="00B050"/>
            </a:gs>
          </a:gsLst>
          <a:lin ang="5400000" scaled="0"/>
          <a:tileRect/>
        </a:grad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pPr>
              <a:defRPr/>
            </a:pPr>
            <a:endParaRPr lang="en-US"/>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pPr>
              <a:defRPr/>
            </a:pPr>
            <a:endParaRPr lang="en-US"/>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pPr>
              <a:defRPr/>
            </a:pPr>
            <a:fld id="{EF710CA5-5166-4BDE-823A-BA68DF106629}"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8" Type="http://schemas.openxmlformats.org/officeDocument/2006/relationships/slide" Target="slide17.xml"/><Relationship Id="rId13" Type="http://schemas.openxmlformats.org/officeDocument/2006/relationships/slide" Target="slide21.xml"/><Relationship Id="rId18" Type="http://schemas.openxmlformats.org/officeDocument/2006/relationships/slide" Target="slide25.xml"/><Relationship Id="rId3" Type="http://schemas.openxmlformats.org/officeDocument/2006/relationships/slide" Target="slide16.xml"/><Relationship Id="rId21" Type="http://schemas.openxmlformats.org/officeDocument/2006/relationships/slide" Target="slide12.xml"/><Relationship Id="rId7" Type="http://schemas.openxmlformats.org/officeDocument/2006/relationships/slide" Target="slide15.xml"/><Relationship Id="rId12" Type="http://schemas.openxmlformats.org/officeDocument/2006/relationships/slide" Target="slide22.xml"/><Relationship Id="rId17" Type="http://schemas.openxmlformats.org/officeDocument/2006/relationships/slide" Target="slide23.xml"/><Relationship Id="rId2" Type="http://schemas.openxmlformats.org/officeDocument/2006/relationships/slide" Target="slide8.xml"/><Relationship Id="rId16" Type="http://schemas.openxmlformats.org/officeDocument/2006/relationships/slide" Target="slide27.xml"/><Relationship Id="rId20" Type="http://schemas.openxmlformats.org/officeDocument/2006/relationships/slide" Target="slide11.xml"/><Relationship Id="rId1" Type="http://schemas.openxmlformats.org/officeDocument/2006/relationships/slideLayout" Target="../slideLayouts/slideLayout7.xml"/><Relationship Id="rId6" Type="http://schemas.openxmlformats.org/officeDocument/2006/relationships/slide" Target="slide13.xml"/><Relationship Id="rId11" Type="http://schemas.openxmlformats.org/officeDocument/2006/relationships/slide" Target="slide20.xml"/><Relationship Id="rId5" Type="http://schemas.openxmlformats.org/officeDocument/2006/relationships/slide" Target="slide14.xml"/><Relationship Id="rId15" Type="http://schemas.openxmlformats.org/officeDocument/2006/relationships/slide" Target="slide26.xml"/><Relationship Id="rId10" Type="http://schemas.openxmlformats.org/officeDocument/2006/relationships/slide" Target="slide18.xml"/><Relationship Id="rId19" Type="http://schemas.openxmlformats.org/officeDocument/2006/relationships/slide" Target="slide10.xml"/><Relationship Id="rId4" Type="http://schemas.openxmlformats.org/officeDocument/2006/relationships/slide" Target="slide9.xml"/><Relationship Id="rId9" Type="http://schemas.openxmlformats.org/officeDocument/2006/relationships/slide" Target="slide19.xml"/><Relationship Id="rId14" Type="http://schemas.openxmlformats.org/officeDocument/2006/relationships/slide" Target="slide24.xml"/><Relationship Id="rId22" Type="http://schemas.openxmlformats.org/officeDocument/2006/relationships/slide" Target="slide28.xml"/></Relationships>
</file>

<file path=ppt/slides/_rels/slide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6200" y="533400"/>
            <a:ext cx="8915400" cy="5181600"/>
          </a:xfrm>
        </p:spPr>
        <p:txBody>
          <a:bodyPr>
            <a:normAutofit/>
          </a:bodyPr>
          <a:lstStyle/>
          <a:p>
            <a:r>
              <a:rPr lang="ru-RU" dirty="0" smtClean="0">
                <a:solidFill>
                  <a:schemeClr val="tx1"/>
                </a:solidFill>
              </a:rPr>
              <a:t>ИНТЕЛЛЕКТУАЛЬНАЯ ИГРА: </a:t>
            </a:r>
            <a:r>
              <a:rPr lang="ru-RU" sz="6600" dirty="0" smtClean="0">
                <a:solidFill>
                  <a:srgbClr val="FF0000"/>
                </a:solidFill>
              </a:rPr>
              <a:t>«МАТЕМАТИЧЕСКИЙ КАЛЕЙДОЛСКОП»</a:t>
            </a:r>
            <a:endParaRPr lang="ru-RU" sz="6600" dirty="0">
              <a:solidFill>
                <a:srgbClr val="FF0000"/>
              </a:solidFill>
            </a:endParaRPr>
          </a:p>
        </p:txBody>
      </p:sp>
    </p:spTree>
    <p:extLst>
      <p:ext uri="{BB962C8B-B14F-4D97-AF65-F5344CB8AC3E}">
        <p14:creationId xmlns:p14="http://schemas.microsoft.com/office/powerpoint/2010/main" val="707862950"/>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400" y="2362200"/>
            <a:ext cx="8229600" cy="1143000"/>
          </a:xfrm>
        </p:spPr>
        <p:txBody>
          <a:bodyPr>
            <a:noAutofit/>
          </a:bodyPr>
          <a:lstStyle/>
          <a:p>
            <a:r>
              <a:rPr lang="ru-RU" sz="7200" dirty="0" smtClean="0">
                <a:solidFill>
                  <a:schemeClr val="tx1"/>
                </a:solidFill>
                <a:effectLst/>
                <a:latin typeface="+mn-lt"/>
              </a:rPr>
              <a:t> </a:t>
            </a:r>
            <a:r>
              <a:rPr lang="ru-RU" sz="5400" b="0" dirty="0">
                <a:solidFill>
                  <a:schemeClr val="tx1"/>
                </a:solidFill>
                <a:effectLst/>
                <a:latin typeface="+mn-lt"/>
              </a:rPr>
              <a:t>Стоимость проезда в автобусе составляет 30 руб. Какое наибольшее число </a:t>
            </a:r>
            <a:r>
              <a:rPr lang="ru-RU" sz="5400" b="0" dirty="0" smtClean="0">
                <a:solidFill>
                  <a:schemeClr val="tx1"/>
                </a:solidFill>
                <a:effectLst/>
                <a:latin typeface="+mn-lt"/>
              </a:rPr>
              <a:t>поездок можно </a:t>
            </a:r>
            <a:r>
              <a:rPr lang="ru-RU" sz="5400" b="0" dirty="0">
                <a:solidFill>
                  <a:schemeClr val="tx1"/>
                </a:solidFill>
                <a:effectLst/>
                <a:latin typeface="+mn-lt"/>
              </a:rPr>
              <a:t>будет совершить в этом автобусе на </a:t>
            </a:r>
            <a:r>
              <a:rPr lang="ru-RU" sz="5400" b="0" dirty="0">
                <a:solidFill>
                  <a:srgbClr val="002060"/>
                </a:solidFill>
                <a:effectLst/>
                <a:latin typeface="+mn-lt"/>
              </a:rPr>
              <a:t>170 рублей</a:t>
            </a:r>
            <a:r>
              <a:rPr lang="ru-RU" sz="5400" b="0" dirty="0">
                <a:solidFill>
                  <a:schemeClr val="tx1"/>
                </a:solidFill>
                <a:effectLst/>
                <a:latin typeface="+mn-lt"/>
              </a:rPr>
              <a:t>? </a:t>
            </a:r>
            <a:r>
              <a:rPr lang="ru-RU" sz="7200" b="0" dirty="0">
                <a:solidFill>
                  <a:schemeClr val="tx1"/>
                </a:solidFill>
                <a:effectLst/>
                <a:latin typeface="+mn-lt"/>
              </a:rPr>
              <a:t> </a:t>
            </a:r>
            <a:endParaRPr lang="ru-RU" sz="7200" b="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31646843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33400" y="2667000"/>
            <a:ext cx="8382000" cy="1143000"/>
          </a:xfrm>
        </p:spPr>
        <p:txBody>
          <a:bodyPr>
            <a:noAutofit/>
          </a:bodyPr>
          <a:lstStyle/>
          <a:p>
            <a:r>
              <a:rPr lang="ru-RU" sz="4000" b="0" dirty="0">
                <a:solidFill>
                  <a:schemeClr val="tx1"/>
                </a:solidFill>
                <a:effectLst/>
                <a:latin typeface="+mn-lt"/>
              </a:rPr>
              <a:t>Выпускники 11 класса покупают букеты цветов для последнего звонка: из 3 </a:t>
            </a:r>
            <a:r>
              <a:rPr lang="ru-RU" sz="4000" b="0" dirty="0" smtClean="0">
                <a:solidFill>
                  <a:schemeClr val="tx1"/>
                </a:solidFill>
                <a:effectLst/>
                <a:latin typeface="+mn-lt"/>
              </a:rPr>
              <a:t>роз каждому </a:t>
            </a:r>
            <a:r>
              <a:rPr lang="ru-RU" sz="4000" b="0" dirty="0">
                <a:solidFill>
                  <a:schemeClr val="tx1"/>
                </a:solidFill>
                <a:effectLst/>
                <a:latin typeface="+mn-lt"/>
              </a:rPr>
              <a:t>учителю и из 7 роз </a:t>
            </a:r>
            <a:r>
              <a:rPr lang="ru-RU" sz="4000" b="0" dirty="0" smtClean="0">
                <a:solidFill>
                  <a:schemeClr val="tx1"/>
                </a:solidFill>
                <a:effectLst/>
                <a:latin typeface="+mn-lt"/>
              </a:rPr>
              <a:t>классному руководителю </a:t>
            </a:r>
            <a:r>
              <a:rPr lang="ru-RU" sz="4000" b="0" dirty="0">
                <a:solidFill>
                  <a:schemeClr val="tx1"/>
                </a:solidFill>
                <a:effectLst/>
                <a:latin typeface="+mn-lt"/>
              </a:rPr>
              <a:t>и директору. Они собираются </a:t>
            </a:r>
            <a:br>
              <a:rPr lang="ru-RU" sz="4000" b="0" dirty="0">
                <a:solidFill>
                  <a:schemeClr val="tx1"/>
                </a:solidFill>
                <a:effectLst/>
                <a:latin typeface="+mn-lt"/>
              </a:rPr>
            </a:br>
            <a:r>
              <a:rPr lang="ru-RU" sz="4000" b="0" dirty="0">
                <a:solidFill>
                  <a:schemeClr val="tx1"/>
                </a:solidFill>
                <a:effectLst/>
                <a:latin typeface="+mn-lt"/>
              </a:rPr>
              <a:t>    подарить букеты </a:t>
            </a:r>
            <a:r>
              <a:rPr lang="ru-RU" sz="4000" b="0" dirty="0">
                <a:solidFill>
                  <a:srgbClr val="002060"/>
                </a:solidFill>
                <a:effectLst/>
                <a:latin typeface="+mn-lt"/>
              </a:rPr>
              <a:t>15 учителям (включая директора и классного руководителя). </a:t>
            </a:r>
            <a:r>
              <a:rPr lang="ru-RU" sz="4000" b="0" dirty="0">
                <a:solidFill>
                  <a:schemeClr val="tx1"/>
                </a:solidFill>
                <a:effectLst/>
                <a:latin typeface="+mn-lt"/>
              </a:rPr>
              <a:t>Сколько </a:t>
            </a:r>
            <a:br>
              <a:rPr lang="ru-RU" sz="4000" b="0" dirty="0">
                <a:solidFill>
                  <a:schemeClr val="tx1"/>
                </a:solidFill>
                <a:effectLst/>
                <a:latin typeface="+mn-lt"/>
              </a:rPr>
            </a:br>
            <a:r>
              <a:rPr lang="ru-RU" sz="4000" b="0" dirty="0">
                <a:solidFill>
                  <a:schemeClr val="tx1"/>
                </a:solidFill>
                <a:effectLst/>
                <a:latin typeface="+mn-lt"/>
              </a:rPr>
              <a:t>    роз купят ученики? </a:t>
            </a:r>
            <a:endParaRPr lang="ru-RU" sz="4000" b="0" dirty="0">
              <a:solidFill>
                <a:schemeClr val="tx1"/>
              </a:solidFill>
              <a:latin typeface="+mn-lt"/>
            </a:endParaRPr>
          </a:p>
        </p:txBody>
      </p:sp>
      <p:sp>
        <p:nvSpPr>
          <p:cNvPr id="4" name="Скругленный прямоугольник 3">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258853078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0"/>
            <a:ext cx="8229600" cy="1143000"/>
          </a:xfrm>
        </p:spPr>
        <p:txBody>
          <a:bodyPr>
            <a:noAutofit/>
          </a:bodyPr>
          <a:lstStyle/>
          <a:p>
            <a:r>
              <a:rPr lang="ru-RU" sz="6600" b="0" dirty="0">
                <a:solidFill>
                  <a:schemeClr val="tx1"/>
                </a:solidFill>
                <a:effectLst/>
                <a:latin typeface="+mn-lt"/>
              </a:rPr>
              <a:t>Какой наименьший угол (в градусах) образуют минутная и часовая стрелки часов в </a:t>
            </a:r>
            <a:r>
              <a:rPr lang="ru-RU" sz="6600" b="0" dirty="0">
                <a:solidFill>
                  <a:srgbClr val="002060"/>
                </a:solidFill>
                <a:effectLst/>
                <a:latin typeface="+mn-lt"/>
              </a:rPr>
              <a:t>15:00?</a:t>
            </a:r>
            <a:r>
              <a:rPr lang="ru-RU" sz="6600" dirty="0">
                <a:solidFill>
                  <a:srgbClr val="002060"/>
                </a:solidFill>
                <a:effectLst/>
                <a:latin typeface="+mn-lt"/>
              </a:rPr>
              <a:t> </a:t>
            </a:r>
            <a:r>
              <a:rPr lang="ru-RU" sz="6600" dirty="0">
                <a:solidFill>
                  <a:schemeClr val="tx1"/>
                </a:solidFill>
                <a:effectLst/>
                <a:latin typeface="+mn-lt"/>
              </a:rPr>
              <a:t/>
            </a:r>
            <a:br>
              <a:rPr lang="ru-RU" sz="6600" dirty="0">
                <a:solidFill>
                  <a:schemeClr val="tx1"/>
                </a:solidFill>
                <a:effectLst/>
                <a:latin typeface="+mn-lt"/>
              </a:rPr>
            </a:br>
            <a:endParaRPr lang="ru-RU" sz="660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9420684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895600"/>
            <a:ext cx="8229600" cy="1143000"/>
          </a:xfrm>
        </p:spPr>
        <p:txBody>
          <a:bodyPr>
            <a:noAutofit/>
          </a:bodyPr>
          <a:lstStyle/>
          <a:p>
            <a:r>
              <a:rPr lang="ru-RU" sz="5400" b="0" dirty="0">
                <a:solidFill>
                  <a:schemeClr val="tx1"/>
                </a:solidFill>
                <a:effectLst/>
                <a:latin typeface="+mn-lt"/>
              </a:rPr>
              <a:t>Для ремонта квартиры требуется 63 рулона обоев. Сколько пачек обойного клея нужно </a:t>
            </a:r>
            <a:r>
              <a:rPr lang="ru-RU" sz="5400" b="0" dirty="0" smtClean="0">
                <a:solidFill>
                  <a:schemeClr val="tx1"/>
                </a:solidFill>
                <a:effectLst/>
                <a:latin typeface="+mn-lt"/>
              </a:rPr>
              <a:t>купить</a:t>
            </a:r>
            <a:r>
              <a:rPr lang="ru-RU" sz="5400" b="0" dirty="0">
                <a:solidFill>
                  <a:schemeClr val="tx1"/>
                </a:solidFill>
                <a:effectLst/>
                <a:latin typeface="+mn-lt"/>
              </a:rPr>
              <a:t>, если одна пачка клея рассчитана на 6 рулонов?</a:t>
            </a:r>
            <a:r>
              <a:rPr lang="ru-RU" sz="5400" dirty="0" smtClean="0">
                <a:solidFill>
                  <a:schemeClr val="tx1"/>
                </a:solidFill>
                <a:effectLst/>
                <a:latin typeface="+mn-lt"/>
              </a:rPr>
              <a:t> </a:t>
            </a:r>
            <a:r>
              <a:rPr lang="ru-RU" sz="4800" dirty="0">
                <a:solidFill>
                  <a:schemeClr val="tx1"/>
                </a:solidFill>
                <a:effectLst/>
                <a:latin typeface="+mn-lt"/>
              </a:rPr>
              <a:t/>
            </a:r>
            <a:br>
              <a:rPr lang="ru-RU" sz="4800" dirty="0">
                <a:solidFill>
                  <a:schemeClr val="tx1"/>
                </a:solidFill>
                <a:effectLst/>
                <a:latin typeface="+mn-lt"/>
              </a:rPr>
            </a:br>
            <a:endParaRPr lang="ru-RU" sz="480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3299506802"/>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438400"/>
            <a:ext cx="8229600" cy="1143000"/>
          </a:xfrm>
        </p:spPr>
        <p:txBody>
          <a:bodyPr>
            <a:noAutofit/>
          </a:bodyPr>
          <a:lstStyle/>
          <a:p>
            <a:r>
              <a:rPr lang="ru-RU" sz="5000" b="0" dirty="0">
                <a:solidFill>
                  <a:schemeClr val="tx1"/>
                </a:solidFill>
                <a:effectLst/>
                <a:latin typeface="+mn-lt"/>
              </a:rPr>
              <a:t>Поезд Новосибирск-Красноярск отправляется в 15:20, а прибывает </a:t>
            </a:r>
            <a:r>
              <a:rPr lang="ru-RU" sz="5000" b="0" dirty="0" smtClean="0">
                <a:solidFill>
                  <a:schemeClr val="tx1"/>
                </a:solidFill>
                <a:effectLst/>
                <a:latin typeface="+mn-lt"/>
              </a:rPr>
              <a:t>в 4:20</a:t>
            </a:r>
            <a:r>
              <a:rPr lang="ru-RU" sz="5000" b="0" dirty="0">
                <a:solidFill>
                  <a:schemeClr val="tx1"/>
                </a:solidFill>
                <a:effectLst/>
                <a:latin typeface="+mn-lt"/>
              </a:rPr>
              <a:t> на следующий </a:t>
            </a:r>
            <a:r>
              <a:rPr lang="ru-RU" sz="5000" b="0" dirty="0" smtClean="0">
                <a:solidFill>
                  <a:schemeClr val="tx1"/>
                </a:solidFill>
                <a:effectLst/>
                <a:latin typeface="+mn-lt"/>
              </a:rPr>
              <a:t>день </a:t>
            </a:r>
            <a:r>
              <a:rPr lang="ru-RU" sz="5000" b="0" dirty="0">
                <a:solidFill>
                  <a:schemeClr val="tx1"/>
                </a:solidFill>
                <a:effectLst/>
                <a:latin typeface="+mn-lt"/>
              </a:rPr>
              <a:t>(время московское). Сколько часов поезд находится в пути? </a:t>
            </a:r>
            <a:r>
              <a:rPr lang="ru-RU" sz="5000" dirty="0">
                <a:solidFill>
                  <a:schemeClr val="tx1"/>
                </a:solidFill>
                <a:effectLst/>
                <a:latin typeface="+mn-lt"/>
              </a:rPr>
              <a:t> </a:t>
            </a:r>
            <a:endParaRPr lang="ru-RU" sz="500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2020385577"/>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2362200"/>
            <a:ext cx="8229600" cy="1143000"/>
          </a:xfrm>
        </p:spPr>
        <p:txBody>
          <a:bodyPr>
            <a:noAutofit/>
          </a:bodyPr>
          <a:lstStyle/>
          <a:p>
            <a:r>
              <a:rPr lang="ru-RU" sz="4800" b="0" dirty="0">
                <a:solidFill>
                  <a:schemeClr val="tx1"/>
                </a:solidFill>
                <a:effectLst/>
                <a:latin typeface="+mn-lt"/>
              </a:rPr>
              <a:t>Аня купила проездной билет на месяц и сделала за месяц 31 поездку. Сколько рублей она </a:t>
            </a:r>
            <a:r>
              <a:rPr lang="ru-RU" sz="4800" b="0" dirty="0" smtClean="0">
                <a:solidFill>
                  <a:schemeClr val="tx1"/>
                </a:solidFill>
                <a:effectLst/>
                <a:latin typeface="+mn-lt"/>
              </a:rPr>
              <a:t>сэкономила</a:t>
            </a:r>
            <a:r>
              <a:rPr lang="ru-RU" sz="4800" b="0" dirty="0">
                <a:solidFill>
                  <a:schemeClr val="tx1"/>
                </a:solidFill>
                <a:effectLst/>
                <a:latin typeface="+mn-lt"/>
              </a:rPr>
              <a:t>, если проездной билет стоит 790 рублей, а разовая поездка стоит  30 рублей? </a:t>
            </a: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3385468972"/>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90800"/>
            <a:ext cx="8229600" cy="1143000"/>
          </a:xfrm>
        </p:spPr>
        <p:txBody>
          <a:bodyPr>
            <a:noAutofit/>
          </a:bodyPr>
          <a:lstStyle/>
          <a:p>
            <a:r>
              <a:rPr lang="ru-RU" sz="5400" b="0" dirty="0">
                <a:solidFill>
                  <a:schemeClr val="tx1"/>
                </a:solidFill>
                <a:effectLst/>
                <a:latin typeface="+mn-lt"/>
              </a:rPr>
              <a:t>За 12 минут велосипедист проехал 4 километра. Сколько километров он проедет за </a:t>
            </a:r>
            <a:r>
              <a:rPr lang="ru-RU" sz="5400" b="0" dirty="0" smtClean="0">
                <a:solidFill>
                  <a:schemeClr val="tx1"/>
                </a:solidFill>
                <a:effectLst/>
                <a:latin typeface="+mn-lt"/>
              </a:rPr>
              <a:t>33 </a:t>
            </a:r>
            <a:r>
              <a:rPr lang="ru-RU" sz="5400" b="0" dirty="0">
                <a:solidFill>
                  <a:schemeClr val="tx1"/>
                </a:solidFill>
                <a:effectLst/>
                <a:latin typeface="+mn-lt"/>
              </a:rPr>
              <a:t>минуты, если будет ехать с той же скоростью?</a:t>
            </a: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199705871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4" name="Прямоугольник 3" descr="https://mathb-ege.sdamgia.ru/get_file?id=107442"/>
          <p:cNvSpPr>
            <a:spLocks noChangeAspect="1" noChangeArrowheads="1"/>
          </p:cNvSpPr>
          <p:nvPr/>
        </p:nvSpPr>
        <p:spPr bwMode="auto">
          <a:xfrm>
            <a:off x="0" y="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ru-RU"/>
          </a:p>
        </p:txBody>
      </p:sp>
      <p:sp>
        <p:nvSpPr>
          <p:cNvPr id="5" name="Rectangle 3"/>
          <p:cNvSpPr>
            <a:spLocks noChangeArrowheads="1"/>
          </p:cNvSpPr>
          <p:nvPr/>
        </p:nvSpPr>
        <p:spPr bwMode="auto">
          <a:xfrm>
            <a:off x="312234" y="1136363"/>
            <a:ext cx="2295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ru-RU" altLang="ru-RU" sz="1400" b="0" i="0" u="none" strike="noStrike" cap="none" normalizeH="0" baseline="0" dirty="0" smtClean="0">
                <a:ln>
                  <a:noFill/>
                </a:ln>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endParaRPr kumimoji="0" lang="ru-RU" altLang="ru-RU" sz="7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1800" b="0" i="0" u="none" strike="noStrike" cap="none" normalizeH="0" baseline="0" dirty="0" smtClean="0">
              <a:ln>
                <a:noFill/>
              </a:ln>
              <a:solidFill>
                <a:schemeClr val="tx1"/>
              </a:solidFill>
              <a:effectLst/>
              <a:latin typeface="Arial" panose="020B0604020202020204" pitchFamily="34" charset="0"/>
            </a:endParaRPr>
          </a:p>
        </p:txBody>
      </p:sp>
      <p:sp>
        <p:nvSpPr>
          <p:cNvPr id="6" name="Rectangle 4"/>
          <p:cNvSpPr>
            <a:spLocks noChangeArrowheads="1"/>
          </p:cNvSpPr>
          <p:nvPr/>
        </p:nvSpPr>
        <p:spPr bwMode="auto">
          <a:xfrm>
            <a:off x="0" y="7620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7" name="Rectangle 5"/>
          <p:cNvSpPr>
            <a:spLocks noChangeArrowheads="1"/>
          </p:cNvSpPr>
          <p:nvPr/>
        </p:nvSpPr>
        <p:spPr bwMode="auto">
          <a:xfrm>
            <a:off x="0" y="14859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9" name="Прямоугольник 8" descr="https://mathb-ege.sdamgia.ru/get_file?id=107442"/>
          <p:cNvSpPr>
            <a:spLocks noChangeAspect="1" noChangeArrowheads="1"/>
          </p:cNvSpPr>
          <p:nvPr/>
        </p:nvSpPr>
        <p:spPr bwMode="auto">
          <a:xfrm>
            <a:off x="312234" y="240030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endParaRPr lang="ru-RU"/>
          </a:p>
        </p:txBody>
      </p:sp>
      <p:pic>
        <p:nvPicPr>
          <p:cNvPr id="1030" name="Рисунок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233" y="4349904"/>
            <a:ext cx="4190513" cy="1990494"/>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8"/>
          <p:cNvSpPr>
            <a:spLocks noChangeArrowheads="1"/>
          </p:cNvSpPr>
          <p:nvPr/>
        </p:nvSpPr>
        <p:spPr bwMode="auto">
          <a:xfrm>
            <a:off x="-46404" y="70687"/>
            <a:ext cx="9028818" cy="5355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Участок земли имеет прямоугольную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форму. Стороны прямоугольника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25 м и 70 м. Найдите длину забора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(в метрах), которым</a:t>
            </a:r>
            <a:r>
              <a:rPr kumimoji="0" lang="ru-RU" altLang="ru-RU" sz="4000" i="0" u="none" strike="noStrike" cap="none" normalizeH="0" dirty="0" smtClean="0">
                <a:ln>
                  <a:noFill/>
                </a:ln>
                <a:solidFill>
                  <a:srgbClr val="000000"/>
                </a:solidFill>
                <a:effectLst/>
                <a:latin typeface="+mn-lt"/>
                <a:ea typeface="Calibri" panose="020F0502020204030204" pitchFamily="34" charset="0"/>
                <a:cs typeface="Times New Roman" panose="02020603050405020304" pitchFamily="18" charset="0"/>
              </a:rPr>
              <a:t> </a:t>
            </a: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нужно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огородить участок, если в заборе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0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нужно предусмотреть ворота </a:t>
            </a:r>
          </a:p>
          <a:p>
            <a:pPr marL="0" marR="0" lvl="0" indent="0" algn="ctr" defTabSz="914400" rtl="0" eaLnBrk="0" fontAlgn="base" latinLnBrk="0" hangingPunct="0">
              <a:lnSpc>
                <a:spcPct val="100000"/>
              </a:lnSpc>
              <a:spcBef>
                <a:spcPct val="0"/>
              </a:spcBef>
              <a:spcAft>
                <a:spcPct val="0"/>
              </a:spcAft>
              <a:buClrTx/>
              <a:buSzTx/>
              <a:buFontTx/>
              <a:buNone/>
              <a:tabLst/>
            </a:pPr>
            <a:r>
              <a:rPr kumimoji="0" lang="ru-RU" altLang="ru-RU" sz="4800" i="0" u="none" strike="noStrike" cap="none" normalizeH="0" baseline="0" dirty="0" smtClean="0">
                <a:ln>
                  <a:noFill/>
                </a:ln>
                <a:solidFill>
                  <a:srgbClr val="000000"/>
                </a:solidFill>
                <a:effectLst/>
                <a:latin typeface="+mn-lt"/>
                <a:ea typeface="Calibri" panose="020F0502020204030204" pitchFamily="34" charset="0"/>
                <a:cs typeface="Times New Roman" panose="02020603050405020304" pitchFamily="18" charset="0"/>
              </a:rPr>
              <a:t>шириной 4 м.</a:t>
            </a:r>
            <a:endParaRPr kumimoji="0" lang="ru-RU" altLang="ru-RU" sz="4800" i="0" u="none" strike="noStrike" cap="none" normalizeH="0" baseline="0" dirty="0" smtClean="0">
              <a:ln>
                <a:noFill/>
              </a:ln>
              <a:solidFill>
                <a:schemeClr val="tx1"/>
              </a:solidFill>
              <a:effectLst/>
              <a:latin typeface="+mn-l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altLang="ru-RU" sz="5400" b="0" i="0" u="none" strike="noStrike" cap="none" normalizeH="0" baseline="0" dirty="0" smtClean="0">
              <a:ln>
                <a:noFill/>
              </a:ln>
              <a:solidFill>
                <a:schemeClr val="tx1"/>
              </a:solidFill>
              <a:effectLst/>
              <a:latin typeface="+mn-lt"/>
            </a:endParaRPr>
          </a:p>
        </p:txBody>
      </p:sp>
      <p:sp>
        <p:nvSpPr>
          <p:cNvPr id="10" name="Rectangle 9"/>
          <p:cNvSpPr>
            <a:spLocks noChangeArrowheads="1"/>
          </p:cNvSpPr>
          <p:nvPr/>
        </p:nvSpPr>
        <p:spPr bwMode="auto">
          <a:xfrm>
            <a:off x="312234" y="31623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
        <p:nvSpPr>
          <p:cNvPr id="11" name="Rectangle 10"/>
          <p:cNvSpPr>
            <a:spLocks noChangeArrowheads="1"/>
          </p:cNvSpPr>
          <p:nvPr/>
        </p:nvSpPr>
        <p:spPr bwMode="auto">
          <a:xfrm>
            <a:off x="617034" y="5562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RU"/>
          </a:p>
        </p:txBody>
      </p:sp>
    </p:spTree>
    <p:extLst>
      <p:ext uri="{BB962C8B-B14F-4D97-AF65-F5344CB8AC3E}">
        <p14:creationId xmlns:p14="http://schemas.microsoft.com/office/powerpoint/2010/main" val="2213184720"/>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362200"/>
            <a:ext cx="8382000" cy="1143000"/>
          </a:xfrm>
        </p:spPr>
        <p:txBody>
          <a:bodyPr>
            <a:noAutofit/>
          </a:bodyPr>
          <a:lstStyle/>
          <a:p>
            <a:r>
              <a:rPr lang="ru-RU" sz="7200" dirty="0" smtClean="0">
                <a:solidFill>
                  <a:schemeClr val="tx1"/>
                </a:solidFill>
                <a:effectLst/>
                <a:latin typeface="+mn-lt"/>
              </a:rPr>
              <a:t> </a:t>
            </a:r>
            <a:r>
              <a:rPr lang="ru-RU" sz="5400" b="0" dirty="0">
                <a:solidFill>
                  <a:schemeClr val="tx1"/>
                </a:solidFill>
                <a:effectLst/>
                <a:latin typeface="+mn-lt"/>
              </a:rPr>
              <a:t>На автозаправке клиент отдал кассиру </a:t>
            </a:r>
            <a:r>
              <a:rPr lang="ru-RU" sz="5400" b="0" dirty="0" smtClean="0">
                <a:solidFill>
                  <a:schemeClr val="tx1"/>
                </a:solidFill>
                <a:effectLst/>
                <a:latin typeface="+mn-lt"/>
              </a:rPr>
              <a:t>1000 рублей </a:t>
            </a:r>
            <a:r>
              <a:rPr lang="ru-RU" sz="5400" b="0" dirty="0">
                <a:solidFill>
                  <a:schemeClr val="tx1"/>
                </a:solidFill>
                <a:effectLst/>
                <a:latin typeface="+mn-lt"/>
              </a:rPr>
              <a:t>и попросил залить 25 литров бензина </a:t>
            </a:r>
            <a:br>
              <a:rPr lang="ru-RU" sz="5400" b="0" dirty="0">
                <a:solidFill>
                  <a:schemeClr val="tx1"/>
                </a:solidFill>
                <a:effectLst/>
                <a:latin typeface="+mn-lt"/>
              </a:rPr>
            </a:br>
            <a:r>
              <a:rPr lang="ru-RU" sz="5400" b="0" dirty="0">
                <a:solidFill>
                  <a:schemeClr val="tx1"/>
                </a:solidFill>
                <a:effectLst/>
                <a:latin typeface="+mn-lt"/>
              </a:rPr>
              <a:t> </a:t>
            </a:r>
            <a:r>
              <a:rPr lang="ru-RU" sz="5400" b="0" dirty="0" smtClean="0">
                <a:solidFill>
                  <a:schemeClr val="tx1"/>
                </a:solidFill>
                <a:effectLst/>
                <a:latin typeface="+mn-lt"/>
              </a:rPr>
              <a:t>Сколько </a:t>
            </a:r>
            <a:r>
              <a:rPr lang="ru-RU" sz="5400" b="0" dirty="0">
                <a:solidFill>
                  <a:schemeClr val="tx1"/>
                </a:solidFill>
                <a:effectLst/>
                <a:latin typeface="+mn-lt"/>
              </a:rPr>
              <a:t>сдачи получит клиент, если 1 литр бензина стоит 39 рублей? </a:t>
            </a:r>
            <a:endParaRPr lang="ru-RU" sz="5400" b="0" dirty="0">
              <a:solidFill>
                <a:schemeClr val="tx1"/>
              </a:solidFill>
              <a:latin typeface="+mn-lt"/>
            </a:endParaRPr>
          </a:p>
        </p:txBody>
      </p:sp>
      <p:sp>
        <p:nvSpPr>
          <p:cNvPr id="3" name="Скругленный прямоугольник 2">
            <a:hlinkClick r:id="rId2" action="ppaction://hlinksldjump"/>
          </p:cNvPr>
          <p:cNvSpPr/>
          <p:nvPr/>
        </p:nvSpPr>
        <p:spPr>
          <a:xfrm>
            <a:off x="8001000" y="58674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90234826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0" y="2362200"/>
            <a:ext cx="8229600" cy="1143000"/>
          </a:xfrm>
        </p:spPr>
        <p:txBody>
          <a:bodyPr>
            <a:noAutofit/>
          </a:bodyPr>
          <a:lstStyle/>
          <a:p>
            <a:r>
              <a:rPr lang="ru-RU" sz="3600" dirty="0">
                <a:solidFill>
                  <a:schemeClr val="tx1"/>
                </a:solidFill>
                <a:effectLst/>
                <a:latin typeface="+mn-lt"/>
              </a:rPr>
              <a:t>В розницу один номер еженедельного журнала стоит 24 рубля, а полугодовая подписка </a:t>
            </a:r>
            <a:br>
              <a:rPr lang="ru-RU" sz="3600" dirty="0">
                <a:solidFill>
                  <a:schemeClr val="tx1"/>
                </a:solidFill>
                <a:effectLst/>
                <a:latin typeface="+mn-lt"/>
              </a:rPr>
            </a:br>
            <a:r>
              <a:rPr lang="ru-RU" sz="3600" dirty="0">
                <a:solidFill>
                  <a:schemeClr val="tx1"/>
                </a:solidFill>
                <a:effectLst/>
                <a:latin typeface="+mn-lt"/>
              </a:rPr>
              <a:t>      на этот журнал стоит </a:t>
            </a:r>
            <a:r>
              <a:rPr lang="ru-RU" sz="3600" dirty="0" smtClean="0">
                <a:solidFill>
                  <a:schemeClr val="tx1"/>
                </a:solidFill>
                <a:effectLst/>
                <a:latin typeface="+mn-lt"/>
              </a:rPr>
              <a:t>460 рублей</a:t>
            </a:r>
            <a:r>
              <a:rPr lang="ru-RU" sz="3600" dirty="0">
                <a:solidFill>
                  <a:schemeClr val="tx1"/>
                </a:solidFill>
                <a:effectLst/>
                <a:latin typeface="+mn-lt"/>
              </a:rPr>
              <a:t>. За полгода выходит 25 номеров журнала. Сколько </a:t>
            </a:r>
            <a:r>
              <a:rPr lang="ru-RU" sz="3600" dirty="0" smtClean="0">
                <a:solidFill>
                  <a:schemeClr val="tx1"/>
                </a:solidFill>
                <a:effectLst/>
                <a:latin typeface="+mn-lt"/>
              </a:rPr>
              <a:t>рублей </a:t>
            </a:r>
            <a:r>
              <a:rPr lang="ru-RU" sz="3600" dirty="0">
                <a:solidFill>
                  <a:schemeClr val="tx1"/>
                </a:solidFill>
                <a:effectLst/>
                <a:latin typeface="+mn-lt"/>
              </a:rPr>
              <a:t>можно сэкономить за полгода, если не покупать каждый номер журнала </a:t>
            </a:r>
            <a:br>
              <a:rPr lang="ru-RU" sz="3600" dirty="0">
                <a:solidFill>
                  <a:schemeClr val="tx1"/>
                </a:solidFill>
                <a:effectLst/>
                <a:latin typeface="+mn-lt"/>
              </a:rPr>
            </a:br>
            <a:r>
              <a:rPr lang="ru-RU" sz="3600" dirty="0">
                <a:solidFill>
                  <a:schemeClr val="tx1"/>
                </a:solidFill>
                <a:effectLst/>
                <a:latin typeface="+mn-lt"/>
              </a:rPr>
              <a:t>      отдельно, а получать журнал по подписке? </a:t>
            </a: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174123679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228600" y="381000"/>
            <a:ext cx="8229600" cy="609600"/>
          </a:xfrm>
        </p:spPr>
        <p:txBody>
          <a:bodyPr>
            <a:noAutofit/>
          </a:bodyPr>
          <a:lstStyle/>
          <a:p>
            <a:r>
              <a:rPr lang="ru-RU" sz="6000" dirty="0" smtClean="0">
                <a:solidFill>
                  <a:schemeClr val="tx1"/>
                </a:solidFill>
              </a:rPr>
              <a:t>ЭТАПЫ ИГРЫ:</a:t>
            </a:r>
            <a:endParaRPr lang="ru-RU" sz="6000" dirty="0">
              <a:solidFill>
                <a:schemeClr val="tx1"/>
              </a:solidFill>
            </a:endParaRPr>
          </a:p>
        </p:txBody>
      </p:sp>
      <p:sp>
        <p:nvSpPr>
          <p:cNvPr id="4" name="Подзаголовок 3"/>
          <p:cNvSpPr>
            <a:spLocks noGrp="1"/>
          </p:cNvSpPr>
          <p:nvPr>
            <p:ph type="subTitle" idx="1"/>
          </p:nvPr>
        </p:nvSpPr>
        <p:spPr>
          <a:xfrm>
            <a:off x="304800" y="1143000"/>
            <a:ext cx="8534400" cy="1752600"/>
          </a:xfrm>
        </p:spPr>
        <p:txBody>
          <a:bodyPr>
            <a:noAutofit/>
          </a:bodyPr>
          <a:lstStyle/>
          <a:p>
            <a:pPr algn="l"/>
            <a:r>
              <a:rPr lang="en-US" sz="6000" dirty="0" smtClean="0">
                <a:solidFill>
                  <a:srgbClr val="FF0000"/>
                </a:solidFill>
              </a:rPr>
              <a:t>I</a:t>
            </a:r>
            <a:r>
              <a:rPr lang="ru-RU" sz="6000" dirty="0" smtClean="0">
                <a:solidFill>
                  <a:srgbClr val="FF0000"/>
                </a:solidFill>
              </a:rPr>
              <a:t>. Разминка</a:t>
            </a:r>
          </a:p>
          <a:p>
            <a:pPr algn="l"/>
            <a:r>
              <a:rPr lang="en-US" sz="6000" dirty="0" smtClean="0">
                <a:solidFill>
                  <a:srgbClr val="FF0000"/>
                </a:solidFill>
              </a:rPr>
              <a:t>II</a:t>
            </a:r>
            <a:r>
              <a:rPr lang="ru-RU" sz="6000" dirty="0" smtClean="0">
                <a:solidFill>
                  <a:srgbClr val="FF0000"/>
                </a:solidFill>
              </a:rPr>
              <a:t>. Практический</a:t>
            </a:r>
          </a:p>
          <a:p>
            <a:pPr algn="l"/>
            <a:r>
              <a:rPr lang="en-US" sz="6000" dirty="0" smtClean="0">
                <a:solidFill>
                  <a:srgbClr val="FF0000"/>
                </a:solidFill>
              </a:rPr>
              <a:t>III</a:t>
            </a:r>
            <a:r>
              <a:rPr lang="ru-RU" sz="6000" dirty="0" smtClean="0">
                <a:solidFill>
                  <a:srgbClr val="FF0000"/>
                </a:solidFill>
              </a:rPr>
              <a:t>. Финансовый</a:t>
            </a:r>
          </a:p>
          <a:p>
            <a:pPr algn="l"/>
            <a:r>
              <a:rPr lang="en-US" sz="6000" dirty="0" smtClean="0">
                <a:solidFill>
                  <a:srgbClr val="FF0000"/>
                </a:solidFill>
              </a:rPr>
              <a:t>IV</a:t>
            </a:r>
            <a:r>
              <a:rPr lang="ru-RU" sz="6000" dirty="0" smtClean="0">
                <a:solidFill>
                  <a:srgbClr val="FF0000"/>
                </a:solidFill>
              </a:rPr>
              <a:t>. Вычислительный</a:t>
            </a:r>
            <a:endParaRPr lang="ru-RU" sz="6000" dirty="0">
              <a:solidFill>
                <a:srgbClr val="FF0000"/>
              </a:solidFill>
            </a:endParaRPr>
          </a:p>
        </p:txBody>
      </p:sp>
    </p:spTree>
    <p:extLst>
      <p:ext uri="{BB962C8B-B14F-4D97-AF65-F5344CB8AC3E}">
        <p14:creationId xmlns:p14="http://schemas.microsoft.com/office/powerpoint/2010/main" val="265621475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Рисунок 11"/>
          <p:cNvPicPr>
            <a:picLocks noChangeAspect="1"/>
          </p:cNvPicPr>
          <p:nvPr/>
        </p:nvPicPr>
        <p:blipFill>
          <a:blip r:embed="rId2"/>
          <a:stretch>
            <a:fillRect/>
          </a:stretch>
        </p:blipFill>
        <p:spPr>
          <a:xfrm>
            <a:off x="685800" y="3950583"/>
            <a:ext cx="2743200" cy="2311200"/>
          </a:xfrm>
          <a:prstGeom prst="rect">
            <a:avLst/>
          </a:prstGeom>
          <a:solidFill>
            <a:schemeClr val="bg1"/>
          </a:solidFill>
          <a:ln>
            <a:solidFill>
              <a:schemeClr val="tx1"/>
            </a:solidFill>
          </a:ln>
        </p:spPr>
      </p:pic>
      <p:sp>
        <p:nvSpPr>
          <p:cNvPr id="2" name="Заголовок 1"/>
          <p:cNvSpPr>
            <a:spLocks noGrp="1"/>
          </p:cNvSpPr>
          <p:nvPr>
            <p:ph type="title"/>
          </p:nvPr>
        </p:nvSpPr>
        <p:spPr>
          <a:xfrm>
            <a:off x="533400" y="1371600"/>
            <a:ext cx="8229600" cy="1143000"/>
          </a:xfrm>
        </p:spPr>
        <p:txBody>
          <a:bodyPr>
            <a:noAutofit/>
          </a:bodyPr>
          <a:lstStyle/>
          <a:p>
            <a:r>
              <a:rPr lang="ru-RU" sz="4000" b="0" dirty="0">
                <a:solidFill>
                  <a:schemeClr val="tx1"/>
                </a:solidFill>
                <a:effectLst/>
                <a:latin typeface="+mn-lt"/>
              </a:rPr>
              <a:t>План местности разбит на клетки. Каждая клетка обозначает квадрат 1м × 1м. Найдите площадь участка, выделенного на плане. Ответ дайте в квадратных метрах.</a:t>
            </a:r>
            <a:endParaRPr lang="ru-RU" sz="4000" dirty="0">
              <a:solidFill>
                <a:schemeClr val="tx1"/>
              </a:solidFill>
              <a:latin typeface="+mn-lt"/>
            </a:endParaRPr>
          </a:p>
        </p:txBody>
      </p:sp>
      <p:sp>
        <p:nvSpPr>
          <p:cNvPr id="3" name="Скругленный прямоугольник 2">
            <a:hlinkClick r:id="rId3" action="ppaction://hlinksldjump"/>
          </p:cNvPr>
          <p:cNvSpPr/>
          <p:nvPr/>
        </p:nvSpPr>
        <p:spPr>
          <a:xfrm>
            <a:off x="8005720" y="53340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5" name="AutoShape 2" descr="https://mathb-ege.sdamgia.ru/get_file?id=107303"/>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Tree>
    <p:extLst>
      <p:ext uri="{BB962C8B-B14F-4D97-AF65-F5344CB8AC3E}">
        <p14:creationId xmlns:p14="http://schemas.microsoft.com/office/powerpoint/2010/main" val="72684217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3000" y="-685800"/>
            <a:ext cx="8229600" cy="1143000"/>
          </a:xfrm>
        </p:spPr>
        <p:txBody>
          <a:bodyPr/>
          <a:lstStyle/>
          <a:p>
            <a:endParaRPr lang="ru-RU"/>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4" name="Прямоугольник 3"/>
          <p:cNvSpPr/>
          <p:nvPr/>
        </p:nvSpPr>
        <p:spPr>
          <a:xfrm>
            <a:off x="228600" y="152400"/>
            <a:ext cx="8763000" cy="5755422"/>
          </a:xfrm>
          <a:prstGeom prst="rect">
            <a:avLst/>
          </a:prstGeom>
        </p:spPr>
        <p:txBody>
          <a:bodyPr wrap="square">
            <a:spAutoFit/>
          </a:bodyPr>
          <a:lstStyle/>
          <a:p>
            <a:pPr algn="ctr">
              <a:lnSpc>
                <a:spcPct val="115000"/>
              </a:lnSpc>
              <a:spcAft>
                <a:spcPts val="0"/>
              </a:spcAft>
            </a:pPr>
            <a:r>
              <a:rPr lang="ru-RU" sz="4000" dirty="0">
                <a:solidFill>
                  <a:srgbClr val="000000"/>
                </a:solidFill>
                <a:latin typeface="+mn-lt"/>
                <a:ea typeface="Calibri" panose="020F0502020204030204" pitchFamily="34" charset="0"/>
                <a:cs typeface="Times New Roman" panose="02020603050405020304" pitchFamily="18" charset="0"/>
              </a:rPr>
              <a:t>Шоколадка стоит 35 рублей. В воскресенье </a:t>
            </a:r>
            <a:r>
              <a:rPr lang="ru-RU" sz="4000" dirty="0" smtClean="0">
                <a:solidFill>
                  <a:srgbClr val="000000"/>
                </a:solidFill>
                <a:latin typeface="+mn-lt"/>
                <a:ea typeface="Calibri" panose="020F0502020204030204" pitchFamily="34" charset="0"/>
                <a:cs typeface="Times New Roman" panose="02020603050405020304" pitchFamily="18" charset="0"/>
              </a:rPr>
              <a:t>в </a:t>
            </a:r>
            <a:r>
              <a:rPr lang="ru-RU" sz="4000" dirty="0">
                <a:solidFill>
                  <a:srgbClr val="000000"/>
                </a:solidFill>
                <a:latin typeface="+mn-lt"/>
                <a:ea typeface="Calibri" panose="020F0502020204030204" pitchFamily="34" charset="0"/>
                <a:cs typeface="Times New Roman" panose="02020603050405020304" pitchFamily="18" charset="0"/>
              </a:rPr>
              <a:t>супермаркете действует </a:t>
            </a:r>
            <a:r>
              <a:rPr lang="ru-RU" sz="4000" dirty="0" smtClean="0">
                <a:solidFill>
                  <a:srgbClr val="000000"/>
                </a:solidFill>
                <a:latin typeface="+mn-lt"/>
                <a:ea typeface="Calibri" panose="020F0502020204030204" pitchFamily="34" charset="0"/>
                <a:cs typeface="Times New Roman" panose="02020603050405020304" pitchFamily="18" charset="0"/>
              </a:rPr>
              <a:t>специальное предложение</a:t>
            </a:r>
            <a:r>
              <a:rPr lang="ru-RU" sz="4000" dirty="0">
                <a:solidFill>
                  <a:srgbClr val="000000"/>
                </a:solidFill>
                <a:latin typeface="+mn-lt"/>
                <a:ea typeface="Calibri" panose="020F0502020204030204" pitchFamily="34" charset="0"/>
                <a:cs typeface="Times New Roman" panose="02020603050405020304" pitchFamily="18" charset="0"/>
              </a:rPr>
              <a:t>: заплатив за две шоколадки, покупатель получает три (одну в </a:t>
            </a:r>
            <a:r>
              <a:rPr lang="ru-RU" sz="4000" dirty="0" smtClean="0">
                <a:solidFill>
                  <a:srgbClr val="000000"/>
                </a:solidFill>
                <a:latin typeface="+mn-lt"/>
                <a:ea typeface="Calibri" panose="020F0502020204030204" pitchFamily="34" charset="0"/>
                <a:cs typeface="Times New Roman" panose="02020603050405020304" pitchFamily="18" charset="0"/>
              </a:rPr>
              <a:t>подарок</a:t>
            </a:r>
            <a:r>
              <a:rPr lang="ru-RU" sz="4000" dirty="0">
                <a:solidFill>
                  <a:srgbClr val="000000"/>
                </a:solidFill>
                <a:latin typeface="+mn-lt"/>
                <a:ea typeface="Calibri" panose="020F0502020204030204" pitchFamily="34" charset="0"/>
                <a:cs typeface="Times New Roman" panose="02020603050405020304" pitchFamily="18" charset="0"/>
              </a:rPr>
              <a:t>). Какое наибольшее количество шоколадок можно купить на 200 рублей в </a:t>
            </a:r>
            <a:r>
              <a:rPr lang="ru-RU" sz="4000" dirty="0" smtClean="0">
                <a:solidFill>
                  <a:srgbClr val="000000"/>
                </a:solidFill>
                <a:latin typeface="+mn-lt"/>
                <a:ea typeface="Calibri" panose="020F0502020204030204" pitchFamily="34" charset="0"/>
                <a:cs typeface="Times New Roman" panose="02020603050405020304" pitchFamily="18" charset="0"/>
              </a:rPr>
              <a:t>воскресенье</a:t>
            </a:r>
            <a:r>
              <a:rPr lang="ru-RU" sz="4000" dirty="0">
                <a:solidFill>
                  <a:srgbClr val="000000"/>
                </a:solidFill>
                <a:latin typeface="+mn-lt"/>
                <a:ea typeface="Calibri" panose="020F0502020204030204" pitchFamily="34" charset="0"/>
                <a:cs typeface="Times New Roman" panose="02020603050405020304" pitchFamily="18" charset="0"/>
              </a:rPr>
              <a:t>?</a:t>
            </a:r>
            <a:endParaRPr lang="ru-RU" sz="4000" dirty="0">
              <a:effectLst/>
              <a:latin typeface="+mn-l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570693559"/>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6268" y="2667000"/>
            <a:ext cx="8229600" cy="1143000"/>
          </a:xfrm>
        </p:spPr>
        <p:txBody>
          <a:bodyPr>
            <a:noAutofit/>
          </a:bodyPr>
          <a:lstStyle/>
          <a:p>
            <a:r>
              <a:rPr lang="ru-RU" sz="4400" b="0" dirty="0">
                <a:solidFill>
                  <a:schemeClr val="tx1"/>
                </a:solidFill>
                <a:effectLst/>
                <a:latin typeface="+mn-lt"/>
              </a:rPr>
              <a:t>На день рождения полагается дарить букет из нечетного числа цветов. Тюльпаны стоят 30 рублей за штуку. У Вани есть 500 рублей. Из какого наибольшего числа тюльпанов он может купить букет Маше на день рождения?</a:t>
            </a:r>
            <a:endParaRPr lang="ru-RU" sz="440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4006156841"/>
      </p:ext>
    </p:extLst>
  </p:cSld>
  <p:clrMapOvr>
    <a:masterClrMapping/>
  </p:clrMapOvr>
  <mc:AlternateContent xmlns:mc="http://schemas.openxmlformats.org/markup-compatibility/2006" xmlns:p14="http://schemas.microsoft.com/office/powerpoint/2010/main">
    <mc:Choice Requires="p14">
      <p:transition spd="slow" p14:dur="1300">
        <p14:pan dir="u"/>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8571" y="2590800"/>
            <a:ext cx="8229600" cy="1143000"/>
          </a:xfrm>
        </p:spPr>
        <p:txBody>
          <a:bodyPr>
            <a:noAutofit/>
          </a:bodyPr>
          <a:lstStyle/>
          <a:p>
            <a:r>
              <a:rPr lang="ru-RU" sz="4800" dirty="0">
                <a:solidFill>
                  <a:schemeClr val="tx1"/>
                </a:solidFill>
                <a:effectLst/>
                <a:latin typeface="+mn-lt"/>
              </a:rPr>
              <a:t>В туристической секции есть четырёхместные палатки. Какое наименьшее </a:t>
            </a:r>
            <a:r>
              <a:rPr lang="ru-RU" sz="4800" dirty="0" smtClean="0">
                <a:solidFill>
                  <a:schemeClr val="tx1"/>
                </a:solidFill>
                <a:effectLst/>
                <a:latin typeface="+mn-lt"/>
              </a:rPr>
              <a:t>число палаток </a:t>
            </a:r>
            <a:r>
              <a:rPr lang="ru-RU" sz="4800" dirty="0">
                <a:solidFill>
                  <a:schemeClr val="tx1"/>
                </a:solidFill>
                <a:effectLst/>
                <a:latin typeface="+mn-lt"/>
              </a:rPr>
              <a:t>нужно взять в поход, в котором участвует 30 человек? </a:t>
            </a:r>
            <a:endParaRPr lang="ru-RU" sz="4800" dirty="0">
              <a:solidFill>
                <a:schemeClr val="tx1"/>
              </a:solidFill>
              <a:latin typeface="+mn-lt"/>
            </a:endParaRPr>
          </a:p>
        </p:txBody>
      </p:sp>
      <p:sp>
        <p:nvSpPr>
          <p:cNvPr id="4" name="Скругленный прямоугольник 3">
            <a:hlinkClick r:id="rId2" action="ppaction://hlinksldjump"/>
          </p:cNvPr>
          <p:cNvSpPr/>
          <p:nvPr/>
        </p:nvSpPr>
        <p:spPr>
          <a:xfrm>
            <a:off x="7848600" y="51054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388790140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0"/>
            <a:ext cx="8229600" cy="1143000"/>
          </a:xfrm>
        </p:spPr>
        <p:txBody>
          <a:bodyPr>
            <a:noAutofit/>
          </a:bodyPr>
          <a:lstStyle/>
          <a:p>
            <a:r>
              <a:rPr lang="ru-RU" sz="8000" dirty="0" smtClean="0">
                <a:solidFill>
                  <a:srgbClr val="002060"/>
                </a:solidFill>
                <a:latin typeface="+mn-lt"/>
              </a:rPr>
              <a:t>Бонус 1 балл</a:t>
            </a:r>
            <a:endParaRPr lang="ru-RU" sz="8000" dirty="0">
              <a:solidFill>
                <a:srgbClr val="002060"/>
              </a:solidFill>
              <a:latin typeface="+mn-lt"/>
            </a:endParaRPr>
          </a:p>
        </p:txBody>
      </p:sp>
      <p:sp>
        <p:nvSpPr>
          <p:cNvPr id="3" name="Скругленный прямоугольник 2">
            <a:hlinkClick r:id="rId2" action="ppaction://hlinksldjump"/>
          </p:cNvPr>
          <p:cNvSpPr/>
          <p:nvPr/>
        </p:nvSpPr>
        <p:spPr>
          <a:xfrm>
            <a:off x="7848600" y="46482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2983210680"/>
      </p:ext>
    </p:extLst>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400" y="2667000"/>
            <a:ext cx="8229600" cy="1143000"/>
          </a:xfrm>
        </p:spPr>
        <p:txBody>
          <a:bodyPr>
            <a:noAutofit/>
          </a:bodyPr>
          <a:lstStyle/>
          <a:p>
            <a:r>
              <a:rPr lang="ru-RU" sz="4800" b="0" dirty="0">
                <a:solidFill>
                  <a:schemeClr val="tx1"/>
                </a:solidFill>
                <a:effectLst/>
                <a:latin typeface="+mn-lt"/>
              </a:rPr>
              <a:t>За неделю в офисе расходуется 1200 листов бумаги. Какое наименьшее </a:t>
            </a:r>
            <a:r>
              <a:rPr lang="ru-RU" sz="4800" b="0" dirty="0" smtClean="0">
                <a:solidFill>
                  <a:schemeClr val="tx1"/>
                </a:solidFill>
                <a:effectLst/>
                <a:latin typeface="+mn-lt"/>
              </a:rPr>
              <a:t>число </a:t>
            </a:r>
            <a:r>
              <a:rPr lang="ru-RU" sz="4800" b="0" dirty="0">
                <a:solidFill>
                  <a:schemeClr val="tx1"/>
                </a:solidFill>
                <a:effectLst/>
                <a:latin typeface="+mn-lt"/>
              </a:rPr>
              <a:t>пачек </a:t>
            </a:r>
            <a:r>
              <a:rPr lang="ru-RU" sz="4800" b="0" dirty="0" smtClean="0">
                <a:solidFill>
                  <a:schemeClr val="tx1"/>
                </a:solidFill>
                <a:effectLst/>
                <a:latin typeface="+mn-lt"/>
              </a:rPr>
              <a:t>бумаги </a:t>
            </a:r>
            <a:r>
              <a:rPr lang="ru-RU" sz="4800" b="0" dirty="0">
                <a:solidFill>
                  <a:schemeClr val="tx1"/>
                </a:solidFill>
                <a:effectLst/>
                <a:latin typeface="+mn-lt"/>
              </a:rPr>
              <a:t>нужно купить в офис на 8 недель, если в 1 пачке 500 листов</a:t>
            </a:r>
            <a:br>
              <a:rPr lang="ru-RU" sz="4800" b="0" dirty="0">
                <a:solidFill>
                  <a:schemeClr val="tx1"/>
                </a:solidFill>
                <a:effectLst/>
                <a:latin typeface="+mn-lt"/>
              </a:rPr>
            </a:br>
            <a:endParaRPr lang="ru-RU" sz="4800" b="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846740972"/>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1400" y="3048000"/>
            <a:ext cx="8229600" cy="1143000"/>
          </a:xfrm>
        </p:spPr>
        <p:txBody>
          <a:bodyPr>
            <a:noAutofit/>
          </a:bodyPr>
          <a:lstStyle/>
          <a:p>
            <a:r>
              <a:rPr lang="ru-RU" sz="5400" b="0" dirty="0">
                <a:solidFill>
                  <a:schemeClr val="tx1"/>
                </a:solidFill>
                <a:effectLst/>
                <a:latin typeface="+mn-lt"/>
              </a:rPr>
              <a:t>В доме, в котором живёт Илья </a:t>
            </a:r>
            <a:r>
              <a:rPr lang="ru-RU" sz="5400" b="0" dirty="0" smtClean="0">
                <a:solidFill>
                  <a:schemeClr val="tx1"/>
                </a:solidFill>
                <a:effectLst/>
                <a:latin typeface="+mn-lt"/>
              </a:rPr>
              <a:t>один </a:t>
            </a:r>
            <a:r>
              <a:rPr lang="ru-RU" sz="5400" b="0" dirty="0">
                <a:solidFill>
                  <a:schemeClr val="tx1"/>
                </a:solidFill>
                <a:effectLst/>
                <a:latin typeface="+mn-lt"/>
              </a:rPr>
              <a:t>подъезд. На каждом этаже по 4 квартиры. На каком этаже живёт Илья, если он живёт в квартире </a:t>
            </a:r>
            <a:r>
              <a:rPr lang="ru-RU" sz="5400" b="0" dirty="0" smtClean="0">
                <a:solidFill>
                  <a:schemeClr val="tx1"/>
                </a:solidFill>
                <a:effectLst/>
                <a:latin typeface="+mn-lt"/>
              </a:rPr>
              <a:t>№ </a:t>
            </a:r>
            <a:r>
              <a:rPr lang="ru-RU" sz="5400" b="0" dirty="0">
                <a:solidFill>
                  <a:schemeClr val="tx1"/>
                </a:solidFill>
                <a:effectLst/>
                <a:latin typeface="+mn-lt"/>
              </a:rPr>
              <a:t>27 </a:t>
            </a:r>
            <a:r>
              <a:rPr lang="ru-RU" sz="5400" b="0" dirty="0" smtClean="0">
                <a:solidFill>
                  <a:schemeClr val="tx1"/>
                </a:solidFill>
                <a:effectLst/>
                <a:latin typeface="+mn-lt"/>
              </a:rPr>
              <a:t> </a:t>
            </a:r>
            <a:r>
              <a:rPr lang="ru-RU" sz="5400" dirty="0">
                <a:solidFill>
                  <a:schemeClr val="tx1"/>
                </a:solidFill>
                <a:effectLst/>
                <a:latin typeface="+mn-lt"/>
              </a:rPr>
              <a:t/>
            </a:r>
            <a:br>
              <a:rPr lang="ru-RU" sz="5400" dirty="0">
                <a:solidFill>
                  <a:schemeClr val="tx1"/>
                </a:solidFill>
                <a:effectLst/>
                <a:latin typeface="+mn-lt"/>
              </a:rPr>
            </a:br>
            <a:endParaRPr lang="ru-RU" sz="5400" dirty="0">
              <a:solidFill>
                <a:schemeClr val="tx1"/>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2952144640"/>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38400"/>
            <a:ext cx="8229600" cy="1143000"/>
          </a:xfrm>
        </p:spPr>
        <p:txBody>
          <a:bodyPr>
            <a:noAutofit/>
          </a:bodyPr>
          <a:lstStyle/>
          <a:p>
            <a:r>
              <a:rPr lang="ru-RU" sz="8000" b="0" dirty="0" smtClean="0">
                <a:solidFill>
                  <a:srgbClr val="002060"/>
                </a:solidFill>
                <a:latin typeface="+mn-lt"/>
              </a:rPr>
              <a:t>Бонус 1 балл</a:t>
            </a:r>
            <a:endParaRPr lang="ru-RU" sz="8000" b="0" dirty="0">
              <a:solidFill>
                <a:srgbClr val="002060"/>
              </a:solidFill>
              <a:latin typeface="+mn-lt"/>
            </a:endParaRPr>
          </a:p>
        </p:txBody>
      </p:sp>
      <p:sp>
        <p:nvSpPr>
          <p:cNvPr id="3" name="Скругленный прямоугольник 2">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2300351551"/>
      </p:ext>
    </p:extLst>
  </p:cSld>
  <p:clrMapOvr>
    <a:masterClrMapping/>
  </p:clrMapOvr>
  <p:transition spd="slow">
    <p:cover/>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3400" y="2286000"/>
            <a:ext cx="8229600" cy="1143000"/>
          </a:xfrm>
        </p:spPr>
        <p:txBody>
          <a:bodyPr>
            <a:noAutofit/>
          </a:bodyPr>
          <a:lstStyle/>
          <a:p>
            <a:r>
              <a:rPr lang="ru-RU" sz="7200" dirty="0" smtClean="0">
                <a:solidFill>
                  <a:srgbClr val="FF0000"/>
                </a:solidFill>
                <a:latin typeface="+mn-lt"/>
              </a:rPr>
              <a:t>СПАСИБО </a:t>
            </a:r>
            <a:br>
              <a:rPr lang="ru-RU" sz="7200" dirty="0" smtClean="0">
                <a:solidFill>
                  <a:srgbClr val="FF0000"/>
                </a:solidFill>
                <a:latin typeface="+mn-lt"/>
              </a:rPr>
            </a:br>
            <a:r>
              <a:rPr lang="ru-RU" sz="7200" dirty="0" smtClean="0">
                <a:solidFill>
                  <a:srgbClr val="FF0000"/>
                </a:solidFill>
                <a:latin typeface="+mn-lt"/>
              </a:rPr>
              <a:t>ЗА </a:t>
            </a:r>
            <a:br>
              <a:rPr lang="ru-RU" sz="7200" dirty="0" smtClean="0">
                <a:solidFill>
                  <a:srgbClr val="FF0000"/>
                </a:solidFill>
                <a:latin typeface="+mn-lt"/>
              </a:rPr>
            </a:br>
            <a:r>
              <a:rPr lang="ru-RU" sz="7200" dirty="0" smtClean="0">
                <a:solidFill>
                  <a:srgbClr val="FF0000"/>
                </a:solidFill>
                <a:latin typeface="+mn-lt"/>
              </a:rPr>
              <a:t>ИГРУ!!!</a:t>
            </a:r>
            <a:endParaRPr lang="ru-RU" sz="7200" dirty="0">
              <a:solidFill>
                <a:srgbClr val="FF0000"/>
              </a:solidFill>
              <a:latin typeface="+mn-lt"/>
            </a:endParaRPr>
          </a:p>
        </p:txBody>
      </p:sp>
    </p:spTree>
    <p:extLst>
      <p:ext uri="{BB962C8B-B14F-4D97-AF65-F5344CB8AC3E}">
        <p14:creationId xmlns:p14="http://schemas.microsoft.com/office/powerpoint/2010/main" val="2333565497"/>
      </p:ext>
    </p:extLst>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609600"/>
            <a:ext cx="8229600" cy="1143000"/>
          </a:xfrm>
        </p:spPr>
        <p:txBody>
          <a:bodyPr>
            <a:noAutofit/>
          </a:bodyPr>
          <a:lstStyle/>
          <a:p>
            <a:r>
              <a:rPr lang="en-US" sz="4800" dirty="0">
                <a:solidFill>
                  <a:srgbClr val="FF0000"/>
                </a:solidFill>
                <a:latin typeface="Times New Roman" pitchFamily="18" charset="0"/>
                <a:cs typeface="Times New Roman" pitchFamily="18" charset="0"/>
              </a:rPr>
              <a:t>II</a:t>
            </a:r>
            <a:r>
              <a:rPr lang="ru-RU" sz="4800" dirty="0">
                <a:solidFill>
                  <a:srgbClr val="FF0000"/>
                </a:solidFill>
                <a:latin typeface="Times New Roman" pitchFamily="18" charset="0"/>
                <a:cs typeface="Times New Roman" pitchFamily="18" charset="0"/>
              </a:rPr>
              <a:t>. Практический</a:t>
            </a:r>
            <a:r>
              <a:rPr lang="ru-RU" sz="7200" dirty="0">
                <a:solidFill>
                  <a:srgbClr val="FF0000"/>
                </a:solidFill>
              </a:rPr>
              <a:t/>
            </a:r>
            <a:br>
              <a:rPr lang="ru-RU" sz="7200" dirty="0">
                <a:solidFill>
                  <a:srgbClr val="FF0000"/>
                </a:solidFill>
              </a:rPr>
            </a:br>
            <a:endParaRPr lang="ru-RU" sz="7200" dirty="0"/>
          </a:p>
        </p:txBody>
      </p:sp>
      <p:sp>
        <p:nvSpPr>
          <p:cNvPr id="3" name="Объект 2"/>
          <p:cNvSpPr>
            <a:spLocks noGrp="1"/>
          </p:cNvSpPr>
          <p:nvPr>
            <p:ph idx="1"/>
          </p:nvPr>
        </p:nvSpPr>
        <p:spPr>
          <a:xfrm>
            <a:off x="533400" y="1219200"/>
            <a:ext cx="8229600" cy="5029200"/>
          </a:xfrm>
        </p:spPr>
        <p:txBody>
          <a:bodyPr/>
          <a:lstStyle/>
          <a:p>
            <a:pPr marL="137160" indent="0">
              <a:buNone/>
            </a:pPr>
            <a:r>
              <a:rPr lang="ru-RU" dirty="0" smtClean="0"/>
              <a:t>1. На </a:t>
            </a:r>
            <a:r>
              <a:rPr lang="ru-RU" dirty="0"/>
              <a:t>карте показан путь Полины от дома до </a:t>
            </a:r>
            <a:endParaRPr lang="ru-RU" dirty="0" smtClean="0"/>
          </a:p>
          <a:p>
            <a:pPr marL="137160" indent="0">
              <a:buNone/>
            </a:pPr>
            <a:r>
              <a:rPr lang="ru-RU" dirty="0" smtClean="0"/>
              <a:t>    школы</a:t>
            </a:r>
            <a:r>
              <a:rPr lang="ru-RU" dirty="0"/>
              <a:t>. Полина измерила длину каждого </a:t>
            </a:r>
            <a:r>
              <a:rPr lang="ru-RU" dirty="0" smtClean="0"/>
              <a:t>участка     </a:t>
            </a:r>
          </a:p>
          <a:p>
            <a:pPr marL="137160" indent="0">
              <a:buNone/>
            </a:pPr>
            <a:r>
              <a:rPr lang="ru-RU" dirty="0"/>
              <a:t> </a:t>
            </a:r>
            <a:r>
              <a:rPr lang="ru-RU" dirty="0" smtClean="0"/>
              <a:t>   и </a:t>
            </a:r>
            <a:r>
              <a:rPr lang="ru-RU" dirty="0"/>
              <a:t>подписала его. Используя рисунок, определите, </a:t>
            </a:r>
            <a:endParaRPr lang="ru-RU" dirty="0" smtClean="0"/>
          </a:p>
          <a:p>
            <a:pPr marL="137160" indent="0">
              <a:buNone/>
            </a:pPr>
            <a:r>
              <a:rPr lang="ru-RU" dirty="0"/>
              <a:t> </a:t>
            </a:r>
            <a:r>
              <a:rPr lang="ru-RU" dirty="0" smtClean="0"/>
              <a:t>   длину </a:t>
            </a:r>
            <a:r>
              <a:rPr lang="ru-RU" dirty="0"/>
              <a:t>пути Полины от дома до </a:t>
            </a:r>
            <a:r>
              <a:rPr lang="ru-RU" dirty="0" smtClean="0"/>
              <a:t>школы </a:t>
            </a:r>
            <a:r>
              <a:rPr lang="ru-RU" dirty="0"/>
              <a:t>на </a:t>
            </a:r>
            <a:endParaRPr lang="ru-RU" dirty="0" smtClean="0"/>
          </a:p>
          <a:p>
            <a:pPr marL="137160" indent="0">
              <a:buNone/>
            </a:pPr>
            <a:r>
              <a:rPr lang="ru-RU" dirty="0"/>
              <a:t> </a:t>
            </a:r>
            <a:r>
              <a:rPr lang="ru-RU" dirty="0" smtClean="0"/>
              <a:t>   местности</a:t>
            </a:r>
            <a:r>
              <a:rPr lang="ru-RU" dirty="0"/>
              <a:t>, если масштаб 1 см:10000 см. </a:t>
            </a:r>
            <a:endParaRPr lang="ru-RU" dirty="0" smtClean="0"/>
          </a:p>
          <a:p>
            <a:pPr marL="137160" indent="0">
              <a:buNone/>
            </a:pPr>
            <a:r>
              <a:rPr lang="ru-RU" dirty="0"/>
              <a:t> </a:t>
            </a:r>
            <a:r>
              <a:rPr lang="ru-RU" dirty="0" smtClean="0"/>
              <a:t>   Ответ </a:t>
            </a:r>
            <a:r>
              <a:rPr lang="ru-RU" dirty="0"/>
              <a:t>дайте в </a:t>
            </a:r>
            <a:r>
              <a:rPr lang="ru-RU" dirty="0" smtClean="0"/>
              <a:t>метрах</a:t>
            </a:r>
          </a:p>
          <a:p>
            <a:pPr marL="137160" indent="0">
              <a:buNone/>
            </a:pPr>
            <a:endParaRPr lang="ru-RU" dirty="0" smtClean="0"/>
          </a:p>
        </p:txBody>
      </p:sp>
      <p:pic>
        <p:nvPicPr>
          <p:cNvPr id="7" name="Рисунок 6"/>
          <p:cNvPicPr/>
          <p:nvPr/>
        </p:nvPicPr>
        <p:blipFill>
          <a:blip r:embed="rId2">
            <a:extLst>
              <a:ext uri="{28A0092B-C50C-407E-A947-70E740481C1C}">
                <a14:useLocalDpi xmlns:a14="http://schemas.microsoft.com/office/drawing/2010/main" val="0"/>
              </a:ext>
            </a:extLst>
          </a:blip>
          <a:srcRect/>
          <a:stretch>
            <a:fillRect/>
          </a:stretch>
        </p:blipFill>
        <p:spPr bwMode="auto">
          <a:xfrm>
            <a:off x="4724400" y="4038600"/>
            <a:ext cx="3657600" cy="2057400"/>
          </a:xfrm>
          <a:prstGeom prst="rect">
            <a:avLst/>
          </a:prstGeom>
          <a:noFill/>
        </p:spPr>
      </p:pic>
    </p:spTree>
    <p:extLst>
      <p:ext uri="{BB962C8B-B14F-4D97-AF65-F5344CB8AC3E}">
        <p14:creationId xmlns:p14="http://schemas.microsoft.com/office/powerpoint/2010/main" val="2854872419"/>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381000" y="304800"/>
            <a:ext cx="8686800" cy="685800"/>
          </a:xfrm>
        </p:spPr>
        <p:txBody>
          <a:bodyPr/>
          <a:lstStyle/>
          <a:p>
            <a:pPr algn="ctr"/>
            <a:r>
              <a:rPr lang="en-US" dirty="0">
                <a:solidFill>
                  <a:srgbClr val="FF0000"/>
                </a:solidFill>
                <a:latin typeface="Times New Roman" pitchFamily="18" charset="0"/>
                <a:cs typeface="Times New Roman" pitchFamily="18" charset="0"/>
              </a:rPr>
              <a:t>II</a:t>
            </a:r>
            <a:r>
              <a:rPr lang="ru-RU" dirty="0">
                <a:solidFill>
                  <a:srgbClr val="FF0000"/>
                </a:solidFill>
                <a:latin typeface="Times New Roman" pitchFamily="18" charset="0"/>
                <a:cs typeface="Times New Roman" pitchFamily="18" charset="0"/>
              </a:rPr>
              <a:t>. Практический</a:t>
            </a:r>
            <a:endParaRPr lang="ru-RU" dirty="0"/>
          </a:p>
        </p:txBody>
      </p:sp>
      <p:sp>
        <p:nvSpPr>
          <p:cNvPr id="5" name="Текст 4"/>
          <p:cNvSpPr>
            <a:spLocks noGrp="1"/>
          </p:cNvSpPr>
          <p:nvPr>
            <p:ph type="body" idx="1"/>
          </p:nvPr>
        </p:nvSpPr>
        <p:spPr>
          <a:xfrm>
            <a:off x="228600" y="1143000"/>
            <a:ext cx="8610600" cy="4953000"/>
          </a:xfrm>
        </p:spPr>
        <p:txBody>
          <a:bodyPr>
            <a:normAutofit/>
          </a:bodyPr>
          <a:lstStyle/>
          <a:p>
            <a:r>
              <a:rPr lang="ru-RU" sz="3200" dirty="0">
                <a:latin typeface="Times New Roman" pitchFamily="18" charset="0"/>
                <a:cs typeface="Times New Roman" pitchFamily="18" charset="0"/>
              </a:rPr>
              <a:t>2. Определите, сколько необходимо закупить </a:t>
            </a:r>
            <a:endParaRPr lang="ru-RU" sz="3200" dirty="0" smtClean="0">
              <a:latin typeface="Times New Roman" pitchFamily="18" charset="0"/>
              <a:cs typeface="Times New Roman" pitchFamily="18" charset="0"/>
            </a:endParaRPr>
          </a:p>
          <a:p>
            <a:r>
              <a:rPr lang="ru-RU" sz="3200" dirty="0">
                <a:latin typeface="Times New Roman" pitchFamily="18" charset="0"/>
                <a:cs typeface="Times New Roman" pitchFamily="18" charset="0"/>
              </a:rPr>
              <a:t> </a:t>
            </a:r>
            <a:r>
              <a:rPr lang="ru-RU" sz="3200" dirty="0" smtClean="0">
                <a:latin typeface="Times New Roman" pitchFamily="18" charset="0"/>
                <a:cs typeface="Times New Roman" pitchFamily="18" charset="0"/>
              </a:rPr>
              <a:t>   плёнки </a:t>
            </a:r>
            <a:r>
              <a:rPr lang="ru-RU" sz="3200" dirty="0">
                <a:latin typeface="Times New Roman" pitchFamily="18" charset="0"/>
                <a:cs typeface="Times New Roman" pitchFamily="18" charset="0"/>
              </a:rPr>
              <a:t>для гидроизоляции садовой дорожки, </a:t>
            </a:r>
            <a:r>
              <a:rPr lang="ru-RU" sz="3200" dirty="0" smtClean="0">
                <a:latin typeface="Times New Roman" pitchFamily="18" charset="0"/>
                <a:cs typeface="Times New Roman" pitchFamily="18" charset="0"/>
              </a:rPr>
              <a:t>  </a:t>
            </a:r>
          </a:p>
          <a:p>
            <a:r>
              <a:rPr lang="ru-RU" sz="3200" dirty="0">
                <a:latin typeface="Times New Roman" pitchFamily="18" charset="0"/>
                <a:cs typeface="Times New Roman" pitchFamily="18" charset="0"/>
              </a:rPr>
              <a:t> </a:t>
            </a:r>
            <a:r>
              <a:rPr lang="ru-RU" sz="3200" dirty="0" smtClean="0">
                <a:latin typeface="Times New Roman" pitchFamily="18" charset="0"/>
                <a:cs typeface="Times New Roman" pitchFamily="18" charset="0"/>
              </a:rPr>
              <a:t>   изображённой </a:t>
            </a:r>
            <a:r>
              <a:rPr lang="ru-RU" sz="3200" dirty="0">
                <a:latin typeface="Times New Roman" pitchFamily="18" charset="0"/>
                <a:cs typeface="Times New Roman" pitchFamily="18" charset="0"/>
              </a:rPr>
              <a:t>на рисунке, если её ширина </a:t>
            </a:r>
            <a:r>
              <a:rPr lang="ru-RU" sz="3200" dirty="0" smtClean="0">
                <a:latin typeface="Times New Roman" pitchFamily="18" charset="0"/>
                <a:cs typeface="Times New Roman" pitchFamily="18" charset="0"/>
              </a:rPr>
              <a:t>  </a:t>
            </a:r>
          </a:p>
          <a:p>
            <a:r>
              <a:rPr lang="ru-RU" sz="3200" dirty="0">
                <a:latin typeface="Times New Roman" pitchFamily="18" charset="0"/>
                <a:cs typeface="Times New Roman" pitchFamily="18" charset="0"/>
              </a:rPr>
              <a:t> </a:t>
            </a:r>
            <a:r>
              <a:rPr lang="ru-RU" sz="3200" dirty="0" smtClean="0">
                <a:latin typeface="Times New Roman" pitchFamily="18" charset="0"/>
                <a:cs typeface="Times New Roman" pitchFamily="18" charset="0"/>
              </a:rPr>
              <a:t>   везде </a:t>
            </a:r>
            <a:r>
              <a:rPr lang="ru-RU" sz="3200" dirty="0">
                <a:latin typeface="Times New Roman" pitchFamily="18" charset="0"/>
                <a:cs typeface="Times New Roman" pitchFamily="18" charset="0"/>
              </a:rPr>
              <a:t>одинакова и составляет 1 метр. Ответ </a:t>
            </a:r>
            <a:endParaRPr lang="ru-RU" sz="3200" dirty="0" smtClean="0">
              <a:latin typeface="Times New Roman" pitchFamily="18" charset="0"/>
              <a:cs typeface="Times New Roman" pitchFamily="18" charset="0"/>
            </a:endParaRPr>
          </a:p>
          <a:p>
            <a:r>
              <a:rPr lang="ru-RU" sz="3200" dirty="0">
                <a:latin typeface="Times New Roman" pitchFamily="18" charset="0"/>
                <a:cs typeface="Times New Roman" pitchFamily="18" charset="0"/>
              </a:rPr>
              <a:t> </a:t>
            </a:r>
            <a:r>
              <a:rPr lang="ru-RU" sz="3200" dirty="0" smtClean="0">
                <a:latin typeface="Times New Roman" pitchFamily="18" charset="0"/>
                <a:cs typeface="Times New Roman" pitchFamily="18" charset="0"/>
              </a:rPr>
              <a:t>   дайте </a:t>
            </a:r>
            <a:r>
              <a:rPr lang="ru-RU" sz="3200" dirty="0">
                <a:latin typeface="Times New Roman" pitchFamily="18" charset="0"/>
                <a:cs typeface="Times New Roman" pitchFamily="18" charset="0"/>
              </a:rPr>
              <a:t>в квадратных </a:t>
            </a:r>
            <a:r>
              <a:rPr lang="ru-RU" sz="3200" dirty="0" smtClean="0">
                <a:latin typeface="Times New Roman" pitchFamily="18" charset="0"/>
                <a:cs typeface="Times New Roman" pitchFamily="18" charset="0"/>
              </a:rPr>
              <a:t>метрах</a:t>
            </a:r>
          </a:p>
          <a:p>
            <a:endParaRPr lang="ru-RU" sz="3200" dirty="0">
              <a:latin typeface="Times New Roman" pitchFamily="18" charset="0"/>
              <a:cs typeface="Times New Roman" pitchFamily="18" charset="0"/>
            </a:endParaRPr>
          </a:p>
          <a:p>
            <a:endParaRPr lang="ru-RU" dirty="0"/>
          </a:p>
        </p:txBody>
      </p:sp>
      <p:sp>
        <p:nvSpPr>
          <p:cNvPr id="6" name="Прямоугольник 5"/>
          <p:cNvSpPr/>
          <p:nvPr/>
        </p:nvSpPr>
        <p:spPr>
          <a:xfrm>
            <a:off x="2819400" y="3505200"/>
            <a:ext cx="4572000" cy="830997"/>
          </a:xfrm>
          <a:prstGeom prst="rect">
            <a:avLst/>
          </a:prstGeom>
        </p:spPr>
        <p:txBody>
          <a:bodyPr>
            <a:spAutoFit/>
          </a:bodyPr>
          <a:lstStyle/>
          <a:p>
            <a:r>
              <a:rPr lang="ru-RU" dirty="0" smtClean="0">
                <a:solidFill>
                  <a:srgbClr val="FF0000"/>
                </a:solidFill>
              </a:rPr>
              <a:t> </a:t>
            </a:r>
            <a:r>
              <a:rPr lang="ru-RU" dirty="0">
                <a:solidFill>
                  <a:srgbClr val="FF0000"/>
                </a:solidFill>
              </a:rPr>
              <a:t/>
            </a:r>
            <a:br>
              <a:rPr lang="ru-RU" dirty="0">
                <a:solidFill>
                  <a:srgbClr val="FF0000"/>
                </a:solidFill>
              </a:rPr>
            </a:b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19600" y="4267200"/>
            <a:ext cx="4370294" cy="16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90712614"/>
      </p:ext>
    </p:extLst>
  </p:cSld>
  <p:clrMapOvr>
    <a:masterClrMapping/>
  </p:clrMapOvr>
  <p:transition spd="slow">
    <p:pull/>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a:xfrm>
            <a:off x="228600" y="762000"/>
            <a:ext cx="8763000" cy="2950698"/>
          </a:xfrm>
        </p:spPr>
        <p:txBody>
          <a:bodyPr>
            <a:noAutofit/>
          </a:bodyPr>
          <a:lstStyle/>
          <a:p>
            <a:pPr marL="457200" lvl="0" indent="-457200" eaLnBrk="0" fontAlgn="base" hangingPunct="0">
              <a:spcBef>
                <a:spcPct val="0"/>
              </a:spcBef>
              <a:spcAft>
                <a:spcPct val="0"/>
              </a:spcAft>
              <a:buClrTx/>
              <a:buSzTx/>
              <a:buAutoNum type="arabicPeriod"/>
            </a:pPr>
            <a:r>
              <a:rPr lang="ru-RU" sz="2400" dirty="0" smtClean="0">
                <a:latin typeface="Times New Roman" pitchFamily="18" charset="0"/>
                <a:ea typeface="Calibri" pitchFamily="34" charset="0"/>
                <a:cs typeface="Times New Roman" pitchFamily="18" charset="0"/>
              </a:rPr>
              <a:t>В </a:t>
            </a:r>
            <a:r>
              <a:rPr lang="ru-RU" sz="2400" dirty="0">
                <a:latin typeface="Times New Roman" pitchFamily="18" charset="0"/>
                <a:ea typeface="Calibri" pitchFamily="34" charset="0"/>
                <a:cs typeface="Times New Roman" pitchFamily="18" charset="0"/>
              </a:rPr>
              <a:t>таблице представлены цены (в рублях) на некоторые товары в трёх </a:t>
            </a:r>
            <a:r>
              <a:rPr lang="ru-RU" sz="2400" dirty="0" smtClean="0">
                <a:latin typeface="Times New Roman" pitchFamily="18" charset="0"/>
                <a:ea typeface="Calibri" pitchFamily="34" charset="0"/>
                <a:cs typeface="Times New Roman" pitchFamily="18" charset="0"/>
              </a:rPr>
              <a:t>магазинах города Тюмени. </a:t>
            </a:r>
          </a:p>
          <a:p>
            <a:pPr marL="0" lvl="0" eaLnBrk="0" fontAlgn="base" hangingPunct="0">
              <a:spcBef>
                <a:spcPct val="0"/>
              </a:spcBef>
              <a:spcAft>
                <a:spcPct val="0"/>
              </a:spcAft>
              <a:buClrTx/>
              <a:buSzTx/>
            </a:pPr>
            <a:r>
              <a:rPr lang="ru-RU" sz="2400" dirty="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     Мама </a:t>
            </a:r>
            <a:r>
              <a:rPr lang="ru-RU" sz="2400" dirty="0">
                <a:latin typeface="Times New Roman" pitchFamily="18" charset="0"/>
                <a:ea typeface="Calibri" pitchFamily="34" charset="0"/>
                <a:cs typeface="Times New Roman" pitchFamily="18" charset="0"/>
              </a:rPr>
              <a:t>планирует купить 5 плиток </a:t>
            </a:r>
            <a:r>
              <a:rPr lang="ru-RU" sz="2400" dirty="0" smtClean="0">
                <a:latin typeface="Times New Roman" pitchFamily="18" charset="0"/>
                <a:ea typeface="Calibri" pitchFamily="34" charset="0"/>
                <a:cs typeface="Times New Roman" pitchFamily="18" charset="0"/>
              </a:rPr>
              <a:t>шоколада, 4 </a:t>
            </a:r>
            <a:r>
              <a:rPr lang="ru-RU" sz="2400" dirty="0">
                <a:latin typeface="Times New Roman" pitchFamily="18" charset="0"/>
                <a:ea typeface="Calibri" pitchFamily="34" charset="0"/>
                <a:cs typeface="Times New Roman" pitchFamily="18" charset="0"/>
              </a:rPr>
              <a:t>пачки печенья, </a:t>
            </a:r>
            <a:endParaRPr lang="ru-RU" sz="2400" dirty="0" smtClean="0">
              <a:latin typeface="Times New Roman" pitchFamily="18" charset="0"/>
              <a:ea typeface="Calibri" pitchFamily="34" charset="0"/>
              <a:cs typeface="Times New Roman" pitchFamily="18" charset="0"/>
            </a:endParaRPr>
          </a:p>
          <a:p>
            <a:pPr marL="0" lvl="0" eaLnBrk="0" fontAlgn="base" hangingPunct="0">
              <a:spcBef>
                <a:spcPct val="0"/>
              </a:spcBef>
              <a:spcAft>
                <a:spcPct val="0"/>
              </a:spcAft>
              <a:buClrTx/>
              <a:buSzTx/>
            </a:pPr>
            <a:r>
              <a:rPr lang="ru-RU" sz="2400" dirty="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     2 </a:t>
            </a:r>
            <a:r>
              <a:rPr lang="ru-RU" sz="2400" dirty="0">
                <a:latin typeface="Times New Roman" pitchFamily="18" charset="0"/>
                <a:ea typeface="Calibri" pitchFamily="34" charset="0"/>
                <a:cs typeface="Times New Roman" pitchFamily="18" charset="0"/>
              </a:rPr>
              <a:t>пакета молока и 30 яиц. </a:t>
            </a:r>
            <a:endParaRPr lang="ru-RU" sz="2400" dirty="0" smtClean="0">
              <a:latin typeface="Times New Roman" pitchFamily="18" charset="0"/>
              <a:ea typeface="Calibri" pitchFamily="34" charset="0"/>
              <a:cs typeface="Times New Roman" pitchFamily="18" charset="0"/>
            </a:endParaRPr>
          </a:p>
          <a:p>
            <a:pPr marL="0" lvl="0" eaLnBrk="0" fontAlgn="base" hangingPunct="0">
              <a:spcBef>
                <a:spcPct val="0"/>
              </a:spcBef>
              <a:spcAft>
                <a:spcPct val="0"/>
              </a:spcAft>
              <a:buClrTx/>
              <a:buSzTx/>
            </a:pPr>
            <a:r>
              <a:rPr lang="ru-RU" sz="2400" dirty="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     В </a:t>
            </a:r>
            <a:r>
              <a:rPr lang="ru-RU" sz="2400" dirty="0">
                <a:latin typeface="Times New Roman" pitchFamily="18" charset="0"/>
                <a:ea typeface="Calibri" pitchFamily="34" charset="0"/>
                <a:cs typeface="Times New Roman" pitchFamily="18" charset="0"/>
              </a:rPr>
              <a:t>каком магазине стоимость </a:t>
            </a:r>
            <a:r>
              <a:rPr lang="ru-RU" sz="2400" dirty="0" smtClean="0">
                <a:latin typeface="Times New Roman" pitchFamily="18" charset="0"/>
                <a:ea typeface="Calibri" pitchFamily="34" charset="0"/>
                <a:cs typeface="Times New Roman" pitchFamily="18" charset="0"/>
              </a:rPr>
              <a:t>такой покупки будет </a:t>
            </a:r>
          </a:p>
          <a:p>
            <a:pPr marL="0" lvl="0" eaLnBrk="0" fontAlgn="base" hangingPunct="0">
              <a:spcBef>
                <a:spcPct val="0"/>
              </a:spcBef>
              <a:spcAft>
                <a:spcPct val="0"/>
              </a:spcAft>
              <a:buClrTx/>
              <a:buSzTx/>
            </a:pPr>
            <a:r>
              <a:rPr lang="ru-RU" sz="2400" dirty="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     наименьшей</a:t>
            </a:r>
            <a:r>
              <a:rPr lang="ru-RU" sz="2400" dirty="0">
                <a:latin typeface="Times New Roman" pitchFamily="18" charset="0"/>
                <a:ea typeface="Calibri" pitchFamily="34" charset="0"/>
                <a:cs typeface="Times New Roman" pitchFamily="18" charset="0"/>
              </a:rPr>
              <a:t>?  </a:t>
            </a:r>
            <a:r>
              <a:rPr lang="ru-RU" sz="2400" dirty="0" smtClean="0">
                <a:latin typeface="Times New Roman" pitchFamily="18" charset="0"/>
                <a:ea typeface="Calibri" pitchFamily="34" charset="0"/>
                <a:cs typeface="Times New Roman" pitchFamily="18" charset="0"/>
              </a:rPr>
              <a:t> </a:t>
            </a:r>
            <a:endParaRPr lang="ru-RU" sz="2400" dirty="0">
              <a:latin typeface="Times New Roman" pitchFamily="18" charset="0"/>
              <a:cs typeface="Times New Roman" pitchFamily="18" charset="0"/>
            </a:endParaRPr>
          </a:p>
          <a:p>
            <a:pPr marL="0" lvl="0" eaLnBrk="0" fontAlgn="base" hangingPunct="0">
              <a:spcBef>
                <a:spcPct val="0"/>
              </a:spcBef>
              <a:spcAft>
                <a:spcPct val="0"/>
              </a:spcAft>
              <a:buClrTx/>
              <a:buSzTx/>
            </a:pPr>
            <a:r>
              <a:rPr lang="ru-RU" sz="2800" dirty="0" smtClean="0">
                <a:latin typeface="Times New Roman" pitchFamily="18" charset="0"/>
                <a:ea typeface="Calibri" pitchFamily="34" charset="0"/>
                <a:cs typeface="Times New Roman" pitchFamily="18" charset="0"/>
              </a:rPr>
              <a:t>             </a:t>
            </a:r>
            <a:r>
              <a:rPr lang="ru-RU" sz="2800" dirty="0" smtClean="0">
                <a:solidFill>
                  <a:srgbClr val="002060"/>
                </a:solidFill>
                <a:latin typeface="Times New Roman" pitchFamily="18" charset="0"/>
                <a:ea typeface="Calibri" pitchFamily="34" charset="0"/>
                <a:cs typeface="Times New Roman" pitchFamily="18" charset="0"/>
              </a:rPr>
              <a:t>а</a:t>
            </a:r>
            <a:r>
              <a:rPr lang="ru-RU" sz="2800" dirty="0">
                <a:solidFill>
                  <a:srgbClr val="002060"/>
                </a:solidFill>
                <a:latin typeface="Times New Roman" pitchFamily="18" charset="0"/>
                <a:ea typeface="Calibri" pitchFamily="34" charset="0"/>
                <a:cs typeface="Times New Roman" pitchFamily="18" charset="0"/>
              </a:rPr>
              <a:t>) «Любимый»  б) «Каскад»  в) «Бережный»  </a:t>
            </a:r>
            <a:endParaRPr lang="ru-RU" sz="2800" dirty="0" smtClean="0">
              <a:solidFill>
                <a:srgbClr val="002060"/>
              </a:solidFill>
              <a:latin typeface="Times New Roman" pitchFamily="18" charset="0"/>
              <a:ea typeface="Calibri" pitchFamily="34" charset="0"/>
              <a:cs typeface="Times New Roman" pitchFamily="18" charset="0"/>
            </a:endParaRPr>
          </a:p>
          <a:p>
            <a:pPr marL="0" lvl="0" eaLnBrk="0" fontAlgn="base" hangingPunct="0">
              <a:spcBef>
                <a:spcPct val="0"/>
              </a:spcBef>
              <a:spcAft>
                <a:spcPct val="0"/>
              </a:spcAft>
              <a:buClrTx/>
              <a:buSzTx/>
            </a:pPr>
            <a:r>
              <a:rPr lang="ru-RU" sz="2800" dirty="0" smtClean="0">
                <a:solidFill>
                  <a:srgbClr val="002060"/>
                </a:solidFill>
                <a:latin typeface="Times New Roman" pitchFamily="18" charset="0"/>
                <a:ea typeface="Calibri" pitchFamily="34" charset="0"/>
                <a:cs typeface="Times New Roman" pitchFamily="18" charset="0"/>
              </a:rPr>
              <a:t>              г</a:t>
            </a:r>
            <a:r>
              <a:rPr lang="ru-RU" sz="2800" dirty="0">
                <a:solidFill>
                  <a:srgbClr val="002060"/>
                </a:solidFill>
                <a:latin typeface="Times New Roman" pitchFamily="18" charset="0"/>
                <a:ea typeface="Calibri" pitchFamily="34" charset="0"/>
                <a:cs typeface="Times New Roman" pitchFamily="18" charset="0"/>
              </a:rPr>
              <a:t>) Стоимость во всех магазинах одинакова</a:t>
            </a:r>
            <a:endParaRPr lang="ru-RU" sz="2800" dirty="0">
              <a:solidFill>
                <a:srgbClr val="002060"/>
              </a:solidFill>
              <a:latin typeface="Times New Roman" pitchFamily="18" charset="0"/>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80463901"/>
              </p:ext>
            </p:extLst>
          </p:nvPr>
        </p:nvGraphicFramePr>
        <p:xfrm>
          <a:off x="228600" y="4038600"/>
          <a:ext cx="8686801" cy="1577340"/>
        </p:xfrm>
        <a:graphic>
          <a:graphicData uri="http://schemas.openxmlformats.org/drawingml/2006/table">
            <a:tbl>
              <a:tblPr firstRow="1" firstCol="1" bandRow="1">
                <a:tableStyleId>{5C22544A-7EE6-4342-B048-85BDC9FD1C3A}</a:tableStyleId>
              </a:tblPr>
              <a:tblGrid>
                <a:gridCol w="1524000"/>
                <a:gridCol w="1447800"/>
                <a:gridCol w="1295400"/>
                <a:gridCol w="1554879"/>
                <a:gridCol w="1545237"/>
                <a:gridCol w="1319485"/>
              </a:tblGrid>
              <a:tr h="0">
                <a:tc>
                  <a:txBody>
                    <a:bodyPr/>
                    <a:lstStyle/>
                    <a:p>
                      <a:pPr>
                        <a:lnSpc>
                          <a:spcPct val="115000"/>
                        </a:lnSpc>
                        <a:spcAft>
                          <a:spcPts val="0"/>
                        </a:spcAft>
                      </a:pPr>
                      <a:r>
                        <a:rPr lang="ru-RU" sz="1800" dirty="0">
                          <a:effectLst/>
                        </a:rPr>
                        <a:t>    Магазин</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smtClean="0">
                          <a:effectLst/>
                        </a:rPr>
                        <a:t>Шоколад (</a:t>
                      </a:r>
                      <a:r>
                        <a:rPr lang="ru-RU" sz="1800" dirty="0">
                          <a:effectLst/>
                        </a:rPr>
                        <a:t>за 1 </a:t>
                      </a:r>
                      <a:r>
                        <a:rPr lang="ru-RU" sz="1800" dirty="0" smtClean="0">
                          <a:effectLst/>
                        </a:rPr>
                        <a:t>плитку)</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smtClean="0">
                          <a:effectLst/>
                        </a:rPr>
                        <a:t>Печенье(за </a:t>
                      </a:r>
                      <a:r>
                        <a:rPr lang="ru-RU" sz="1800" dirty="0">
                          <a:effectLst/>
                        </a:rPr>
                        <a:t>1 пачку)</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Молоко</a:t>
                      </a:r>
                    </a:p>
                    <a:p>
                      <a:pPr>
                        <a:lnSpc>
                          <a:spcPct val="115000"/>
                        </a:lnSpc>
                        <a:spcAft>
                          <a:spcPts val="0"/>
                        </a:spcAft>
                      </a:pPr>
                      <a:r>
                        <a:rPr lang="ru-RU" sz="1800">
                          <a:effectLst/>
                        </a:rPr>
                        <a:t>    (за 1 пакет)</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baseline="0" dirty="0" smtClean="0">
                          <a:effectLst/>
                        </a:rPr>
                        <a:t>      </a:t>
                      </a:r>
                      <a:r>
                        <a:rPr lang="ru-RU" sz="1800" dirty="0" smtClean="0">
                          <a:effectLst/>
                        </a:rPr>
                        <a:t>Яйцо</a:t>
                      </a:r>
                      <a:endParaRPr lang="ru-RU" sz="1800" dirty="0">
                        <a:effectLst/>
                      </a:endParaRPr>
                    </a:p>
                    <a:p>
                      <a:pPr>
                        <a:lnSpc>
                          <a:spcPct val="115000"/>
                        </a:lnSpc>
                        <a:spcAft>
                          <a:spcPts val="0"/>
                        </a:spcAft>
                      </a:pPr>
                      <a:r>
                        <a:rPr lang="ru-RU" sz="1800" dirty="0">
                          <a:effectLst/>
                        </a:rPr>
                        <a:t>  </a:t>
                      </a:r>
                      <a:r>
                        <a:rPr lang="ru-RU" sz="1800" dirty="0" smtClean="0">
                          <a:effectLst/>
                        </a:rPr>
                        <a:t>(</a:t>
                      </a:r>
                      <a:r>
                        <a:rPr lang="ru-RU" sz="1800" dirty="0">
                          <a:effectLst/>
                        </a:rPr>
                        <a:t>за 10 штук)</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Итог</a:t>
                      </a:r>
                      <a:endParaRPr lang="ru-RU" sz="1800">
                        <a:effectLst/>
                        <a:latin typeface="Calibri"/>
                        <a:ea typeface="Calibri"/>
                        <a:cs typeface="Times New Roman"/>
                      </a:endParaRPr>
                    </a:p>
                  </a:txBody>
                  <a:tcPr marL="68580" marR="68580" marT="0" marB="0"/>
                </a:tc>
              </a:tr>
              <a:tr h="0">
                <a:tc>
                  <a:txBody>
                    <a:bodyPr/>
                    <a:lstStyle/>
                    <a:p>
                      <a:pPr>
                        <a:lnSpc>
                          <a:spcPct val="115000"/>
                        </a:lnSpc>
                        <a:spcAft>
                          <a:spcPts val="0"/>
                        </a:spcAft>
                      </a:pPr>
                      <a:r>
                        <a:rPr lang="ru-RU" sz="1800" dirty="0">
                          <a:solidFill>
                            <a:srgbClr val="000099"/>
                          </a:solidFill>
                          <a:effectLst/>
                        </a:rPr>
                        <a:t>«Любимый»</a:t>
                      </a:r>
                      <a:endParaRPr lang="ru-RU" sz="18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68 </a:t>
                      </a:r>
                      <a:r>
                        <a:rPr lang="ru-RU" sz="1800" dirty="0">
                          <a:effectLst/>
                        </a:rPr>
                        <a:t>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59</a:t>
                      </a:r>
                      <a:r>
                        <a:rPr lang="ru-RU" sz="1800" baseline="0" dirty="0" smtClean="0">
                          <a:effectLst/>
                        </a:rPr>
                        <a:t> </a:t>
                      </a:r>
                      <a:r>
                        <a:rPr lang="ru-RU" sz="1800" dirty="0" smtClean="0">
                          <a:effectLst/>
                        </a:rPr>
                        <a:t>руб</a:t>
                      </a:r>
                      <a:r>
                        <a:rPr lang="ru-RU" sz="1800" dirty="0">
                          <a:effectLst/>
                        </a:rPr>
                        <a:t>.</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67 руб.</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78 руб.</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solidFill>
                            <a:srgbClr val="000099"/>
                          </a:solidFill>
                          <a:effectLst/>
                        </a:rPr>
                        <a:t>      944</a:t>
                      </a:r>
                      <a:endParaRPr lang="ru-RU" sz="1800" dirty="0">
                        <a:solidFill>
                          <a:srgbClr val="000099"/>
                        </a:solidFill>
                        <a:effectLst/>
                        <a:latin typeface="Calibri"/>
                        <a:ea typeface="Calibri"/>
                        <a:cs typeface="Times New Roman"/>
                      </a:endParaRPr>
                    </a:p>
                  </a:txBody>
                  <a:tcPr marL="68580" marR="68580" marT="0" marB="0">
                    <a:solidFill>
                      <a:schemeClr val="accent3"/>
                    </a:solidFill>
                  </a:tcPr>
                </a:tc>
              </a:tr>
              <a:tr h="0">
                <a:tc>
                  <a:txBody>
                    <a:bodyPr/>
                    <a:lstStyle/>
                    <a:p>
                      <a:pPr>
                        <a:lnSpc>
                          <a:spcPct val="115000"/>
                        </a:lnSpc>
                        <a:spcAft>
                          <a:spcPts val="0"/>
                        </a:spcAft>
                      </a:pPr>
                      <a:r>
                        <a:rPr lang="ru-RU" sz="1800" dirty="0">
                          <a:solidFill>
                            <a:srgbClr val="000099"/>
                          </a:solidFill>
                          <a:effectLst/>
                        </a:rPr>
                        <a:t>«Каскад»</a:t>
                      </a:r>
                      <a:endParaRPr lang="ru-RU" sz="18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72 </a:t>
                      </a:r>
                      <a:r>
                        <a:rPr lang="ru-RU" sz="1800" dirty="0">
                          <a:effectLst/>
                        </a:rPr>
                        <a:t>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63 </a:t>
                      </a:r>
                      <a:r>
                        <a:rPr lang="ru-RU" sz="1800" dirty="0">
                          <a:effectLst/>
                        </a:rPr>
                        <a:t>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59 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81 руб.</a:t>
                      </a:r>
                      <a:endParaRPr lang="ru-RU" sz="1800">
                        <a:effectLst/>
                        <a:latin typeface="Calibri"/>
                        <a:ea typeface="Calibri"/>
                        <a:cs typeface="Times New Roman"/>
                      </a:endParaRPr>
                    </a:p>
                  </a:txBody>
                  <a:tcPr marL="68580" marR="68580" marT="0" marB="0"/>
                </a:tc>
                <a:tc>
                  <a:txBody>
                    <a:bodyPr/>
                    <a:lstStyle/>
                    <a:p>
                      <a:pPr>
                        <a:lnSpc>
                          <a:spcPct val="115000"/>
                        </a:lnSpc>
                        <a:spcAft>
                          <a:spcPts val="0"/>
                        </a:spcAft>
                      </a:pPr>
                      <a:r>
                        <a:rPr lang="ru-RU" sz="1800">
                          <a:effectLst/>
                        </a:rPr>
                        <a:t>      973</a:t>
                      </a:r>
                      <a:endParaRPr lang="ru-RU" sz="1800">
                        <a:effectLst/>
                        <a:latin typeface="Calibri"/>
                        <a:ea typeface="Calibri"/>
                        <a:cs typeface="Times New Roman"/>
                      </a:endParaRPr>
                    </a:p>
                  </a:txBody>
                  <a:tcPr marL="68580" marR="68580" marT="0" marB="0"/>
                </a:tc>
              </a:tr>
              <a:tr h="0">
                <a:tc>
                  <a:txBody>
                    <a:bodyPr/>
                    <a:lstStyle/>
                    <a:p>
                      <a:pPr>
                        <a:lnSpc>
                          <a:spcPct val="115000"/>
                        </a:lnSpc>
                        <a:spcAft>
                          <a:spcPts val="0"/>
                        </a:spcAft>
                      </a:pPr>
                      <a:r>
                        <a:rPr lang="ru-RU" sz="1800" dirty="0">
                          <a:solidFill>
                            <a:srgbClr val="000099"/>
                          </a:solidFill>
                          <a:effectLst/>
                        </a:rPr>
                        <a:t>«Бережный»</a:t>
                      </a:r>
                      <a:endParaRPr lang="ru-RU" sz="18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74 </a:t>
                      </a:r>
                      <a:r>
                        <a:rPr lang="ru-RU" sz="1800" dirty="0">
                          <a:effectLst/>
                        </a:rPr>
                        <a:t>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a:t>
                      </a:r>
                      <a:r>
                        <a:rPr lang="ru-RU" sz="1800" dirty="0" smtClean="0">
                          <a:effectLst/>
                        </a:rPr>
                        <a:t>62 </a:t>
                      </a:r>
                      <a:r>
                        <a:rPr lang="ru-RU" sz="1800" dirty="0">
                          <a:effectLst/>
                        </a:rPr>
                        <a:t>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65 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67 руб.</a:t>
                      </a:r>
                      <a:endParaRPr lang="ru-RU" sz="18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1800" dirty="0">
                          <a:effectLst/>
                        </a:rPr>
                        <a:t>      949</a:t>
                      </a:r>
                      <a:endParaRPr lang="ru-RU" sz="1800" dirty="0">
                        <a:effectLst/>
                        <a:latin typeface="Calibri"/>
                        <a:ea typeface="Calibri"/>
                        <a:cs typeface="Times New Roman"/>
                      </a:endParaRPr>
                    </a:p>
                  </a:txBody>
                  <a:tcPr marL="68580" marR="68580" marT="0" marB="0"/>
                </a:tc>
              </a:tr>
            </a:tbl>
          </a:graphicData>
        </a:graphic>
      </p:graphicFrame>
      <p:sp>
        <p:nvSpPr>
          <p:cNvPr id="5" name="Rectangle 1"/>
          <p:cNvSpPr>
            <a:spLocks noGrp="1" noChangeArrowheads="1"/>
          </p:cNvSpPr>
          <p:nvPr>
            <p:ph type="title"/>
          </p:nvPr>
        </p:nvSpPr>
        <p:spPr bwMode="auto">
          <a:xfrm>
            <a:off x="838200" y="228600"/>
            <a:ext cx="8458200" cy="8617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3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III</a:t>
            </a:r>
            <a:r>
              <a:rPr kumimoji="0" lang="ru-RU" sz="3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a:t>
            </a:r>
            <a:r>
              <a:rPr kumimoji="0" lang="ru-RU" sz="3600" b="0"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 </a:t>
            </a:r>
            <a:r>
              <a:rPr kumimoji="0" lang="ru-RU" sz="3600" b="1" i="0" u="none" strike="noStrike" cap="none" normalizeH="0" baseline="0" dirty="0" smtClean="0">
                <a:ln>
                  <a:noFill/>
                </a:ln>
                <a:solidFill>
                  <a:srgbClr val="FF0000"/>
                </a:solidFill>
                <a:effectLst/>
                <a:latin typeface="Times New Roman" pitchFamily="18" charset="0"/>
                <a:ea typeface="Calibri" pitchFamily="34" charset="0"/>
                <a:cs typeface="Times New Roman" pitchFamily="18" charset="0"/>
              </a:rPr>
              <a:t>Финансовый</a:t>
            </a:r>
            <a:endParaRPr kumimoji="0" lang="ru-RU" sz="3600" b="0" i="0" u="none" strike="noStrike" cap="none" normalizeH="0" baseline="0" dirty="0" smtClean="0">
              <a:ln>
                <a:noFill/>
              </a:ln>
              <a:solidFill>
                <a:srgbClr val="FF0000"/>
              </a:solidFill>
              <a:effectLst/>
              <a:latin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12125516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609600"/>
            <a:ext cx="8458200" cy="381000"/>
          </a:xfrm>
        </p:spPr>
        <p:txBody>
          <a:bodyPr/>
          <a:lstStyle/>
          <a:p>
            <a:pPr algn="ctr"/>
            <a:r>
              <a:rPr lang="en-US" sz="2800" dirty="0" smtClean="0">
                <a:ln>
                  <a:noFill/>
                </a:ln>
                <a:solidFill>
                  <a:srgbClr val="FF0000"/>
                </a:solidFill>
                <a:effectLst/>
                <a:latin typeface="Times New Roman" pitchFamily="18" charset="0"/>
                <a:ea typeface="Calibri" pitchFamily="34" charset="0"/>
                <a:cs typeface="Times New Roman" pitchFamily="18" charset="0"/>
              </a:rPr>
              <a:t>III</a:t>
            </a:r>
            <a:r>
              <a:rPr lang="ru-RU" sz="2800" dirty="0">
                <a:ln>
                  <a:noFill/>
                </a:ln>
                <a:solidFill>
                  <a:srgbClr val="FF0000"/>
                </a:solidFill>
                <a:effectLst/>
                <a:latin typeface="Times New Roman" pitchFamily="18" charset="0"/>
                <a:ea typeface="Calibri" pitchFamily="34" charset="0"/>
                <a:cs typeface="Times New Roman" pitchFamily="18" charset="0"/>
              </a:rPr>
              <a:t>.</a:t>
            </a:r>
            <a:r>
              <a:rPr lang="ru-RU" sz="2800" b="0" dirty="0">
                <a:ln>
                  <a:noFill/>
                </a:ln>
                <a:solidFill>
                  <a:srgbClr val="FF0000"/>
                </a:solidFill>
                <a:effectLst/>
                <a:latin typeface="Times New Roman" pitchFamily="18" charset="0"/>
                <a:ea typeface="Calibri" pitchFamily="34" charset="0"/>
                <a:cs typeface="Times New Roman" pitchFamily="18" charset="0"/>
              </a:rPr>
              <a:t> </a:t>
            </a:r>
            <a:r>
              <a:rPr lang="ru-RU" sz="2800" dirty="0">
                <a:ln>
                  <a:noFill/>
                </a:ln>
                <a:solidFill>
                  <a:srgbClr val="FF0000"/>
                </a:solidFill>
                <a:effectLst/>
                <a:latin typeface="Times New Roman" pitchFamily="18" charset="0"/>
                <a:ea typeface="Calibri" pitchFamily="34" charset="0"/>
                <a:cs typeface="Times New Roman" pitchFamily="18" charset="0"/>
              </a:rPr>
              <a:t>Финансовый</a:t>
            </a:r>
            <a:endParaRPr lang="ru-RU" sz="2800" b="0" dirty="0">
              <a:solidFill>
                <a:schemeClr val="tx1"/>
              </a:solidFill>
              <a:effectLst/>
              <a:latin typeface="Times New Roman" pitchFamily="18" charset="0"/>
              <a:cs typeface="Times New Roman" pitchFamily="18" charset="0"/>
            </a:endParaRPr>
          </a:p>
        </p:txBody>
      </p:sp>
      <p:sp>
        <p:nvSpPr>
          <p:cNvPr id="3" name="Текст 2"/>
          <p:cNvSpPr>
            <a:spLocks noGrp="1"/>
          </p:cNvSpPr>
          <p:nvPr>
            <p:ph type="body" idx="1"/>
          </p:nvPr>
        </p:nvSpPr>
        <p:spPr>
          <a:xfrm>
            <a:off x="152400" y="1219200"/>
            <a:ext cx="8839200" cy="4800600"/>
          </a:xfrm>
        </p:spPr>
        <p:txBody>
          <a:bodyPr>
            <a:normAutofit/>
          </a:bodyPr>
          <a:lstStyle/>
          <a:p>
            <a:r>
              <a:rPr lang="ru-RU" sz="2400" dirty="0">
                <a:latin typeface="Times New Roman" pitchFamily="18" charset="0"/>
                <a:cs typeface="Times New Roman" pitchFamily="18" charset="0"/>
              </a:rPr>
              <a:t>Платёж за потребление электроэнергии осуществляется по двух тарифному счётчику: день, ночь. Общая сумма платежа складывается из сумм по каждому из двух тарифов. Квитанция на оплату приведена в таблице</a:t>
            </a:r>
            <a:r>
              <a:rPr lang="ru-RU" sz="2400" dirty="0" smtClean="0">
                <a:latin typeface="Times New Roman" pitchFamily="18" charset="0"/>
                <a:cs typeface="Times New Roman" pitchFamily="18" charset="0"/>
              </a:rPr>
              <a:t>:</a:t>
            </a:r>
          </a:p>
          <a:p>
            <a:endParaRPr lang="ru-RU" sz="2400" dirty="0"/>
          </a:p>
        </p:txBody>
      </p:sp>
      <p:graphicFrame>
        <p:nvGraphicFramePr>
          <p:cNvPr id="4" name="Таблица 3"/>
          <p:cNvGraphicFramePr>
            <a:graphicFrameLocks noGrp="1"/>
          </p:cNvGraphicFramePr>
          <p:nvPr>
            <p:extLst>
              <p:ext uri="{D42A27DB-BD31-4B8C-83A1-F6EECF244321}">
                <p14:modId xmlns:p14="http://schemas.microsoft.com/office/powerpoint/2010/main" val="2522979617"/>
              </p:ext>
            </p:extLst>
          </p:nvPr>
        </p:nvGraphicFramePr>
        <p:xfrm>
          <a:off x="304799" y="2971800"/>
          <a:ext cx="8610600" cy="2145348"/>
        </p:xfrm>
        <a:graphic>
          <a:graphicData uri="http://schemas.openxmlformats.org/drawingml/2006/table">
            <a:tbl>
              <a:tblPr firstRow="1" firstCol="1" bandRow="1">
                <a:tableStyleId>{5C22544A-7EE6-4342-B048-85BDC9FD1C3A}</a:tableStyleId>
              </a:tblPr>
              <a:tblGrid>
                <a:gridCol w="1434456"/>
                <a:gridCol w="1435229"/>
                <a:gridCol w="1818737"/>
                <a:gridCol w="1051720"/>
                <a:gridCol w="1435229"/>
                <a:gridCol w="1435229"/>
              </a:tblGrid>
              <a:tr h="875334">
                <a:tc>
                  <a:txBody>
                    <a:bodyPr/>
                    <a:lstStyle/>
                    <a:p>
                      <a:pPr>
                        <a:lnSpc>
                          <a:spcPct val="115000"/>
                        </a:lnSpc>
                        <a:spcAft>
                          <a:spcPts val="0"/>
                        </a:spcAft>
                      </a:pPr>
                      <a:r>
                        <a:rPr lang="ru-RU" sz="2000" dirty="0" smtClean="0">
                          <a:effectLst/>
                        </a:rPr>
                        <a:t>Тарифная</a:t>
                      </a:r>
                      <a:endParaRPr lang="ru-RU" sz="2000" dirty="0">
                        <a:effectLst/>
                      </a:endParaRPr>
                    </a:p>
                    <a:p>
                      <a:pPr>
                        <a:lnSpc>
                          <a:spcPct val="115000"/>
                        </a:lnSpc>
                        <a:spcAft>
                          <a:spcPts val="0"/>
                        </a:spcAft>
                      </a:pPr>
                      <a:r>
                        <a:rPr lang="ru-RU" sz="2000" dirty="0">
                          <a:effectLst/>
                        </a:rPr>
                        <a:t>      зона</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Текущее показание</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Предыдущее   </a:t>
                      </a:r>
                      <a:r>
                        <a:rPr lang="ru-RU" sz="2000" dirty="0" smtClean="0">
                          <a:effectLst/>
                        </a:rPr>
                        <a:t>показание</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Расход</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Тариф</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Сумма</a:t>
                      </a:r>
                      <a:endParaRPr lang="ru-RU" sz="2000">
                        <a:effectLst/>
                        <a:latin typeface="Calibri"/>
                        <a:ea typeface="Calibri"/>
                        <a:cs typeface="Times New Roman"/>
                      </a:endParaRPr>
                    </a:p>
                  </a:txBody>
                  <a:tcPr marL="68580" marR="68580" marT="0" marB="0"/>
                </a:tc>
              </a:tr>
              <a:tr h="423338">
                <a:tc>
                  <a:txBody>
                    <a:bodyPr/>
                    <a:lstStyle/>
                    <a:p>
                      <a:pPr>
                        <a:lnSpc>
                          <a:spcPct val="115000"/>
                        </a:lnSpc>
                        <a:spcAft>
                          <a:spcPts val="0"/>
                        </a:spcAft>
                      </a:pPr>
                      <a:r>
                        <a:rPr lang="ru-RU" sz="2000" dirty="0">
                          <a:solidFill>
                            <a:srgbClr val="000099"/>
                          </a:solidFill>
                          <a:effectLst/>
                        </a:rPr>
                        <a:t>День</a:t>
                      </a:r>
                      <a:endParaRPr lang="ru-RU" sz="20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9732</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9496</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solidFill>
                            <a:srgbClr val="000099"/>
                          </a:solidFill>
                          <a:effectLst/>
                        </a:rPr>
                        <a:t>    </a:t>
                      </a:r>
                      <a:r>
                        <a:rPr lang="ru-RU" sz="2000" dirty="0" smtClean="0">
                          <a:solidFill>
                            <a:srgbClr val="000099"/>
                          </a:solidFill>
                          <a:effectLst/>
                        </a:rPr>
                        <a:t>236</a:t>
                      </a:r>
                      <a:endParaRPr lang="ru-RU" sz="20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3</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solidFill>
                            <a:srgbClr val="000099"/>
                          </a:solidFill>
                          <a:effectLst/>
                        </a:rPr>
                        <a:t>        708</a:t>
                      </a:r>
                      <a:endParaRPr lang="ru-RU" sz="2000" dirty="0">
                        <a:solidFill>
                          <a:srgbClr val="000099"/>
                        </a:solidFill>
                        <a:effectLst/>
                        <a:latin typeface="Calibri"/>
                        <a:ea typeface="Calibri"/>
                        <a:cs typeface="Times New Roman"/>
                      </a:endParaRPr>
                    </a:p>
                  </a:txBody>
                  <a:tcPr marL="68580" marR="68580" marT="0" marB="0"/>
                </a:tc>
              </a:tr>
              <a:tr h="423338">
                <a:tc>
                  <a:txBody>
                    <a:bodyPr/>
                    <a:lstStyle/>
                    <a:p>
                      <a:pPr>
                        <a:lnSpc>
                          <a:spcPct val="115000"/>
                        </a:lnSpc>
                        <a:spcAft>
                          <a:spcPts val="0"/>
                        </a:spcAft>
                      </a:pPr>
                      <a:r>
                        <a:rPr lang="ru-RU" sz="2000" dirty="0">
                          <a:solidFill>
                            <a:srgbClr val="000099"/>
                          </a:solidFill>
                          <a:effectLst/>
                        </a:rPr>
                        <a:t>Ночь</a:t>
                      </a:r>
                      <a:endParaRPr lang="ru-RU" sz="20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723</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589</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solidFill>
                            <a:srgbClr val="000099"/>
                          </a:solidFill>
                          <a:effectLst/>
                        </a:rPr>
                        <a:t>    </a:t>
                      </a:r>
                      <a:r>
                        <a:rPr lang="ru-RU" sz="2000" dirty="0" smtClean="0">
                          <a:solidFill>
                            <a:srgbClr val="000099"/>
                          </a:solidFill>
                          <a:effectLst/>
                        </a:rPr>
                        <a:t>134</a:t>
                      </a:r>
                      <a:endParaRPr lang="ru-RU" sz="2000" dirty="0">
                        <a:solidFill>
                          <a:srgbClr val="000099"/>
                        </a:solidFill>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2</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solidFill>
                            <a:srgbClr val="000099"/>
                          </a:solidFill>
                          <a:effectLst/>
                        </a:rPr>
                        <a:t>        268</a:t>
                      </a:r>
                      <a:endParaRPr lang="ru-RU" sz="2000" dirty="0">
                        <a:solidFill>
                          <a:srgbClr val="000099"/>
                        </a:solidFill>
                        <a:effectLst/>
                        <a:latin typeface="Calibri"/>
                        <a:ea typeface="Calibri"/>
                        <a:cs typeface="Times New Roman"/>
                      </a:endParaRPr>
                    </a:p>
                  </a:txBody>
                  <a:tcPr marL="68580" marR="68580" marT="0" marB="0"/>
                </a:tc>
              </a:tr>
              <a:tr h="423338">
                <a:tc>
                  <a:txBody>
                    <a:bodyPr/>
                    <a:lstStyle/>
                    <a:p>
                      <a:pPr>
                        <a:lnSpc>
                          <a:spcPct val="115000"/>
                        </a:lnSpc>
                        <a:spcAft>
                          <a:spcPts val="0"/>
                        </a:spcAft>
                      </a:pPr>
                      <a:r>
                        <a:rPr lang="ru-RU" sz="2000">
                          <a:effectLst/>
                        </a:rPr>
                        <a:t> </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a:effectLst/>
                        </a:rPr>
                        <a:t> </a:t>
                      </a:r>
                      <a:endParaRPr lang="ru-RU" sz="200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effectLst/>
                        </a:rPr>
                        <a:t> </a:t>
                      </a:r>
                      <a:endParaRPr lang="ru-RU" sz="2000" dirty="0">
                        <a:effectLst/>
                        <a:latin typeface="Calibri"/>
                        <a:ea typeface="Calibri"/>
                        <a:cs typeface="Times New Roman"/>
                      </a:endParaRPr>
                    </a:p>
                  </a:txBody>
                  <a:tcPr marL="68580" marR="68580" marT="0" marB="0"/>
                </a:tc>
                <a:tc>
                  <a:txBody>
                    <a:bodyPr/>
                    <a:lstStyle/>
                    <a:p>
                      <a:pPr>
                        <a:lnSpc>
                          <a:spcPct val="115000"/>
                        </a:lnSpc>
                        <a:spcAft>
                          <a:spcPts val="0"/>
                        </a:spcAft>
                      </a:pPr>
                      <a:r>
                        <a:rPr lang="ru-RU" sz="2000" dirty="0">
                          <a:solidFill>
                            <a:srgbClr val="000099"/>
                          </a:solidFill>
                          <a:effectLst/>
                        </a:rPr>
                        <a:t>        976</a:t>
                      </a:r>
                      <a:endParaRPr lang="ru-RU" sz="2000" dirty="0">
                        <a:solidFill>
                          <a:srgbClr val="000099"/>
                        </a:solidFill>
                        <a:effectLst/>
                        <a:latin typeface="Calibri"/>
                        <a:ea typeface="Calibri"/>
                        <a:cs typeface="Times New Roman"/>
                      </a:endParaRPr>
                    </a:p>
                  </a:txBody>
                  <a:tcPr marL="68580" marR="68580" marT="0" marB="0">
                    <a:solidFill>
                      <a:srgbClr val="FFC000"/>
                    </a:solidFill>
                  </a:tcPr>
                </a:tc>
              </a:tr>
            </a:tbl>
          </a:graphicData>
        </a:graphic>
      </p:graphicFrame>
    </p:spTree>
    <p:extLst>
      <p:ext uri="{BB962C8B-B14F-4D97-AF65-F5344CB8AC3E}">
        <p14:creationId xmlns:p14="http://schemas.microsoft.com/office/powerpoint/2010/main" val="1911322786"/>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Скругленный прямоугольник 60">
            <a:hlinkClick r:id="rId2" action="ppaction://hlinksldjump"/>
          </p:cNvPr>
          <p:cNvSpPr/>
          <p:nvPr/>
        </p:nvSpPr>
        <p:spPr>
          <a:xfrm>
            <a:off x="449700" y="72727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2" action="ppaction://hlinksldjump"/>
              </a:rPr>
              <a:t>1</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2" name="Скругленный прямоугольник 61">
            <a:hlinkClick r:id="rId3" action="ppaction://hlinksldjump"/>
          </p:cNvPr>
          <p:cNvSpPr/>
          <p:nvPr/>
        </p:nvSpPr>
        <p:spPr>
          <a:xfrm>
            <a:off x="7904568" y="412670"/>
            <a:ext cx="574200" cy="491400"/>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3" action="ppaction://hlinksldjump"/>
              </a:rPr>
              <a:t>9</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4" name="Скругленный прямоугольник 63"/>
          <p:cNvSpPr/>
          <p:nvPr/>
        </p:nvSpPr>
        <p:spPr>
          <a:xfrm>
            <a:off x="5753880" y="4038600"/>
            <a:ext cx="630000" cy="533400"/>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4" action="ppaction://hlinksldjump"/>
              </a:rPr>
              <a:t>2</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6" name="Скругленный прямоугольник 65"/>
          <p:cNvSpPr/>
          <p:nvPr/>
        </p:nvSpPr>
        <p:spPr>
          <a:xfrm>
            <a:off x="6071728" y="1069765"/>
            <a:ext cx="624303" cy="441689"/>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5" action="ppaction://hlinksldjump"/>
              </a:rPr>
              <a:t>7</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7" name="Скругленный прямоугольник 66">
            <a:hlinkClick r:id="rId6" action="ppaction://hlinksldjump"/>
          </p:cNvPr>
          <p:cNvSpPr/>
          <p:nvPr/>
        </p:nvSpPr>
        <p:spPr>
          <a:xfrm>
            <a:off x="1933255" y="3464876"/>
            <a:ext cx="624303" cy="4572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6</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8" name="Скругленный прямоугольник 67">
            <a:hlinkClick r:id="rId7" action="ppaction://hlinksldjump"/>
          </p:cNvPr>
          <p:cNvSpPr/>
          <p:nvPr/>
        </p:nvSpPr>
        <p:spPr>
          <a:xfrm>
            <a:off x="7649691" y="1854107"/>
            <a:ext cx="672720" cy="526657"/>
          </a:xfrm>
          <a:prstGeom prst="roundRect">
            <a:avLst/>
          </a:prstGeom>
          <a:solidFill>
            <a:schemeClr val="tx1">
              <a:lumMod val="75000"/>
              <a:lumOff val="25000"/>
            </a:schemeClr>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7" action="ppaction://hlinksldjump"/>
              </a:rPr>
              <a:t>8</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69" name="Скругленный прямоугольник 68"/>
          <p:cNvSpPr/>
          <p:nvPr/>
        </p:nvSpPr>
        <p:spPr>
          <a:xfrm>
            <a:off x="3759094" y="5741684"/>
            <a:ext cx="650400" cy="491400"/>
          </a:xfrm>
          <a:prstGeom prst="roundRect">
            <a:avLst/>
          </a:prstGeom>
          <a:solidFill>
            <a:srgbClr val="FF33CC"/>
          </a:solidFill>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8" action="ppaction://hlinksldjump"/>
              </a:rPr>
              <a:t>10</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72" name="Скругленный прямоугольник 71"/>
          <p:cNvSpPr/>
          <p:nvPr/>
        </p:nvSpPr>
        <p:spPr>
          <a:xfrm>
            <a:off x="512620" y="4054784"/>
            <a:ext cx="706601" cy="643800"/>
          </a:xfrm>
          <a:prstGeom prst="roundRect">
            <a:avLst/>
          </a:prstGeom>
          <a:solidFill>
            <a:schemeClr val="bg2">
              <a:lumMod val="50000"/>
            </a:schemeClr>
          </a:solidFill>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9" action="ppaction://hlinksldjump"/>
              </a:rPr>
              <a:t>12</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73" name="Скругленный прямоугольник 72">
            <a:hlinkClick r:id="" action="ppaction://noaction"/>
          </p:cNvPr>
          <p:cNvSpPr/>
          <p:nvPr/>
        </p:nvSpPr>
        <p:spPr>
          <a:xfrm>
            <a:off x="589933" y="2312626"/>
            <a:ext cx="629288"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0" action="ppaction://hlinksldjump"/>
              </a:rPr>
              <a:t>11</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74" name="Скругленный прямоугольник 73"/>
          <p:cNvSpPr/>
          <p:nvPr/>
        </p:nvSpPr>
        <p:spPr>
          <a:xfrm>
            <a:off x="3330362" y="1430170"/>
            <a:ext cx="677705" cy="567600"/>
          </a:xfrm>
          <a:prstGeom prst="roundRect">
            <a:avLst/>
          </a:prstGeom>
          <a:solidFill>
            <a:srgbClr val="FF99FF"/>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1" action="ppaction://hlinksldjump"/>
              </a:rPr>
              <a:t>13</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75" name="Скругленный прямоугольник 74">
            <a:hlinkClick r:id="rId12" action="ppaction://hlinksldjump"/>
          </p:cNvPr>
          <p:cNvSpPr/>
          <p:nvPr/>
        </p:nvSpPr>
        <p:spPr>
          <a:xfrm>
            <a:off x="2245407" y="502165"/>
            <a:ext cx="731585" cy="567600"/>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3" action="ppaction://hlinksldjump"/>
              </a:rPr>
              <a:t>14</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0" name="Скругленный прямоугольник 79">
            <a:hlinkClick r:id="" action="ppaction://noaction"/>
          </p:cNvPr>
          <p:cNvSpPr/>
          <p:nvPr/>
        </p:nvSpPr>
        <p:spPr>
          <a:xfrm>
            <a:off x="5417520" y="2352976"/>
            <a:ext cx="672720" cy="643800"/>
          </a:xfrm>
          <a:prstGeom prst="roundRect">
            <a:avLst/>
          </a:prstGeom>
          <a:solidFill>
            <a:schemeClr val="bg2">
              <a:lumMod val="75000"/>
            </a:schemeClr>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4" action="ppaction://hlinksldjump"/>
              </a:rPr>
              <a:t>17</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1" name="Скругленный прямоугольник 80"/>
          <p:cNvSpPr/>
          <p:nvPr/>
        </p:nvSpPr>
        <p:spPr>
          <a:xfrm>
            <a:off x="3669215" y="2667000"/>
            <a:ext cx="667034" cy="564419"/>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2" action="ppaction://hlinksldjump"/>
              </a:rPr>
              <a:t>15</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4" name="Скругленный прямоугольник 83">
            <a:hlinkClick r:id="rId13" action="ppaction://hlinksldjump"/>
          </p:cNvPr>
          <p:cNvSpPr/>
          <p:nvPr/>
        </p:nvSpPr>
        <p:spPr>
          <a:xfrm>
            <a:off x="7620000" y="5349394"/>
            <a:ext cx="700737" cy="643800"/>
          </a:xfrm>
          <a:prstGeom prst="roundRect">
            <a:avLst/>
          </a:prstGeom>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5" action="ppaction://hlinksldjump"/>
              </a:rPr>
              <a:t>19</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5" name="Скругленный прямоугольник 84">
            <a:hlinkClick r:id="" action="ppaction://noaction"/>
          </p:cNvPr>
          <p:cNvSpPr/>
          <p:nvPr/>
        </p:nvSpPr>
        <p:spPr>
          <a:xfrm>
            <a:off x="5512428" y="5665484"/>
            <a:ext cx="733257" cy="6438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6" action="ppaction://hlinksldjump"/>
              </a:rPr>
              <a:t>20</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6" name="Скругленный прямоугольник 85">
            <a:hlinkClick r:id="" action="ppaction://noaction"/>
          </p:cNvPr>
          <p:cNvSpPr/>
          <p:nvPr/>
        </p:nvSpPr>
        <p:spPr>
          <a:xfrm>
            <a:off x="7100887" y="3163446"/>
            <a:ext cx="722327" cy="53003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7" action="ppaction://hlinksldjump"/>
              </a:rPr>
              <a:t>16</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87" name="Скругленный прямоугольник 86">
            <a:hlinkClick r:id="rId16" action="ppaction://hlinksldjump"/>
          </p:cNvPr>
          <p:cNvSpPr/>
          <p:nvPr/>
        </p:nvSpPr>
        <p:spPr>
          <a:xfrm>
            <a:off x="3505200" y="4038600"/>
            <a:ext cx="691348" cy="643800"/>
          </a:xfrm>
          <a:prstGeom prst="roundRect">
            <a:avLst/>
          </a:prstGeom>
          <a:solidFill>
            <a:schemeClr val="accent5">
              <a:lumMod val="75000"/>
            </a:schemeClr>
          </a:solidFill>
          <a:ln>
            <a:solidFill>
              <a:schemeClr val="bg2">
                <a:lumMod val="40000"/>
                <a:lumOff val="60000"/>
              </a:schemeClr>
            </a:solidFill>
          </a:ln>
          <a:scene3d>
            <a:camera prst="orthographicFront"/>
            <a:lightRig rig="threePt" dir="t"/>
          </a:scene3d>
          <a:sp3d>
            <a:bevelT prst="relaxedInset"/>
          </a:sp3d>
        </p:spPr>
        <p:style>
          <a:lnRef idx="3">
            <a:schemeClr val="lt1"/>
          </a:lnRef>
          <a:fillRef idx="1">
            <a:schemeClr val="accent6"/>
          </a:fillRef>
          <a:effectRef idx="1">
            <a:schemeClr val="accent6"/>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hlinkClick r:id="rId18" action="ppaction://hlinksldjump"/>
              </a:rPr>
              <a:t>18</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39" name="Скругленный прямоугольник 38">
            <a:hlinkClick r:id="rId19" action="ppaction://hlinksldjump"/>
          </p:cNvPr>
          <p:cNvSpPr/>
          <p:nvPr/>
        </p:nvSpPr>
        <p:spPr>
          <a:xfrm>
            <a:off x="1914071" y="5250284"/>
            <a:ext cx="630000" cy="491400"/>
          </a:xfrm>
          <a:prstGeom prst="roundRect">
            <a:avLst/>
          </a:prstGeom>
          <a:solidFill>
            <a:schemeClr val="accent6">
              <a:lumMod val="50000"/>
            </a:schemeClr>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3</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40" name="Скругленный прямоугольник 39">
            <a:hlinkClick r:id="rId20" action="ppaction://hlinksldjump"/>
          </p:cNvPr>
          <p:cNvSpPr/>
          <p:nvPr/>
        </p:nvSpPr>
        <p:spPr>
          <a:xfrm>
            <a:off x="2057400" y="1821226"/>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4</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41" name="Скругленный прямоугольник 40">
            <a:hlinkClick r:id="rId21" action="ppaction://hlinksldjump"/>
          </p:cNvPr>
          <p:cNvSpPr/>
          <p:nvPr/>
        </p:nvSpPr>
        <p:spPr>
          <a:xfrm>
            <a:off x="4567428" y="298542"/>
            <a:ext cx="630000" cy="491400"/>
          </a:xfrm>
          <a:prstGeom prst="roundRect">
            <a:avLst/>
          </a:prstGeom>
          <a:solidFill>
            <a:schemeClr val="accent1"/>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5</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26" name="Скругленный прямоугольник 25">
            <a:hlinkClick r:id="rId22" action="ppaction://hlinksldjump"/>
          </p:cNvPr>
          <p:cNvSpPr/>
          <p:nvPr/>
        </p:nvSpPr>
        <p:spPr>
          <a:xfrm>
            <a:off x="800527" y="5705199"/>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ru-RU" sz="3600" dirty="0" smtClean="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2500" advClick="0">
        <p:checker/>
      </p:transition>
    </mc:Choice>
    <mc:Fallback xmlns="">
      <p:transition spd="slow" advClick="0">
        <p:checker/>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61"/>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hidden"/>
                                      </p:to>
                                    </p:set>
                                  </p:childTnLst>
                                </p:cTn>
                              </p:par>
                            </p:childTnLst>
                          </p:cTn>
                        </p:par>
                      </p:childTnLst>
                    </p:cTn>
                  </p:par>
                </p:childTnLst>
              </p:cTn>
              <p:nextCondLst>
                <p:cond evt="onClick" delay="0">
                  <p:tgtEl>
                    <p:spTgt spid="61"/>
                  </p:tgtEl>
                </p:cond>
              </p:nextCondLst>
            </p:seq>
            <p:seq concurrent="1" nextAc="seek">
              <p:cTn id="7" restart="whenNotActive" fill="hold" evtFilter="cancelBubble" nodeType="interactiveSeq">
                <p:stCondLst>
                  <p:cond evt="onClick" delay="0">
                    <p:tgtEl>
                      <p:spTgt spid="62"/>
                    </p:tgtEl>
                  </p:cond>
                </p:stCondLst>
                <p:endSync evt="end" delay="0">
                  <p:rtn val="all"/>
                </p:endSync>
                <p:childTnLst>
                  <p:par>
                    <p:cTn id="8" fill="hold">
                      <p:stCondLst>
                        <p:cond delay="0"/>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62"/>
                                        </p:tgtEl>
                                        <p:attrNameLst>
                                          <p:attrName>style.visibility</p:attrName>
                                        </p:attrNameLst>
                                      </p:cBhvr>
                                      <p:to>
                                        <p:strVal val="hidden"/>
                                      </p:to>
                                    </p:set>
                                  </p:childTnLst>
                                </p:cTn>
                              </p:par>
                            </p:childTnLst>
                          </p:cTn>
                        </p:par>
                      </p:childTnLst>
                    </p:cTn>
                  </p:par>
                </p:childTnLst>
              </p:cTn>
              <p:nextCondLst>
                <p:cond evt="onClick" delay="0">
                  <p:tgtEl>
                    <p:spTgt spid="62"/>
                  </p:tgtEl>
                </p:cond>
              </p:nextCondLst>
            </p:seq>
            <p:seq concurrent="1" nextAc="seek">
              <p:cTn id="12" restart="whenNotActive" fill="hold" evtFilter="cancelBubble" nodeType="interactiveSeq">
                <p:stCondLst>
                  <p:cond evt="onClick" delay="0">
                    <p:tgtEl>
                      <p:spTgt spid="66"/>
                    </p:tgtEl>
                  </p:cond>
                </p:stCondLst>
                <p:endSync evt="end" delay="0">
                  <p:rtn val="all"/>
                </p:endSync>
                <p:childTnLst>
                  <p:par>
                    <p:cTn id="13" fill="hold">
                      <p:stCondLst>
                        <p:cond delay="0"/>
                      </p:stCondLst>
                      <p:childTnLst>
                        <p:par>
                          <p:cTn id="14" fill="hold">
                            <p:stCondLst>
                              <p:cond delay="0"/>
                            </p:stCondLst>
                            <p:childTnLst>
                              <p:par>
                                <p:cTn id="15" presetID="1" presetClass="exit" presetSubtype="0" fill="hold" grpId="0" nodeType="clickEffect">
                                  <p:stCondLst>
                                    <p:cond delay="0"/>
                                  </p:stCondLst>
                                  <p:childTnLst>
                                    <p:set>
                                      <p:cBhvr>
                                        <p:cTn id="16" dur="1" fill="hold">
                                          <p:stCondLst>
                                            <p:cond delay="0"/>
                                          </p:stCondLst>
                                        </p:cTn>
                                        <p:tgtEl>
                                          <p:spTgt spid="66"/>
                                        </p:tgtEl>
                                        <p:attrNameLst>
                                          <p:attrName>style.visibility</p:attrName>
                                        </p:attrNameLst>
                                      </p:cBhvr>
                                      <p:to>
                                        <p:strVal val="hidden"/>
                                      </p:to>
                                    </p:set>
                                  </p:childTnLst>
                                </p:cTn>
                              </p:par>
                            </p:childTnLst>
                          </p:cTn>
                        </p:par>
                      </p:childTnLst>
                    </p:cTn>
                  </p:par>
                </p:childTnLst>
              </p:cTn>
              <p:nextCondLst>
                <p:cond evt="onClick" delay="0">
                  <p:tgtEl>
                    <p:spTgt spid="66"/>
                  </p:tgtEl>
                </p:cond>
              </p:nextCondLst>
            </p:seq>
            <p:seq concurrent="1" nextAc="seek">
              <p:cTn id="17" restart="whenNotActive" fill="hold" evtFilter="cancelBubble" nodeType="interactiveSeq">
                <p:stCondLst>
                  <p:cond evt="onClick" delay="0">
                    <p:tgtEl>
                      <p:spTgt spid="64"/>
                    </p:tgtEl>
                  </p:cond>
                </p:stCondLst>
                <p:endSync evt="end" delay="0">
                  <p:rtn val="all"/>
                </p:endSync>
                <p:childTnLst>
                  <p:par>
                    <p:cTn id="18" fill="hold">
                      <p:stCondLst>
                        <p:cond delay="0"/>
                      </p:stCondLst>
                      <p:childTnLst>
                        <p:par>
                          <p:cTn id="19" fill="hold">
                            <p:stCondLst>
                              <p:cond delay="0"/>
                            </p:stCondLst>
                            <p:childTnLst>
                              <p:par>
                                <p:cTn id="20" presetID="1" presetClass="exit" presetSubtype="0" fill="hold" grpId="0" nodeType="clickEffect">
                                  <p:stCondLst>
                                    <p:cond delay="0"/>
                                  </p:stCondLst>
                                  <p:childTnLst>
                                    <p:set>
                                      <p:cBhvr>
                                        <p:cTn id="21" dur="1" fill="hold">
                                          <p:stCondLst>
                                            <p:cond delay="0"/>
                                          </p:stCondLst>
                                        </p:cTn>
                                        <p:tgtEl>
                                          <p:spTgt spid="64"/>
                                        </p:tgtEl>
                                        <p:attrNameLst>
                                          <p:attrName>style.visibility</p:attrName>
                                        </p:attrNameLst>
                                      </p:cBhvr>
                                      <p:to>
                                        <p:strVal val="hidden"/>
                                      </p:to>
                                    </p:set>
                                  </p:childTnLst>
                                </p:cTn>
                              </p:par>
                            </p:childTnLst>
                          </p:cTn>
                        </p:par>
                      </p:childTnLst>
                    </p:cTn>
                  </p:par>
                </p:childTnLst>
              </p:cTn>
              <p:nextCondLst>
                <p:cond evt="onClick" delay="0">
                  <p:tgtEl>
                    <p:spTgt spid="64"/>
                  </p:tgtEl>
                </p:cond>
              </p:nextCondLst>
            </p:seq>
            <p:seq concurrent="1" nextAc="seek">
              <p:cTn id="22" restart="whenNotActive" fill="hold" evtFilter="cancelBubble" nodeType="interactiveSeq">
                <p:stCondLst>
                  <p:cond evt="onClick" delay="0">
                    <p:tgtEl>
                      <p:spTgt spid="67"/>
                    </p:tgtEl>
                  </p:cond>
                </p:stCondLst>
                <p:endSync evt="end" delay="0">
                  <p:rtn val="all"/>
                </p:endSync>
                <p:childTnLst>
                  <p:par>
                    <p:cTn id="23" fill="hold">
                      <p:stCondLst>
                        <p:cond delay="0"/>
                      </p:stCondLst>
                      <p:childTnLst>
                        <p:par>
                          <p:cTn id="24" fill="hold">
                            <p:stCondLst>
                              <p:cond delay="0"/>
                            </p:stCondLst>
                            <p:childTnLst>
                              <p:par>
                                <p:cTn id="25" presetID="1" presetClass="exit" presetSubtype="0" fill="hold" grpId="0" nodeType="clickEffect">
                                  <p:stCondLst>
                                    <p:cond delay="0"/>
                                  </p:stCondLst>
                                  <p:childTnLst>
                                    <p:set>
                                      <p:cBhvr>
                                        <p:cTn id="26" dur="1" fill="hold">
                                          <p:stCondLst>
                                            <p:cond delay="0"/>
                                          </p:stCondLst>
                                        </p:cTn>
                                        <p:tgtEl>
                                          <p:spTgt spid="67"/>
                                        </p:tgtEl>
                                        <p:attrNameLst>
                                          <p:attrName>style.visibility</p:attrName>
                                        </p:attrNameLst>
                                      </p:cBhvr>
                                      <p:to>
                                        <p:strVal val="hidden"/>
                                      </p:to>
                                    </p:set>
                                  </p:childTnLst>
                                </p:cTn>
                              </p:par>
                            </p:childTnLst>
                          </p:cTn>
                        </p:par>
                      </p:childTnLst>
                    </p:cTn>
                  </p:par>
                </p:childTnLst>
              </p:cTn>
              <p:nextCondLst>
                <p:cond evt="onClick" delay="0">
                  <p:tgtEl>
                    <p:spTgt spid="67"/>
                  </p:tgtEl>
                </p:cond>
              </p:nextCondLst>
            </p:seq>
            <p:seq concurrent="1" nextAc="seek">
              <p:cTn id="27" restart="whenNotActive" fill="hold" evtFilter="cancelBubble" nodeType="interactiveSeq">
                <p:stCondLst>
                  <p:cond evt="onClick" delay="0">
                    <p:tgtEl>
                      <p:spTgt spid="68"/>
                    </p:tgtEl>
                  </p:cond>
                </p:stCondLst>
                <p:endSync evt="end" delay="0">
                  <p:rtn val="all"/>
                </p:endSync>
                <p:childTnLst>
                  <p:par>
                    <p:cTn id="28" fill="hold">
                      <p:stCondLst>
                        <p:cond delay="0"/>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68"/>
                                        </p:tgtEl>
                                        <p:attrNameLst>
                                          <p:attrName>style.visibility</p:attrName>
                                        </p:attrNameLst>
                                      </p:cBhvr>
                                      <p:to>
                                        <p:strVal val="hidden"/>
                                      </p:to>
                                    </p:set>
                                  </p:childTnLst>
                                </p:cTn>
                              </p:par>
                            </p:childTnLst>
                          </p:cTn>
                        </p:par>
                      </p:childTnLst>
                    </p:cTn>
                  </p:par>
                </p:childTnLst>
              </p:cTn>
              <p:nextCondLst>
                <p:cond evt="onClick" delay="0">
                  <p:tgtEl>
                    <p:spTgt spid="68"/>
                  </p:tgtEl>
                </p:cond>
              </p:nextCondLst>
            </p:seq>
            <p:seq concurrent="1" nextAc="seek">
              <p:cTn id="32" restart="whenNotActive" fill="hold" evtFilter="cancelBubble" nodeType="interactiveSeq">
                <p:stCondLst>
                  <p:cond evt="onClick" delay="0">
                    <p:tgtEl>
                      <p:spTgt spid="73"/>
                    </p:tgtEl>
                  </p:cond>
                </p:stCondLst>
                <p:endSync evt="end" delay="0">
                  <p:rtn val="all"/>
                </p:endSync>
                <p:childTnLst>
                  <p:par>
                    <p:cTn id="33" fill="hold">
                      <p:stCondLst>
                        <p:cond delay="0"/>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73"/>
                                        </p:tgtEl>
                                        <p:attrNameLst>
                                          <p:attrName>style.visibility</p:attrName>
                                        </p:attrNameLst>
                                      </p:cBhvr>
                                      <p:to>
                                        <p:strVal val="hidden"/>
                                      </p:to>
                                    </p:set>
                                  </p:childTnLst>
                                </p:cTn>
                              </p:par>
                            </p:childTnLst>
                          </p:cTn>
                        </p:par>
                      </p:childTnLst>
                    </p:cTn>
                  </p:par>
                </p:childTnLst>
              </p:cTn>
              <p:nextCondLst>
                <p:cond evt="onClick" delay="0">
                  <p:tgtEl>
                    <p:spTgt spid="73"/>
                  </p:tgtEl>
                </p:cond>
              </p:nextCondLst>
            </p:seq>
            <p:seq concurrent="1" nextAc="seek">
              <p:cTn id="37" restart="whenNotActive" fill="hold" evtFilter="cancelBubble" nodeType="interactiveSeq">
                <p:stCondLst>
                  <p:cond evt="onClick" delay="0">
                    <p:tgtEl>
                      <p:spTgt spid="75"/>
                    </p:tgtEl>
                  </p:cond>
                </p:stCondLst>
                <p:endSync evt="end" delay="0">
                  <p:rtn val="all"/>
                </p:endSync>
                <p:childTnLst>
                  <p:par>
                    <p:cTn id="38" fill="hold">
                      <p:stCondLst>
                        <p:cond delay="0"/>
                      </p:stCondLst>
                      <p:childTnLst>
                        <p:par>
                          <p:cTn id="39" fill="hold">
                            <p:stCondLst>
                              <p:cond delay="0"/>
                            </p:stCondLst>
                            <p:childTnLst>
                              <p:par>
                                <p:cTn id="40" presetID="1" presetClass="exit" presetSubtype="0" fill="hold" grpId="0" nodeType="clickEffect">
                                  <p:stCondLst>
                                    <p:cond delay="0"/>
                                  </p:stCondLst>
                                  <p:childTnLst>
                                    <p:set>
                                      <p:cBhvr>
                                        <p:cTn id="41" dur="1" fill="hold">
                                          <p:stCondLst>
                                            <p:cond delay="0"/>
                                          </p:stCondLst>
                                        </p:cTn>
                                        <p:tgtEl>
                                          <p:spTgt spid="75"/>
                                        </p:tgtEl>
                                        <p:attrNameLst>
                                          <p:attrName>style.visibility</p:attrName>
                                        </p:attrNameLst>
                                      </p:cBhvr>
                                      <p:to>
                                        <p:strVal val="hidden"/>
                                      </p:to>
                                    </p:set>
                                  </p:childTnLst>
                                </p:cTn>
                              </p:par>
                            </p:childTnLst>
                          </p:cTn>
                        </p:par>
                      </p:childTnLst>
                    </p:cTn>
                  </p:par>
                </p:childTnLst>
              </p:cTn>
              <p:nextCondLst>
                <p:cond evt="onClick" delay="0">
                  <p:tgtEl>
                    <p:spTgt spid="75"/>
                  </p:tgtEl>
                </p:cond>
              </p:nextCondLst>
            </p:seq>
            <p:seq concurrent="1" nextAc="seek">
              <p:cTn id="42" restart="whenNotActive" fill="hold" evtFilter="cancelBubble" nodeType="interactiveSeq">
                <p:stCondLst>
                  <p:cond evt="onClick" delay="0">
                    <p:tgtEl>
                      <p:spTgt spid="81"/>
                    </p:tgtEl>
                  </p:cond>
                </p:stCondLst>
                <p:endSync evt="end" delay="0">
                  <p:rtn val="all"/>
                </p:endSync>
                <p:childTnLst>
                  <p:par>
                    <p:cTn id="43" fill="hold">
                      <p:stCondLst>
                        <p:cond delay="0"/>
                      </p:stCondLst>
                      <p:childTnLst>
                        <p:par>
                          <p:cTn id="44" fill="hold">
                            <p:stCondLst>
                              <p:cond delay="0"/>
                            </p:stCondLst>
                            <p:childTnLst>
                              <p:par>
                                <p:cTn id="45" presetID="1" presetClass="exit" presetSubtype="0" fill="hold" grpId="0" nodeType="clickEffect">
                                  <p:stCondLst>
                                    <p:cond delay="0"/>
                                  </p:stCondLst>
                                  <p:childTnLst>
                                    <p:set>
                                      <p:cBhvr>
                                        <p:cTn id="46" dur="1" fill="hold">
                                          <p:stCondLst>
                                            <p:cond delay="0"/>
                                          </p:stCondLst>
                                        </p:cTn>
                                        <p:tgtEl>
                                          <p:spTgt spid="81"/>
                                        </p:tgtEl>
                                        <p:attrNameLst>
                                          <p:attrName>style.visibility</p:attrName>
                                        </p:attrNameLst>
                                      </p:cBhvr>
                                      <p:to>
                                        <p:strVal val="hidden"/>
                                      </p:to>
                                    </p:set>
                                  </p:childTnLst>
                                </p:cTn>
                              </p:par>
                            </p:childTnLst>
                          </p:cTn>
                        </p:par>
                      </p:childTnLst>
                    </p:cTn>
                  </p:par>
                </p:childTnLst>
              </p:cTn>
              <p:nextCondLst>
                <p:cond evt="onClick" delay="0">
                  <p:tgtEl>
                    <p:spTgt spid="81"/>
                  </p:tgtEl>
                </p:cond>
              </p:nextCondLst>
            </p:seq>
            <p:seq concurrent="1" nextAc="seek">
              <p:cTn id="47" restart="whenNotActive" fill="hold" evtFilter="cancelBubble" nodeType="interactiveSeq">
                <p:stCondLst>
                  <p:cond evt="onClick" delay="0">
                    <p:tgtEl>
                      <p:spTgt spid="85"/>
                    </p:tgtEl>
                  </p:cond>
                </p:stCondLst>
                <p:endSync evt="end" delay="0">
                  <p:rtn val="all"/>
                </p:endSync>
                <p:childTnLst>
                  <p:par>
                    <p:cTn id="48" fill="hold">
                      <p:stCondLst>
                        <p:cond delay="0"/>
                      </p:stCondLst>
                      <p:childTnLst>
                        <p:par>
                          <p:cTn id="49" fill="hold">
                            <p:stCondLst>
                              <p:cond delay="0"/>
                            </p:stCondLst>
                            <p:childTnLst>
                              <p:par>
                                <p:cTn id="50" presetID="1" presetClass="exit" presetSubtype="0" fill="hold" grpId="0" nodeType="clickEffect">
                                  <p:stCondLst>
                                    <p:cond delay="0"/>
                                  </p:stCondLst>
                                  <p:childTnLst>
                                    <p:set>
                                      <p:cBhvr>
                                        <p:cTn id="51" dur="1" fill="hold">
                                          <p:stCondLst>
                                            <p:cond delay="0"/>
                                          </p:stCondLst>
                                        </p:cTn>
                                        <p:tgtEl>
                                          <p:spTgt spid="85"/>
                                        </p:tgtEl>
                                        <p:attrNameLst>
                                          <p:attrName>style.visibility</p:attrName>
                                        </p:attrNameLst>
                                      </p:cBhvr>
                                      <p:to>
                                        <p:strVal val="hidden"/>
                                      </p:to>
                                    </p:set>
                                  </p:childTnLst>
                                </p:cTn>
                              </p:par>
                            </p:childTnLst>
                          </p:cTn>
                        </p:par>
                      </p:childTnLst>
                    </p:cTn>
                  </p:par>
                </p:childTnLst>
              </p:cTn>
              <p:nextCondLst>
                <p:cond evt="onClick" delay="0">
                  <p:tgtEl>
                    <p:spTgt spid="85"/>
                  </p:tgtEl>
                </p:cond>
              </p:nextCondLst>
            </p:seq>
            <p:seq concurrent="1" nextAc="seek">
              <p:cTn id="52" restart="whenNotActive" fill="hold" evtFilter="cancelBubble" nodeType="interactiveSeq">
                <p:stCondLst>
                  <p:cond evt="onClick" delay="0">
                    <p:tgtEl>
                      <p:spTgt spid="84"/>
                    </p:tgtEl>
                  </p:cond>
                </p:stCondLst>
                <p:endSync evt="end" delay="0">
                  <p:rtn val="all"/>
                </p:endSync>
                <p:childTnLst>
                  <p:par>
                    <p:cTn id="53" fill="hold">
                      <p:stCondLst>
                        <p:cond delay="0"/>
                      </p:stCondLst>
                      <p:childTnLst>
                        <p:par>
                          <p:cTn id="54" fill="hold">
                            <p:stCondLst>
                              <p:cond delay="0"/>
                            </p:stCondLst>
                            <p:childTnLst>
                              <p:par>
                                <p:cTn id="55" presetID="1" presetClass="exit" presetSubtype="0" fill="hold" grpId="0" nodeType="clickEffect">
                                  <p:stCondLst>
                                    <p:cond delay="0"/>
                                  </p:stCondLst>
                                  <p:childTnLst>
                                    <p:set>
                                      <p:cBhvr>
                                        <p:cTn id="56" dur="1" fill="hold">
                                          <p:stCondLst>
                                            <p:cond delay="0"/>
                                          </p:stCondLst>
                                        </p:cTn>
                                        <p:tgtEl>
                                          <p:spTgt spid="84"/>
                                        </p:tgtEl>
                                        <p:attrNameLst>
                                          <p:attrName>style.visibility</p:attrName>
                                        </p:attrNameLst>
                                      </p:cBhvr>
                                      <p:to>
                                        <p:strVal val="hidden"/>
                                      </p:to>
                                    </p:set>
                                  </p:childTnLst>
                                </p:cTn>
                              </p:par>
                            </p:childTnLst>
                          </p:cTn>
                        </p:par>
                      </p:childTnLst>
                    </p:cTn>
                  </p:par>
                </p:childTnLst>
              </p:cTn>
              <p:nextCondLst>
                <p:cond evt="onClick" delay="0">
                  <p:tgtEl>
                    <p:spTgt spid="84"/>
                  </p:tgtEl>
                </p:cond>
              </p:nextCondLst>
            </p:seq>
            <p:seq concurrent="1" nextAc="seek">
              <p:cTn id="57" restart="whenNotActive" fill="hold" evtFilter="cancelBubble" nodeType="interactiveSeq">
                <p:stCondLst>
                  <p:cond evt="onClick" delay="0">
                    <p:tgtEl>
                      <p:spTgt spid="86"/>
                    </p:tgtEl>
                  </p:cond>
                </p:stCondLst>
                <p:endSync evt="end" delay="0">
                  <p:rtn val="all"/>
                </p:endSync>
                <p:childTnLst>
                  <p:par>
                    <p:cTn id="58" fill="hold">
                      <p:stCondLst>
                        <p:cond delay="0"/>
                      </p:stCondLst>
                      <p:childTnLst>
                        <p:par>
                          <p:cTn id="59" fill="hold">
                            <p:stCondLst>
                              <p:cond delay="0"/>
                            </p:stCondLst>
                            <p:childTnLst>
                              <p:par>
                                <p:cTn id="60" presetID="1" presetClass="exit" presetSubtype="0" fill="hold" grpId="0" nodeType="clickEffect">
                                  <p:stCondLst>
                                    <p:cond delay="0"/>
                                  </p:stCondLst>
                                  <p:childTnLst>
                                    <p:set>
                                      <p:cBhvr>
                                        <p:cTn id="61" dur="1" fill="hold">
                                          <p:stCondLst>
                                            <p:cond delay="0"/>
                                          </p:stCondLst>
                                        </p:cTn>
                                        <p:tgtEl>
                                          <p:spTgt spid="86"/>
                                        </p:tgtEl>
                                        <p:attrNameLst>
                                          <p:attrName>style.visibility</p:attrName>
                                        </p:attrNameLst>
                                      </p:cBhvr>
                                      <p:to>
                                        <p:strVal val="hidden"/>
                                      </p:to>
                                    </p:set>
                                  </p:childTnLst>
                                </p:cTn>
                              </p:par>
                            </p:childTnLst>
                          </p:cTn>
                        </p:par>
                      </p:childTnLst>
                    </p:cTn>
                  </p:par>
                </p:childTnLst>
              </p:cTn>
              <p:nextCondLst>
                <p:cond evt="onClick" delay="0">
                  <p:tgtEl>
                    <p:spTgt spid="86"/>
                  </p:tgtEl>
                </p:cond>
              </p:nextCondLst>
            </p:seq>
            <p:seq concurrent="1" nextAc="seek">
              <p:cTn id="62" restart="whenNotActive" fill="hold" evtFilter="cancelBubble" nodeType="interactiveSeq">
                <p:stCondLst>
                  <p:cond evt="onClick" delay="0">
                    <p:tgtEl>
                      <p:spTgt spid="87"/>
                    </p:tgtEl>
                  </p:cond>
                </p:stCondLst>
                <p:endSync evt="end" delay="0">
                  <p:rtn val="all"/>
                </p:endSync>
                <p:childTnLst>
                  <p:par>
                    <p:cTn id="63" fill="hold">
                      <p:stCondLst>
                        <p:cond delay="0"/>
                      </p:stCondLst>
                      <p:childTnLst>
                        <p:par>
                          <p:cTn id="64" fill="hold">
                            <p:stCondLst>
                              <p:cond delay="0"/>
                            </p:stCondLst>
                            <p:childTnLst>
                              <p:par>
                                <p:cTn id="65" presetID="1" presetClass="exit" presetSubtype="0" fill="hold" grpId="0" nodeType="clickEffect">
                                  <p:stCondLst>
                                    <p:cond delay="0"/>
                                  </p:stCondLst>
                                  <p:childTnLst>
                                    <p:set>
                                      <p:cBhvr>
                                        <p:cTn id="66" dur="1" fill="hold">
                                          <p:stCondLst>
                                            <p:cond delay="0"/>
                                          </p:stCondLst>
                                        </p:cTn>
                                        <p:tgtEl>
                                          <p:spTgt spid="87"/>
                                        </p:tgtEl>
                                        <p:attrNameLst>
                                          <p:attrName>style.visibility</p:attrName>
                                        </p:attrNameLst>
                                      </p:cBhvr>
                                      <p:to>
                                        <p:strVal val="hidden"/>
                                      </p:to>
                                    </p:set>
                                  </p:childTnLst>
                                </p:cTn>
                              </p:par>
                            </p:childTnLst>
                          </p:cTn>
                        </p:par>
                      </p:childTnLst>
                    </p:cTn>
                  </p:par>
                </p:childTnLst>
              </p:cTn>
              <p:nextCondLst>
                <p:cond evt="onClick" delay="0">
                  <p:tgtEl>
                    <p:spTgt spid="87"/>
                  </p:tgtEl>
                </p:cond>
              </p:nextCondLst>
            </p:seq>
            <p:seq concurrent="1" nextAc="seek">
              <p:cTn id="67" restart="whenNotActive" fill="hold" evtFilter="cancelBubble" nodeType="interactiveSeq">
                <p:stCondLst>
                  <p:cond evt="onClick" delay="0">
                    <p:tgtEl>
                      <p:spTgt spid="69"/>
                    </p:tgtEl>
                  </p:cond>
                </p:stCondLst>
                <p:endSync evt="end" delay="0">
                  <p:rtn val="all"/>
                </p:endSync>
                <p:childTnLst>
                  <p:par>
                    <p:cTn id="68" fill="hold">
                      <p:stCondLst>
                        <p:cond delay="0"/>
                      </p:stCondLst>
                      <p:childTnLst>
                        <p:par>
                          <p:cTn id="69" fill="hold">
                            <p:stCondLst>
                              <p:cond delay="0"/>
                            </p:stCondLst>
                            <p:childTnLst>
                              <p:par>
                                <p:cTn id="70" presetID="1" presetClass="exit" presetSubtype="0" fill="hold" grpId="0" nodeType="clickEffect">
                                  <p:stCondLst>
                                    <p:cond delay="0"/>
                                  </p:stCondLst>
                                  <p:childTnLst>
                                    <p:set>
                                      <p:cBhvr>
                                        <p:cTn id="71" dur="1" fill="hold">
                                          <p:stCondLst>
                                            <p:cond delay="0"/>
                                          </p:stCondLst>
                                        </p:cTn>
                                        <p:tgtEl>
                                          <p:spTgt spid="69"/>
                                        </p:tgtEl>
                                        <p:attrNameLst>
                                          <p:attrName>style.visibility</p:attrName>
                                        </p:attrNameLst>
                                      </p:cBhvr>
                                      <p:to>
                                        <p:strVal val="hidden"/>
                                      </p:to>
                                    </p:set>
                                  </p:childTnLst>
                                </p:cTn>
                              </p:par>
                            </p:childTnLst>
                          </p:cTn>
                        </p:par>
                      </p:childTnLst>
                    </p:cTn>
                  </p:par>
                </p:childTnLst>
              </p:cTn>
              <p:nextCondLst>
                <p:cond evt="onClick" delay="0">
                  <p:tgtEl>
                    <p:spTgt spid="69"/>
                  </p:tgtEl>
                </p:cond>
              </p:nextCondLst>
            </p:seq>
            <p:seq concurrent="1" nextAc="seek">
              <p:cTn id="72" restart="whenNotActive" fill="hold" evtFilter="cancelBubble" nodeType="interactiveSeq">
                <p:stCondLst>
                  <p:cond evt="onClick" delay="0">
                    <p:tgtEl>
                      <p:spTgt spid="72"/>
                    </p:tgtEl>
                  </p:cond>
                </p:stCondLst>
                <p:endSync evt="end" delay="0">
                  <p:rtn val="all"/>
                </p:endSync>
                <p:childTnLst>
                  <p:par>
                    <p:cTn id="73" fill="hold">
                      <p:stCondLst>
                        <p:cond delay="0"/>
                      </p:stCondLst>
                      <p:childTnLst>
                        <p:par>
                          <p:cTn id="74" fill="hold">
                            <p:stCondLst>
                              <p:cond delay="0"/>
                            </p:stCondLst>
                            <p:childTnLst>
                              <p:par>
                                <p:cTn id="75" presetID="1" presetClass="exit" presetSubtype="0" fill="hold" grpId="0" nodeType="clickEffect">
                                  <p:stCondLst>
                                    <p:cond delay="0"/>
                                  </p:stCondLst>
                                  <p:childTnLst>
                                    <p:set>
                                      <p:cBhvr>
                                        <p:cTn id="76" dur="1" fill="hold">
                                          <p:stCondLst>
                                            <p:cond delay="0"/>
                                          </p:stCondLst>
                                        </p:cTn>
                                        <p:tgtEl>
                                          <p:spTgt spid="72"/>
                                        </p:tgtEl>
                                        <p:attrNameLst>
                                          <p:attrName>style.visibility</p:attrName>
                                        </p:attrNameLst>
                                      </p:cBhvr>
                                      <p:to>
                                        <p:strVal val="hidden"/>
                                      </p:to>
                                    </p:set>
                                  </p:childTnLst>
                                </p:cTn>
                              </p:par>
                            </p:childTnLst>
                          </p:cTn>
                        </p:par>
                      </p:childTnLst>
                    </p:cTn>
                  </p:par>
                </p:childTnLst>
              </p:cTn>
              <p:nextCondLst>
                <p:cond evt="onClick" delay="0">
                  <p:tgtEl>
                    <p:spTgt spid="72"/>
                  </p:tgtEl>
                </p:cond>
              </p:nextCondLst>
            </p:seq>
            <p:seq concurrent="1" nextAc="seek">
              <p:cTn id="77" restart="whenNotActive" fill="hold" evtFilter="cancelBubble" nodeType="interactiveSeq">
                <p:stCondLst>
                  <p:cond evt="onClick" delay="0">
                    <p:tgtEl>
                      <p:spTgt spid="74"/>
                    </p:tgtEl>
                  </p:cond>
                </p:stCondLst>
                <p:endSync evt="end" delay="0">
                  <p:rtn val="all"/>
                </p:endSync>
                <p:childTnLst>
                  <p:par>
                    <p:cTn id="78" fill="hold">
                      <p:stCondLst>
                        <p:cond delay="0"/>
                      </p:stCondLst>
                      <p:childTnLst>
                        <p:par>
                          <p:cTn id="79" fill="hold">
                            <p:stCondLst>
                              <p:cond delay="0"/>
                            </p:stCondLst>
                            <p:childTnLst>
                              <p:par>
                                <p:cTn id="80" presetID="1" presetClass="exit" presetSubtype="0" fill="hold" grpId="0" nodeType="clickEffect">
                                  <p:stCondLst>
                                    <p:cond delay="0"/>
                                  </p:stCondLst>
                                  <p:childTnLst>
                                    <p:set>
                                      <p:cBhvr>
                                        <p:cTn id="81" dur="1" fill="hold">
                                          <p:stCondLst>
                                            <p:cond delay="0"/>
                                          </p:stCondLst>
                                        </p:cTn>
                                        <p:tgtEl>
                                          <p:spTgt spid="74"/>
                                        </p:tgtEl>
                                        <p:attrNameLst>
                                          <p:attrName>style.visibility</p:attrName>
                                        </p:attrNameLst>
                                      </p:cBhvr>
                                      <p:to>
                                        <p:strVal val="hidden"/>
                                      </p:to>
                                    </p:set>
                                  </p:childTnLst>
                                </p:cTn>
                              </p:par>
                            </p:childTnLst>
                          </p:cTn>
                        </p:par>
                      </p:childTnLst>
                    </p:cTn>
                  </p:par>
                </p:childTnLst>
              </p:cTn>
              <p:nextCondLst>
                <p:cond evt="onClick" delay="0">
                  <p:tgtEl>
                    <p:spTgt spid="74"/>
                  </p:tgtEl>
                </p:cond>
              </p:nextCondLst>
            </p:seq>
            <p:seq concurrent="1" nextAc="seek">
              <p:cTn id="82" restart="whenNotActive" fill="hold" evtFilter="cancelBubble" nodeType="interactiveSeq">
                <p:stCondLst>
                  <p:cond evt="onClick" delay="0">
                    <p:tgtEl>
                      <p:spTgt spid="80"/>
                    </p:tgtEl>
                  </p:cond>
                </p:stCondLst>
                <p:endSync evt="end" delay="0">
                  <p:rtn val="all"/>
                </p:endSync>
                <p:childTnLst>
                  <p:par>
                    <p:cTn id="83" fill="hold">
                      <p:stCondLst>
                        <p:cond delay="0"/>
                      </p:stCondLst>
                      <p:childTnLst>
                        <p:par>
                          <p:cTn id="84" fill="hold">
                            <p:stCondLst>
                              <p:cond delay="0"/>
                            </p:stCondLst>
                            <p:childTnLst>
                              <p:par>
                                <p:cTn id="85" presetID="1" presetClass="exit" presetSubtype="0" fill="hold" grpId="0" nodeType="clickEffect">
                                  <p:stCondLst>
                                    <p:cond delay="0"/>
                                  </p:stCondLst>
                                  <p:childTnLst>
                                    <p:set>
                                      <p:cBhvr>
                                        <p:cTn id="86" dur="1" fill="hold">
                                          <p:stCondLst>
                                            <p:cond delay="0"/>
                                          </p:stCondLst>
                                        </p:cTn>
                                        <p:tgtEl>
                                          <p:spTgt spid="80"/>
                                        </p:tgtEl>
                                        <p:attrNameLst>
                                          <p:attrName>style.visibility</p:attrName>
                                        </p:attrNameLst>
                                      </p:cBhvr>
                                      <p:to>
                                        <p:strVal val="hidden"/>
                                      </p:to>
                                    </p:set>
                                  </p:childTnLst>
                                </p:cTn>
                              </p:par>
                            </p:childTnLst>
                          </p:cTn>
                        </p:par>
                      </p:childTnLst>
                    </p:cTn>
                  </p:par>
                </p:childTnLst>
              </p:cTn>
              <p:nextCondLst>
                <p:cond evt="onClick" delay="0">
                  <p:tgtEl>
                    <p:spTgt spid="80"/>
                  </p:tgtEl>
                </p:cond>
              </p:nextCondLst>
            </p:seq>
            <p:seq concurrent="1" nextAc="seek">
              <p:cTn id="87" restart="whenNotActive" fill="hold" evtFilter="cancelBubble" nodeType="interactiveSeq">
                <p:stCondLst>
                  <p:cond evt="onClick" delay="0">
                    <p:tgtEl>
                      <p:spTgt spid="39"/>
                    </p:tgtEl>
                  </p:cond>
                </p:stCondLst>
                <p:endSync evt="end" delay="0">
                  <p:rtn val="all"/>
                </p:endSync>
                <p:childTnLst>
                  <p:par>
                    <p:cTn id="88" fill="hold">
                      <p:stCondLst>
                        <p:cond delay="0"/>
                      </p:stCondLst>
                      <p:childTnLst>
                        <p:par>
                          <p:cTn id="89" fill="hold">
                            <p:stCondLst>
                              <p:cond delay="0"/>
                            </p:stCondLst>
                            <p:childTnLst>
                              <p:par>
                                <p:cTn id="90" presetID="1" presetClass="exit" presetSubtype="0" fill="hold" grpId="0" nodeType="clickEffect">
                                  <p:stCondLst>
                                    <p:cond delay="0"/>
                                  </p:stCondLst>
                                  <p:childTnLst>
                                    <p:set>
                                      <p:cBhvr>
                                        <p:cTn id="91" dur="1" fill="hold">
                                          <p:stCondLst>
                                            <p:cond delay="0"/>
                                          </p:stCondLst>
                                        </p:cTn>
                                        <p:tgtEl>
                                          <p:spTgt spid="39"/>
                                        </p:tgtEl>
                                        <p:attrNameLst>
                                          <p:attrName>style.visibility</p:attrName>
                                        </p:attrNameLst>
                                      </p:cBhvr>
                                      <p:to>
                                        <p:strVal val="hidden"/>
                                      </p:to>
                                    </p:set>
                                  </p:childTnLst>
                                </p:cTn>
                              </p:par>
                            </p:childTnLst>
                          </p:cTn>
                        </p:par>
                      </p:childTnLst>
                    </p:cTn>
                  </p:par>
                </p:childTnLst>
              </p:cTn>
              <p:nextCondLst>
                <p:cond evt="onClick" delay="0">
                  <p:tgtEl>
                    <p:spTgt spid="39"/>
                  </p:tgtEl>
                </p:cond>
              </p:nextCondLst>
            </p:seq>
            <p:seq concurrent="1" nextAc="seek">
              <p:cTn id="92" restart="whenNotActive" fill="hold" evtFilter="cancelBubble" nodeType="interactiveSeq">
                <p:stCondLst>
                  <p:cond evt="onClick" delay="0">
                    <p:tgtEl>
                      <p:spTgt spid="40"/>
                    </p:tgtEl>
                  </p:cond>
                </p:stCondLst>
                <p:endSync evt="end" delay="0">
                  <p:rtn val="all"/>
                </p:endSync>
                <p:childTnLst>
                  <p:par>
                    <p:cTn id="93" fill="hold">
                      <p:stCondLst>
                        <p:cond delay="0"/>
                      </p:stCondLst>
                      <p:childTnLst>
                        <p:par>
                          <p:cTn id="94" fill="hold">
                            <p:stCondLst>
                              <p:cond delay="0"/>
                            </p:stCondLst>
                            <p:childTnLst>
                              <p:par>
                                <p:cTn id="95" presetID="1" presetClass="exit" presetSubtype="0" fill="hold" grpId="0" nodeType="clickEffect">
                                  <p:stCondLst>
                                    <p:cond delay="0"/>
                                  </p:stCondLst>
                                  <p:childTnLst>
                                    <p:set>
                                      <p:cBhvr>
                                        <p:cTn id="96" dur="1" fill="hold">
                                          <p:stCondLst>
                                            <p:cond delay="0"/>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seq concurrent="1" nextAc="seek">
              <p:cTn id="97" restart="whenNotActive" fill="hold" evtFilter="cancelBubble" nodeType="interactiveSeq">
                <p:stCondLst>
                  <p:cond evt="onClick" delay="0">
                    <p:tgtEl>
                      <p:spTgt spid="41"/>
                    </p:tgtEl>
                  </p:cond>
                </p:stCondLst>
                <p:endSync evt="end" delay="0">
                  <p:rtn val="all"/>
                </p:endSync>
                <p:childTnLst>
                  <p:par>
                    <p:cTn id="98" fill="hold">
                      <p:stCondLst>
                        <p:cond delay="0"/>
                      </p:stCondLst>
                      <p:childTnLst>
                        <p:par>
                          <p:cTn id="99" fill="hold">
                            <p:stCondLst>
                              <p:cond delay="0"/>
                            </p:stCondLst>
                            <p:childTnLst>
                              <p:par>
                                <p:cTn id="100" presetID="1" presetClass="exit" presetSubtype="0" fill="hold" grpId="0" nodeType="clickEffect">
                                  <p:stCondLst>
                                    <p:cond delay="0"/>
                                  </p:stCondLst>
                                  <p:childTnLst>
                                    <p:set>
                                      <p:cBhvr>
                                        <p:cTn id="101" dur="1" fill="hold">
                                          <p:stCondLst>
                                            <p:cond delay="0"/>
                                          </p:stCondLst>
                                        </p:cTn>
                                        <p:tgtEl>
                                          <p:spTgt spid="41"/>
                                        </p:tgtEl>
                                        <p:attrNameLst>
                                          <p:attrName>style.visibility</p:attrName>
                                        </p:attrNameLst>
                                      </p:cBhvr>
                                      <p:to>
                                        <p:strVal val="hidden"/>
                                      </p:to>
                                    </p:set>
                                  </p:childTnLst>
                                </p:cTn>
                              </p:par>
                            </p:childTnLst>
                          </p:cTn>
                        </p:par>
                      </p:childTnLst>
                    </p:cTn>
                  </p:par>
                </p:childTnLst>
              </p:cTn>
              <p:nextCondLst>
                <p:cond evt="onClick" delay="0">
                  <p:tgtEl>
                    <p:spTgt spid="41"/>
                  </p:tgtEl>
                </p:cond>
              </p:nextCondLst>
            </p:seq>
            <p:seq concurrent="1" nextAc="seek">
              <p:cTn id="102" restart="whenNotActive" fill="hold" evtFilter="cancelBubble" nodeType="interactiveSeq">
                <p:stCondLst>
                  <p:cond evt="onClick" delay="0">
                    <p:tgtEl>
                      <p:spTgt spid="26"/>
                    </p:tgtEl>
                  </p:cond>
                </p:stCondLst>
                <p:endSync evt="end" delay="0">
                  <p:rtn val="all"/>
                </p:endSync>
                <p:childTnLst>
                  <p:par>
                    <p:cTn id="103" fill="hold">
                      <p:stCondLst>
                        <p:cond delay="0"/>
                      </p:stCondLst>
                      <p:childTnLst>
                        <p:par>
                          <p:cTn id="104" fill="hold">
                            <p:stCondLst>
                              <p:cond delay="0"/>
                            </p:stCondLst>
                            <p:childTnLst>
                              <p:par>
                                <p:cTn id="105" presetID="1" presetClass="exit" presetSubtype="0" fill="hold" grpId="0" nodeType="clickEffect">
                                  <p:stCondLst>
                                    <p:cond delay="0"/>
                                  </p:stCondLst>
                                  <p:childTnLst>
                                    <p:set>
                                      <p:cBhvr>
                                        <p:cTn id="106" dur="1" fill="hold">
                                          <p:stCondLst>
                                            <p:cond delay="0"/>
                                          </p:stCondLst>
                                        </p:cTn>
                                        <p:tgtEl>
                                          <p:spTgt spid="26"/>
                                        </p:tgtEl>
                                        <p:attrNameLst>
                                          <p:attrName>style.visibility</p:attrName>
                                        </p:attrNameLst>
                                      </p:cBhvr>
                                      <p:to>
                                        <p:strVal val="hidden"/>
                                      </p:to>
                                    </p:set>
                                  </p:childTnLst>
                                </p:cTn>
                              </p:par>
                            </p:childTnLst>
                          </p:cTn>
                        </p:par>
                      </p:childTnLst>
                    </p:cTn>
                  </p:par>
                </p:childTnLst>
              </p:cTn>
              <p:nextCondLst>
                <p:cond evt="onClick" delay="0">
                  <p:tgtEl>
                    <p:spTgt spid="26"/>
                  </p:tgtEl>
                </p:cond>
              </p:nextCondLst>
            </p:seq>
          </p:childTnLst>
        </p:cTn>
      </p:par>
    </p:tnLst>
    <p:bldLst>
      <p:bldP spid="61" grpId="0" animBg="1"/>
      <p:bldP spid="62" grpId="0" animBg="1"/>
      <p:bldP spid="64" grpId="0" animBg="1"/>
      <p:bldP spid="66" grpId="0" animBg="1"/>
      <p:bldP spid="67" grpId="0" animBg="1"/>
      <p:bldP spid="68" grpId="0" animBg="1"/>
      <p:bldP spid="69" grpId="0" animBg="1"/>
      <p:bldP spid="72" grpId="0" animBg="1"/>
      <p:bldP spid="73" grpId="0" animBg="1"/>
      <p:bldP spid="74" grpId="0" animBg="1"/>
      <p:bldP spid="75" grpId="0" animBg="1"/>
      <p:bldP spid="80" grpId="0" animBg="1"/>
      <p:bldP spid="81" grpId="0" animBg="1"/>
      <p:bldP spid="84" grpId="0" animBg="1"/>
      <p:bldP spid="85" grpId="0" animBg="1"/>
      <p:bldP spid="86" grpId="0" animBg="1"/>
      <p:bldP spid="87" grpId="0" animBg="1"/>
      <p:bldP spid="39" grpId="0" animBg="1"/>
      <p:bldP spid="40" grpId="0" animBg="1"/>
      <p:bldP spid="41" grpId="0" animBg="1"/>
      <p:bldP spid="2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
        <p:nvSpPr>
          <p:cNvPr id="3" name="Заголовок 2"/>
          <p:cNvSpPr>
            <a:spLocks noGrp="1"/>
          </p:cNvSpPr>
          <p:nvPr>
            <p:ph type="title"/>
          </p:nvPr>
        </p:nvSpPr>
        <p:spPr>
          <a:xfrm>
            <a:off x="533400" y="228600"/>
            <a:ext cx="8229600" cy="3962400"/>
          </a:xfrm>
        </p:spPr>
        <p:txBody>
          <a:bodyPr>
            <a:noAutofit/>
          </a:bodyPr>
          <a:lstStyle/>
          <a:p>
            <a:pPr lvl="0"/>
            <a:r>
              <a:rPr lang="ru-RU" sz="3600" b="0" dirty="0">
                <a:solidFill>
                  <a:schemeClr val="tx1"/>
                </a:solidFill>
                <a:effectLst/>
                <a:latin typeface="+mn-lt"/>
                <a:cs typeface="Times New Roman" pitchFamily="18" charset="0"/>
              </a:rPr>
              <a:t>В таблице приведены нормативы по бегу на 1000 м для учащихся 5-го класса. Какую оценку получит девочка, пробежавшая эту дистанцию за </a:t>
            </a:r>
            <a:r>
              <a:rPr lang="ru-RU" sz="3600" b="0" dirty="0" smtClean="0">
                <a:solidFill>
                  <a:schemeClr val="tx1"/>
                </a:solidFill>
                <a:effectLst/>
                <a:latin typeface="+mn-lt"/>
                <a:cs typeface="Times New Roman" pitchFamily="18" charset="0"/>
              </a:rPr>
              <a:t/>
            </a:r>
            <a:br>
              <a:rPr lang="ru-RU" sz="3600" b="0" dirty="0" smtClean="0">
                <a:solidFill>
                  <a:schemeClr val="tx1"/>
                </a:solidFill>
                <a:effectLst/>
                <a:latin typeface="+mn-lt"/>
                <a:cs typeface="Times New Roman" pitchFamily="18" charset="0"/>
              </a:rPr>
            </a:br>
            <a:r>
              <a:rPr lang="ru-RU" sz="3600" b="0" dirty="0" smtClean="0">
                <a:solidFill>
                  <a:srgbClr val="002060"/>
                </a:solidFill>
                <a:effectLst/>
                <a:latin typeface="+mn-lt"/>
                <a:cs typeface="Times New Roman" pitchFamily="18" charset="0"/>
              </a:rPr>
              <a:t>5 </a:t>
            </a:r>
            <a:r>
              <a:rPr lang="ru-RU" sz="3600" b="0" dirty="0">
                <a:solidFill>
                  <a:srgbClr val="002060"/>
                </a:solidFill>
                <a:effectLst/>
                <a:latin typeface="+mn-lt"/>
                <a:cs typeface="Times New Roman" pitchFamily="18" charset="0"/>
              </a:rPr>
              <a:t>мин. 36 </a:t>
            </a:r>
            <a:r>
              <a:rPr lang="ru-RU" sz="3600" b="0" dirty="0" smtClean="0">
                <a:solidFill>
                  <a:srgbClr val="002060"/>
                </a:solidFill>
                <a:effectLst/>
                <a:latin typeface="+mn-lt"/>
                <a:cs typeface="Times New Roman" pitchFamily="18" charset="0"/>
              </a:rPr>
              <a:t>сек</a:t>
            </a:r>
            <a:r>
              <a:rPr lang="ru-RU" sz="3600" b="0" dirty="0" smtClean="0">
                <a:solidFill>
                  <a:schemeClr val="tx1"/>
                </a:solidFill>
                <a:effectLst/>
                <a:latin typeface="+mn-lt"/>
                <a:cs typeface="Times New Roman" pitchFamily="18" charset="0"/>
              </a:rPr>
              <a:t/>
            </a:r>
            <a:br>
              <a:rPr lang="ru-RU" sz="3600" b="0" dirty="0" smtClean="0">
                <a:solidFill>
                  <a:schemeClr val="tx1"/>
                </a:solidFill>
                <a:effectLst/>
                <a:latin typeface="+mn-lt"/>
                <a:cs typeface="Times New Roman" pitchFamily="18" charset="0"/>
              </a:rPr>
            </a:br>
            <a:r>
              <a:rPr lang="ru-RU" sz="3600" dirty="0">
                <a:solidFill>
                  <a:schemeClr val="tx1"/>
                </a:solidFill>
                <a:effectLst/>
                <a:latin typeface="+mn-lt"/>
                <a:cs typeface="Times New Roman" pitchFamily="18" charset="0"/>
              </a:rPr>
              <a:t/>
            </a:r>
            <a:br>
              <a:rPr lang="ru-RU" sz="3600" dirty="0">
                <a:solidFill>
                  <a:schemeClr val="tx1"/>
                </a:solidFill>
                <a:effectLst/>
                <a:latin typeface="+mn-lt"/>
                <a:cs typeface="Times New Roman" pitchFamily="18" charset="0"/>
              </a:rPr>
            </a:br>
            <a:endParaRPr lang="ru-RU" sz="3600" dirty="0">
              <a:solidFill>
                <a:schemeClr val="tx1"/>
              </a:solidFill>
              <a:latin typeface="+mn-lt"/>
              <a:cs typeface="Times New Roman" pitchFamily="18" charset="0"/>
            </a:endParaRPr>
          </a:p>
        </p:txBody>
      </p:sp>
      <p:graphicFrame>
        <p:nvGraphicFramePr>
          <p:cNvPr id="4" name="Таблица 3"/>
          <p:cNvGraphicFramePr>
            <a:graphicFrameLocks noGrp="1"/>
          </p:cNvGraphicFramePr>
          <p:nvPr>
            <p:extLst>
              <p:ext uri="{D42A27DB-BD31-4B8C-83A1-F6EECF244321}">
                <p14:modId xmlns:p14="http://schemas.microsoft.com/office/powerpoint/2010/main" val="1502494426"/>
              </p:ext>
            </p:extLst>
          </p:nvPr>
        </p:nvGraphicFramePr>
        <p:xfrm>
          <a:off x="228603" y="3352801"/>
          <a:ext cx="8762994" cy="1752600"/>
        </p:xfrm>
        <a:graphic>
          <a:graphicData uri="http://schemas.openxmlformats.org/drawingml/2006/table">
            <a:tbl>
              <a:tblPr firstRow="1" firstCol="1" bandRow="1">
                <a:tableStyleId>{5C22544A-7EE6-4342-B048-85BDC9FD1C3A}</a:tableStyleId>
              </a:tblPr>
              <a:tblGrid>
                <a:gridCol w="1251186"/>
                <a:gridCol w="1251968"/>
                <a:gridCol w="1251968"/>
                <a:gridCol w="1251968"/>
                <a:gridCol w="1251968"/>
                <a:gridCol w="1251968"/>
                <a:gridCol w="1251968"/>
              </a:tblGrid>
              <a:tr h="438150">
                <a:tc>
                  <a:txBody>
                    <a:bodyPr/>
                    <a:lstStyle/>
                    <a:p>
                      <a:r>
                        <a:rPr lang="ru-RU" sz="2000" dirty="0">
                          <a:effectLst/>
                        </a:rPr>
                        <a:t> </a:t>
                      </a:r>
                      <a:endParaRPr lang="ru-RU" sz="2000" b="1" dirty="0">
                        <a:effectLst/>
                        <a:latin typeface="Calibri"/>
                        <a:ea typeface="Times New Roman"/>
                        <a:cs typeface="Times New Roman"/>
                      </a:endParaRPr>
                    </a:p>
                  </a:txBody>
                  <a:tcPr marL="68580" marR="68580" marT="0" marB="0"/>
                </a:tc>
                <a:tc gridSpan="3">
                  <a:txBody>
                    <a:bodyPr/>
                    <a:lstStyle/>
                    <a:p>
                      <a:r>
                        <a:rPr lang="ru-RU" sz="2000" dirty="0">
                          <a:effectLst/>
                        </a:rPr>
                        <a:t>                       Мальчики</a:t>
                      </a:r>
                      <a:endParaRPr lang="ru-RU" sz="2000" b="1" dirty="0">
                        <a:effectLst/>
                        <a:latin typeface="Calibri"/>
                        <a:ea typeface="Times New Roman"/>
                        <a:cs typeface="Times New Roman"/>
                      </a:endParaRPr>
                    </a:p>
                  </a:txBody>
                  <a:tcPr marL="68580" marR="68580" marT="0" marB="0"/>
                </a:tc>
                <a:tc hMerge="1">
                  <a:txBody>
                    <a:bodyPr/>
                    <a:lstStyle/>
                    <a:p>
                      <a:endParaRPr lang="ru-RU"/>
                    </a:p>
                  </a:txBody>
                  <a:tcPr/>
                </a:tc>
                <a:tc hMerge="1">
                  <a:txBody>
                    <a:bodyPr/>
                    <a:lstStyle/>
                    <a:p>
                      <a:endParaRPr lang="ru-RU"/>
                    </a:p>
                  </a:txBody>
                  <a:tcPr/>
                </a:tc>
                <a:tc gridSpan="3">
                  <a:txBody>
                    <a:bodyPr/>
                    <a:lstStyle/>
                    <a:p>
                      <a:r>
                        <a:rPr lang="ru-RU" sz="2000">
                          <a:effectLst/>
                        </a:rPr>
                        <a:t>                     Девочка</a:t>
                      </a:r>
                      <a:endParaRPr lang="ru-RU" sz="2000" b="1">
                        <a:effectLst/>
                        <a:latin typeface="Calibri"/>
                        <a:ea typeface="Times New Roman"/>
                        <a:cs typeface="Times New Roman"/>
                      </a:endParaRPr>
                    </a:p>
                  </a:txBody>
                  <a:tcPr marL="68580" marR="68580" marT="0" marB="0"/>
                </a:tc>
                <a:tc hMerge="1">
                  <a:txBody>
                    <a:bodyPr/>
                    <a:lstStyle/>
                    <a:p>
                      <a:endParaRPr lang="ru-RU"/>
                    </a:p>
                  </a:txBody>
                  <a:tcPr/>
                </a:tc>
                <a:tc hMerge="1">
                  <a:txBody>
                    <a:bodyPr/>
                    <a:lstStyle/>
                    <a:p>
                      <a:endParaRPr lang="ru-RU"/>
                    </a:p>
                  </a:txBody>
                  <a:tcPr/>
                </a:tc>
              </a:tr>
              <a:tr h="438150">
                <a:tc>
                  <a:txBody>
                    <a:bodyPr/>
                    <a:lstStyle/>
                    <a:p>
                      <a:r>
                        <a:rPr lang="ru-RU" sz="2000">
                          <a:effectLst/>
                        </a:rPr>
                        <a:t>Отметка</a:t>
                      </a:r>
                      <a:endParaRPr lang="ru-RU" sz="2000" b="1">
                        <a:effectLst/>
                        <a:latin typeface="Calibri"/>
                        <a:ea typeface="Times New Roman"/>
                        <a:cs typeface="Times New Roman"/>
                      </a:endParaRPr>
                    </a:p>
                  </a:txBody>
                  <a:tcPr marL="68580" marR="68580" marT="0" marB="0"/>
                </a:tc>
                <a:tc>
                  <a:txBody>
                    <a:bodyPr/>
                    <a:lstStyle/>
                    <a:p>
                      <a:pPr algn="ctr"/>
                      <a:r>
                        <a:rPr lang="ru-RU" sz="2000">
                          <a:effectLst/>
                        </a:rPr>
                        <a:t>«5»</a:t>
                      </a:r>
                      <a:endParaRPr lang="ru-RU" sz="2000" b="1">
                        <a:effectLst/>
                        <a:latin typeface="Calibri"/>
                        <a:ea typeface="Times New Roman"/>
                        <a:cs typeface="Times New Roman"/>
                      </a:endParaRPr>
                    </a:p>
                  </a:txBody>
                  <a:tcPr marL="68580" marR="68580" marT="0" marB="0"/>
                </a:tc>
                <a:tc>
                  <a:txBody>
                    <a:bodyPr/>
                    <a:lstStyle/>
                    <a:p>
                      <a:pPr algn="ctr"/>
                      <a:r>
                        <a:rPr lang="ru-RU" sz="2000">
                          <a:effectLst/>
                        </a:rPr>
                        <a:t>«4»</a:t>
                      </a:r>
                      <a:endParaRPr lang="ru-RU" sz="2000" b="1">
                        <a:effectLst/>
                        <a:latin typeface="Calibri"/>
                        <a:ea typeface="Times New Roman"/>
                        <a:cs typeface="Times New Roman"/>
                      </a:endParaRPr>
                    </a:p>
                  </a:txBody>
                  <a:tcPr marL="68580" marR="68580" marT="0" marB="0"/>
                </a:tc>
                <a:tc>
                  <a:txBody>
                    <a:bodyPr/>
                    <a:lstStyle/>
                    <a:p>
                      <a:pPr algn="ctr"/>
                      <a:r>
                        <a:rPr lang="ru-RU" sz="2000" dirty="0">
                          <a:effectLst/>
                        </a:rPr>
                        <a:t>«3»</a:t>
                      </a:r>
                      <a:endParaRPr lang="ru-RU" sz="2000" b="1" dirty="0">
                        <a:effectLst/>
                        <a:latin typeface="Calibri"/>
                        <a:ea typeface="Times New Roman"/>
                        <a:cs typeface="Times New Roman"/>
                      </a:endParaRPr>
                    </a:p>
                  </a:txBody>
                  <a:tcPr marL="68580" marR="68580" marT="0" marB="0"/>
                </a:tc>
                <a:tc>
                  <a:txBody>
                    <a:bodyPr/>
                    <a:lstStyle/>
                    <a:p>
                      <a:pPr algn="ctr"/>
                      <a:r>
                        <a:rPr lang="ru-RU" sz="2000" dirty="0">
                          <a:effectLst/>
                        </a:rPr>
                        <a:t>«5»</a:t>
                      </a:r>
                      <a:endParaRPr lang="ru-RU" sz="2000" b="1" dirty="0">
                        <a:effectLst/>
                        <a:latin typeface="Calibri"/>
                        <a:ea typeface="Times New Roman"/>
                        <a:cs typeface="Times New Roman"/>
                      </a:endParaRPr>
                    </a:p>
                  </a:txBody>
                  <a:tcPr marL="68580" marR="68580" marT="0" marB="0"/>
                </a:tc>
                <a:tc>
                  <a:txBody>
                    <a:bodyPr/>
                    <a:lstStyle/>
                    <a:p>
                      <a:pPr algn="ctr"/>
                      <a:r>
                        <a:rPr lang="ru-RU" sz="2000" dirty="0">
                          <a:effectLst/>
                        </a:rPr>
                        <a:t>«4»</a:t>
                      </a:r>
                      <a:endParaRPr lang="ru-RU" sz="2000" b="1" dirty="0">
                        <a:effectLst/>
                        <a:latin typeface="Calibri"/>
                        <a:ea typeface="Times New Roman"/>
                        <a:cs typeface="Times New Roman"/>
                      </a:endParaRPr>
                    </a:p>
                  </a:txBody>
                  <a:tcPr marL="68580" marR="68580" marT="0" marB="0"/>
                </a:tc>
                <a:tc>
                  <a:txBody>
                    <a:bodyPr/>
                    <a:lstStyle/>
                    <a:p>
                      <a:pPr algn="ctr"/>
                      <a:r>
                        <a:rPr lang="ru-RU" sz="2000" dirty="0">
                          <a:effectLst/>
                        </a:rPr>
                        <a:t>«3»</a:t>
                      </a:r>
                      <a:endParaRPr lang="ru-RU" sz="2000" b="1" dirty="0">
                        <a:effectLst/>
                        <a:latin typeface="Calibri"/>
                        <a:ea typeface="Times New Roman"/>
                        <a:cs typeface="Times New Roman"/>
                      </a:endParaRPr>
                    </a:p>
                  </a:txBody>
                  <a:tcPr marL="68580" marR="68580" marT="0" marB="0"/>
                </a:tc>
              </a:tr>
              <a:tr h="876300">
                <a:tc>
                  <a:txBody>
                    <a:bodyPr/>
                    <a:lstStyle/>
                    <a:p>
                      <a:r>
                        <a:rPr lang="ru-RU" sz="2000">
                          <a:effectLst/>
                        </a:rPr>
                        <a:t>Время  </a:t>
                      </a:r>
                      <a:endParaRPr lang="ru-RU" sz="2000" b="1">
                        <a:effectLst/>
                        <a:latin typeface="Calibri"/>
                        <a:ea typeface="Times New Roman"/>
                        <a:cs typeface="Times New Roman"/>
                      </a:endParaRPr>
                    </a:p>
                  </a:txBody>
                  <a:tcPr marL="68580" marR="68580" marT="0" marB="0"/>
                </a:tc>
                <a:tc>
                  <a:txBody>
                    <a:bodyPr/>
                    <a:lstStyle/>
                    <a:p>
                      <a:r>
                        <a:rPr lang="ru-RU" sz="2000">
                          <a:effectLst/>
                        </a:rPr>
                        <a:t>    4 мин </a:t>
                      </a:r>
                    </a:p>
                    <a:p>
                      <a:r>
                        <a:rPr lang="ru-RU" sz="2000">
                          <a:effectLst/>
                        </a:rPr>
                        <a:t>    30 сек</a:t>
                      </a:r>
                      <a:endParaRPr lang="ru-RU" sz="2000" b="1">
                        <a:effectLst/>
                        <a:latin typeface="Calibri"/>
                        <a:ea typeface="Times New Roman"/>
                        <a:cs typeface="Times New Roman"/>
                      </a:endParaRPr>
                    </a:p>
                  </a:txBody>
                  <a:tcPr marL="68580" marR="68580" marT="0" marB="0"/>
                </a:tc>
                <a:tc>
                  <a:txBody>
                    <a:bodyPr/>
                    <a:lstStyle/>
                    <a:p>
                      <a:r>
                        <a:rPr lang="ru-RU" sz="2000">
                          <a:effectLst/>
                        </a:rPr>
                        <a:t>   4 мин</a:t>
                      </a:r>
                    </a:p>
                    <a:p>
                      <a:r>
                        <a:rPr lang="ru-RU" sz="2000">
                          <a:effectLst/>
                        </a:rPr>
                        <a:t>   50 сек</a:t>
                      </a:r>
                      <a:endParaRPr lang="ru-RU" sz="2000" b="1">
                        <a:effectLst/>
                        <a:latin typeface="Calibri"/>
                        <a:ea typeface="Times New Roman"/>
                        <a:cs typeface="Times New Roman"/>
                      </a:endParaRPr>
                    </a:p>
                  </a:txBody>
                  <a:tcPr marL="68580" marR="68580" marT="0" marB="0"/>
                </a:tc>
                <a:tc>
                  <a:txBody>
                    <a:bodyPr/>
                    <a:lstStyle/>
                    <a:p>
                      <a:r>
                        <a:rPr lang="ru-RU" sz="2000">
                          <a:effectLst/>
                        </a:rPr>
                        <a:t>    5 мин</a:t>
                      </a:r>
                      <a:endParaRPr lang="ru-RU" sz="2000" b="1">
                        <a:effectLst/>
                        <a:latin typeface="Calibri"/>
                        <a:ea typeface="Times New Roman"/>
                        <a:cs typeface="Times New Roman"/>
                      </a:endParaRPr>
                    </a:p>
                  </a:txBody>
                  <a:tcPr marL="68580" marR="68580" marT="0" marB="0"/>
                </a:tc>
                <a:tc>
                  <a:txBody>
                    <a:bodyPr/>
                    <a:lstStyle/>
                    <a:p>
                      <a:r>
                        <a:rPr lang="ru-RU" sz="2000">
                          <a:effectLst/>
                        </a:rPr>
                        <a:t>    5 мин </a:t>
                      </a:r>
                    </a:p>
                    <a:p>
                      <a:r>
                        <a:rPr lang="ru-RU" sz="2000">
                          <a:effectLst/>
                        </a:rPr>
                        <a:t>     20 сек</a:t>
                      </a:r>
                      <a:endParaRPr lang="ru-RU" sz="2000" b="1">
                        <a:effectLst/>
                        <a:latin typeface="Calibri"/>
                        <a:ea typeface="Times New Roman"/>
                        <a:cs typeface="Times New Roman"/>
                      </a:endParaRPr>
                    </a:p>
                  </a:txBody>
                  <a:tcPr marL="68580" marR="68580" marT="0" marB="0"/>
                </a:tc>
                <a:tc>
                  <a:txBody>
                    <a:bodyPr/>
                    <a:lstStyle/>
                    <a:p>
                      <a:r>
                        <a:rPr lang="ru-RU" sz="2000" dirty="0">
                          <a:effectLst/>
                        </a:rPr>
                        <a:t>      5 мин</a:t>
                      </a:r>
                    </a:p>
                    <a:p>
                      <a:r>
                        <a:rPr lang="ru-RU" sz="2000" dirty="0">
                          <a:effectLst/>
                        </a:rPr>
                        <a:t>     40 сек</a:t>
                      </a:r>
                      <a:endParaRPr lang="ru-RU" sz="2000" b="1" dirty="0">
                        <a:effectLst/>
                        <a:latin typeface="Calibri"/>
                        <a:ea typeface="Times New Roman"/>
                        <a:cs typeface="Times New Roman"/>
                      </a:endParaRPr>
                    </a:p>
                  </a:txBody>
                  <a:tcPr marL="68580" marR="68580" marT="0" marB="0"/>
                </a:tc>
                <a:tc>
                  <a:txBody>
                    <a:bodyPr/>
                    <a:lstStyle/>
                    <a:p>
                      <a:r>
                        <a:rPr lang="ru-RU" sz="2000" dirty="0">
                          <a:effectLst/>
                        </a:rPr>
                        <a:t>     6 мин</a:t>
                      </a:r>
                      <a:endParaRPr lang="ru-RU" sz="2000" b="1" dirty="0">
                        <a:effectLst/>
                        <a:latin typeface="Calibri"/>
                        <a:ea typeface="Times New Roman"/>
                        <a:cs typeface="Times New Roman"/>
                      </a:endParaRPr>
                    </a:p>
                  </a:txBody>
                  <a:tcPr marL="68580" marR="68580" marT="0" marB="0"/>
                </a:tc>
              </a:tr>
            </a:tbl>
          </a:graphicData>
        </a:graphic>
      </p:graphicFrame>
    </p:spTree>
    <p:extLst>
      <p:ext uri="{BB962C8B-B14F-4D97-AF65-F5344CB8AC3E}">
        <p14:creationId xmlns:p14="http://schemas.microsoft.com/office/powerpoint/2010/main" val="3683095869"/>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2"/>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8390" y="2819400"/>
            <a:ext cx="8229600" cy="1143000"/>
          </a:xfrm>
        </p:spPr>
        <p:txBody>
          <a:bodyPr>
            <a:noAutofit/>
          </a:bodyPr>
          <a:lstStyle/>
          <a:p>
            <a:r>
              <a:rPr lang="ru-RU" sz="7200" b="0" dirty="0" smtClean="0">
                <a:solidFill>
                  <a:schemeClr val="tx1"/>
                </a:solidFill>
                <a:effectLst/>
                <a:latin typeface="+mn-lt"/>
              </a:rPr>
              <a:t> </a:t>
            </a:r>
            <a:r>
              <a:rPr lang="ru-RU" sz="3600" b="0" dirty="0" smtClean="0">
                <a:solidFill>
                  <a:schemeClr val="tx1"/>
                </a:solidFill>
                <a:effectLst/>
                <a:latin typeface="+mn-lt"/>
              </a:rPr>
              <a:t>По </a:t>
            </a:r>
            <a:r>
              <a:rPr lang="ru-RU" sz="3600" b="0" dirty="0">
                <a:solidFill>
                  <a:schemeClr val="tx1"/>
                </a:solidFill>
                <a:effectLst/>
                <a:latin typeface="+mn-lt"/>
              </a:rPr>
              <a:t>тарифному плану компания сотовой связи каждый вечер снимает со счёта абонента 16 руб. Если на счету осталось меньше 16 руб., то на следующее утро номер блокируют до пополнения счёта. Сегодня утром у Лизы на счету было </a:t>
            </a:r>
            <a:r>
              <a:rPr lang="ru-RU" sz="3600" b="0" dirty="0" smtClean="0">
                <a:solidFill>
                  <a:schemeClr val="tx1"/>
                </a:solidFill>
                <a:effectLst/>
                <a:latin typeface="+mn-lt"/>
              </a:rPr>
              <a:t/>
            </a:r>
            <a:br>
              <a:rPr lang="ru-RU" sz="3600" b="0" dirty="0" smtClean="0">
                <a:solidFill>
                  <a:schemeClr val="tx1"/>
                </a:solidFill>
                <a:effectLst/>
                <a:latin typeface="+mn-lt"/>
              </a:rPr>
            </a:br>
            <a:r>
              <a:rPr lang="ru-RU" sz="3600" b="0" dirty="0" smtClean="0">
                <a:solidFill>
                  <a:srgbClr val="002060"/>
                </a:solidFill>
                <a:effectLst/>
                <a:latin typeface="+mn-lt"/>
              </a:rPr>
              <a:t>300 </a:t>
            </a:r>
            <a:r>
              <a:rPr lang="ru-RU" sz="3600" b="0" dirty="0">
                <a:solidFill>
                  <a:srgbClr val="002060"/>
                </a:solidFill>
                <a:effectLst/>
                <a:latin typeface="+mn-lt"/>
              </a:rPr>
              <a:t>руб. </a:t>
            </a:r>
            <a:r>
              <a:rPr lang="ru-RU" sz="3600" b="0" dirty="0">
                <a:solidFill>
                  <a:schemeClr val="tx1"/>
                </a:solidFill>
                <a:effectLst/>
                <a:latin typeface="+mn-lt"/>
              </a:rPr>
              <a:t>Сколько дней (включая сегодняшний) она сможет пользоваться телефоном, не пополняя счёт? </a:t>
            </a:r>
            <a:r>
              <a:rPr lang="ru-RU" sz="3600" b="0" dirty="0" smtClean="0">
                <a:solidFill>
                  <a:schemeClr val="tx1"/>
                </a:solidFill>
                <a:effectLst/>
                <a:latin typeface="+mn-lt"/>
              </a:rPr>
              <a:t> </a:t>
            </a:r>
            <a:r>
              <a:rPr lang="ru-RU" sz="3600" b="0" dirty="0">
                <a:solidFill>
                  <a:schemeClr val="tx1"/>
                </a:solidFill>
                <a:effectLst/>
              </a:rPr>
              <a:t/>
            </a:r>
            <a:br>
              <a:rPr lang="ru-RU" sz="3600" b="0" dirty="0">
                <a:solidFill>
                  <a:schemeClr val="tx1"/>
                </a:solidFill>
                <a:effectLst/>
              </a:rPr>
            </a:br>
            <a:endParaRPr lang="ru-RU" sz="3600" b="0" dirty="0">
              <a:solidFill>
                <a:schemeClr val="tx1"/>
              </a:solidFill>
              <a:latin typeface="+mn-lt"/>
            </a:endParaRPr>
          </a:p>
        </p:txBody>
      </p:sp>
      <p:sp>
        <p:nvSpPr>
          <p:cNvPr id="4" name="Скругленный прямоугольник 3">
            <a:hlinkClick r:id="rId2" action="ppaction://hlinksldjump"/>
          </p:cNvPr>
          <p:cNvSpPr/>
          <p:nvPr/>
        </p:nvSpPr>
        <p:spPr>
          <a:xfrm>
            <a:off x="8001000" y="6019800"/>
            <a:ext cx="630000" cy="491400"/>
          </a:xfrm>
          <a:prstGeom prst="roundRect">
            <a:avLst/>
          </a:prstGeom>
          <a:solidFill>
            <a:srgbClr val="FF9933"/>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rPr>
              <a:t>&gt;</a:t>
            </a:r>
            <a:endParaRPr lang="ru-RU" sz="3600" dirty="0">
              <a:ln>
                <a:solidFill>
                  <a:sysClr val="windowText" lastClr="000000"/>
                </a:solidFill>
              </a:ln>
              <a:solidFill>
                <a:srgbClr val="FFFFFF"/>
              </a:solidFill>
              <a:effectLst>
                <a:outerShdw blurRad="50800" dist="38100" dir="2700000" algn="tl" rotWithShape="0">
                  <a:prstClr val="black">
                    <a:alpha val="40000"/>
                  </a:prstClr>
                </a:outerShdw>
              </a:effectLst>
              <a:latin typeface="Impact" pitchFamily="34" charset="0"/>
            </a:endParaRPr>
          </a:p>
        </p:txBody>
      </p:sp>
    </p:spTree>
    <p:extLst>
      <p:ext uri="{BB962C8B-B14F-4D97-AF65-F5344CB8AC3E}">
        <p14:creationId xmlns:p14="http://schemas.microsoft.com/office/powerpoint/2010/main" val="1286808308"/>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childTnLst>
              </p:cTn>
              <p:nextCondLst>
                <p:cond evt="onClick" delay="0">
                  <p:tgtEl>
                    <p:spTgt spid="4"/>
                  </p:tgtEl>
                </p:cond>
              </p:nextCondLst>
            </p:seq>
          </p:childTnLst>
        </p:cTn>
      </p:par>
    </p:tnLst>
    <p:bldLst>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601af364f1b0b255f2ad491dca828fc5085ea83"/>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Другая 16">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750A3D"/>
      </a:hlink>
      <a:folHlink>
        <a:srgbClr val="5F7791"/>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2581</TotalTime>
  <Words>897</Words>
  <Application>Microsoft Office PowerPoint</Application>
  <PresentationFormat>Экран (4:3)</PresentationFormat>
  <Paragraphs>172</Paragraphs>
  <Slides>28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28</vt:i4>
      </vt:variant>
    </vt:vector>
  </HeadingPairs>
  <TitlesOfParts>
    <vt:vector size="29" baseType="lpstr">
      <vt:lpstr>Апекс</vt:lpstr>
      <vt:lpstr>ИНТЕЛЛЕКТУАЛЬНАЯ ИГРА: «МАТЕМАТИЧЕСКИЙ КАЛЕЙДОЛСКОП»</vt:lpstr>
      <vt:lpstr>ЭТАПЫ ИГРЫ:</vt:lpstr>
      <vt:lpstr>II. Практический </vt:lpstr>
      <vt:lpstr>II. Практический</vt:lpstr>
      <vt:lpstr>III. Финансовый  </vt:lpstr>
      <vt:lpstr>III. Финансовый</vt:lpstr>
      <vt:lpstr>Презентация PowerPoint</vt:lpstr>
      <vt:lpstr>В таблице приведены нормативы по бегу на 1000 м для учащихся 5-го класса. Какую оценку получит девочка, пробежавшая эту дистанцию за  5 мин. 36 сек  </vt:lpstr>
      <vt:lpstr> По тарифному плану компания сотовой связи каждый вечер снимает со счёта абонента 16 руб. Если на счету осталось меньше 16 руб., то на следующее утро номер блокируют до пополнения счёта. Сегодня утром у Лизы на счету было  300 руб. Сколько дней (включая сегодняшний) она сможет пользоваться телефоном, не пополняя счёт?   </vt:lpstr>
      <vt:lpstr> Стоимость проезда в автобусе составляет 30 руб. Какое наибольшее число поездок можно будет совершить в этом автобусе на 170 рублей?  </vt:lpstr>
      <vt:lpstr>Выпускники 11 класса покупают букеты цветов для последнего звонка: из 3 роз каждому учителю и из 7 роз классному руководителю и директору. Они собираются      подарить букеты 15 учителям (включая директора и классного руководителя). Сколько      роз купят ученики? </vt:lpstr>
      <vt:lpstr>Какой наименьший угол (в градусах) образуют минутная и часовая стрелки часов в 15:00?  </vt:lpstr>
      <vt:lpstr>Для ремонта квартиры требуется 63 рулона обоев. Сколько пачек обойного клея нужно купить, если одна пачка клея рассчитана на 6 рулонов?  </vt:lpstr>
      <vt:lpstr>Поезд Новосибирск-Красноярск отправляется в 15:20, а прибывает в 4:20 на следующий день (время московское). Сколько часов поезд находится в пути?  </vt:lpstr>
      <vt:lpstr>Аня купила проездной билет на месяц и сделала за месяц 31 поездку. Сколько рублей она сэкономила, если проездной билет стоит 790 рублей, а разовая поездка стоит  30 рублей? </vt:lpstr>
      <vt:lpstr>За 12 минут велосипедист проехал 4 километра. Сколько километров он проедет за 33 минуты, если будет ехать с той же скоростью?</vt:lpstr>
      <vt:lpstr>Презентация PowerPoint</vt:lpstr>
      <vt:lpstr> На автозаправке клиент отдал кассиру 1000 рублей и попросил залить 25 литров бензина   Сколько сдачи получит клиент, если 1 литр бензина стоит 39 рублей? </vt:lpstr>
      <vt:lpstr>В розницу один номер еженедельного журнала стоит 24 рубля, а полугодовая подписка        на этот журнал стоит 460 рублей. За полгода выходит 25 номеров журнала. Сколько рублей можно сэкономить за полгода, если не покупать каждый номер журнала        отдельно, а получать журнал по подписке? </vt:lpstr>
      <vt:lpstr>План местности разбит на клетки. Каждая клетка обозначает квадрат 1м × 1м. Найдите площадь участка, выделенного на плане. Ответ дайте в квадратных метрах.</vt:lpstr>
      <vt:lpstr>Презентация PowerPoint</vt:lpstr>
      <vt:lpstr>На день рождения полагается дарить букет из нечетного числа цветов. Тюльпаны стоят 30 рублей за штуку. У Вани есть 500 рублей. Из какого наибольшего числа тюльпанов он может купить букет Маше на день рождения?</vt:lpstr>
      <vt:lpstr>В туристической секции есть четырёхместные палатки. Какое наименьшее число палаток нужно взять в поход, в котором участвует 30 человек? </vt:lpstr>
      <vt:lpstr>Бонус 1 балл</vt:lpstr>
      <vt:lpstr>За неделю в офисе расходуется 1200 листов бумаги. Какое наименьшее число пачек бумаги нужно купить в офис на 8 недель, если в 1 пачке 500 листов </vt:lpstr>
      <vt:lpstr>В доме, в котором живёт Илья один подъезд. На каждом этаже по 4 квартиры. На каком этаже живёт Илья, если он живёт в квартире № 27   </vt:lpstr>
      <vt:lpstr>Бонус 1 балл</vt:lpstr>
      <vt:lpstr>СПАСИБО  ЗА  ИГРУ!!!</vt:lpstr>
    </vt:vector>
  </TitlesOfParts>
  <Company>Mayers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Своя игра</dc:title>
  <dc:subject>Викторина</dc:subject>
  <dc:creator>Головина Е.А.</dc:creator>
  <cp:lastModifiedBy>User</cp:lastModifiedBy>
  <cp:revision>289</cp:revision>
  <dcterms:created xsi:type="dcterms:W3CDTF">2006-08-11T05:33:13Z</dcterms:created>
  <dcterms:modified xsi:type="dcterms:W3CDTF">2023-02-15T17:32:47Z</dcterms:modified>
</cp:coreProperties>
</file>