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6" r:id="rId4"/>
    <p:sldId id="267" r:id="rId5"/>
    <p:sldId id="268" r:id="rId6"/>
    <p:sldId id="275" r:id="rId7"/>
    <p:sldId id="276" r:id="rId8"/>
    <p:sldId id="269" r:id="rId9"/>
    <p:sldId id="265" r:id="rId10"/>
    <p:sldId id="257" r:id="rId11"/>
    <p:sldId id="258" r:id="rId12"/>
    <p:sldId id="259" r:id="rId13"/>
    <p:sldId id="260" r:id="rId14"/>
    <p:sldId id="261" r:id="rId15"/>
    <p:sldId id="262" r:id="rId16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4660"/>
  </p:normalViewPr>
  <p:slideViewPr>
    <p:cSldViewPr>
      <p:cViewPr varScale="1">
        <p:scale>
          <a:sx n="105" d="100"/>
          <a:sy n="105" d="100"/>
        </p:scale>
        <p:origin x="1326" y="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9.wdp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29.jpe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10.wdp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microsoft.com/office/2007/relationships/hdphoto" Target="../media/hdphoto12.wdp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4.wdp"/><Relationship Id="rId1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ownloads\a4fdd35958bcf8f8971ebc434c582573.jpg"/>
          <p:cNvPicPr>
            <a:picLocks noChangeAspect="1" noChangeArrowheads="1"/>
          </p:cNvPicPr>
          <p:nvPr/>
        </p:nvPicPr>
        <p:blipFill>
          <a:blip r:embed="rId2" cstate="print"/>
          <a:srcRect r="26304"/>
          <a:stretch>
            <a:fillRect/>
          </a:stretch>
        </p:blipFill>
        <p:spPr bwMode="auto">
          <a:xfrm>
            <a:off x="0" y="0"/>
            <a:ext cx="9906001" cy="6858000"/>
          </a:xfrm>
          <a:prstGeom prst="rect">
            <a:avLst/>
          </a:prstGeom>
          <a:noFill/>
        </p:spPr>
      </p:pic>
      <p:pic>
        <p:nvPicPr>
          <p:cNvPr id="3" name="Picture 8" descr="https://deti-club.ru/wp-content/uploads/2022/06/walking-family-png-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3717032"/>
            <a:ext cx="3469801" cy="2855216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2C3EEA-742C-43E5-B561-B4DBAE958575}"/>
              </a:ext>
            </a:extLst>
          </p:cNvPr>
          <p:cNvSpPr/>
          <p:nvPr/>
        </p:nvSpPr>
        <p:spPr>
          <a:xfrm rot="10800000" flipV="1">
            <a:off x="2044158" y="2278369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«Постер-консультации в работе с родителями»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D0BA0D-DC13-4040-9157-8D0F6A07B23A}"/>
              </a:ext>
            </a:extLst>
          </p:cNvPr>
          <p:cNvSpPr txBox="1"/>
          <p:nvPr/>
        </p:nvSpPr>
        <p:spPr>
          <a:xfrm>
            <a:off x="1936146" y="285752"/>
            <a:ext cx="61206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Пермский край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Краснокамский городской округ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образовательное учреждение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школа№11»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«Детство»</a:t>
            </a:r>
          </a:p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1669F7-4147-4E33-B2F6-C141091F0763}"/>
              </a:ext>
            </a:extLst>
          </p:cNvPr>
          <p:cNvSpPr txBox="1"/>
          <p:nvPr/>
        </p:nvSpPr>
        <p:spPr>
          <a:xfrm>
            <a:off x="7329264" y="508518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Азанова О.Ю.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Ёлохова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С.Ю.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EE88C2-218E-45A6-8233-98CA493FCA5A}"/>
              </a:ext>
            </a:extLst>
          </p:cNvPr>
          <p:cNvSpPr txBox="1"/>
          <p:nvPr/>
        </p:nvSpPr>
        <p:spPr>
          <a:xfrm>
            <a:off x="3880362" y="6352751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п.Оверята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https://catherineasquithgallery.com/uploads/posts/2021-03/1614805155_149-p-fon-dlya-prezentatsii-detskii-sad-158.jpg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s://catherineasquithgallery.com/uploads/posts/2021-03/1614805155_149-p-fon-dlya-prezentatsii-detskii-sad-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5723"/>
            <a:ext cx="9906000" cy="687081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6656" y="201453"/>
            <a:ext cx="636388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Польза прогулки с детьми</a:t>
            </a:r>
          </a:p>
        </p:txBody>
      </p:sp>
      <p:sp>
        <p:nvSpPr>
          <p:cNvPr id="10" name="Облако 9"/>
          <p:cNvSpPr/>
          <p:nvPr/>
        </p:nvSpPr>
        <p:spPr>
          <a:xfrm>
            <a:off x="6112582" y="810700"/>
            <a:ext cx="3286148" cy="164307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452406" y="937779"/>
            <a:ext cx="3714776" cy="178595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3355570" y="2024840"/>
            <a:ext cx="3229246" cy="155291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15643" y="1033756"/>
            <a:ext cx="3229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Главное правило!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Гулять с ребенком </a:t>
            </a:r>
            <a:r>
              <a:rPr lang="ru-RU" sz="1200" dirty="0"/>
              <a:t>каждый день и в любую погоду.  Ветер, дождь, холод или жара – не повод для отмены прогулки. Ребенок должен со всем этим сталкиваться, чтобы потом не возникало </a:t>
            </a:r>
            <a:r>
              <a:rPr lang="ru-RU" sz="1200" i="1" dirty="0"/>
              <a:t>«сюрпризов»</a:t>
            </a:r>
          </a:p>
          <a:p>
            <a:pPr algn="ctr"/>
            <a:r>
              <a:rPr lang="ru-RU" sz="1200" dirty="0"/>
              <a:t> в виде простуды при первом </a:t>
            </a:r>
          </a:p>
          <a:p>
            <a:pPr algn="ctr"/>
            <a:r>
              <a:rPr lang="ru-RU" sz="1200" dirty="0"/>
              <a:t>же ветре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93019" y="998270"/>
            <a:ext cx="278608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Плюсы прогулки:</a:t>
            </a:r>
          </a:p>
          <a:p>
            <a:r>
              <a:rPr lang="ru-RU" sz="1200" dirty="0"/>
              <a:t>   - повышает иммунитет;</a:t>
            </a:r>
          </a:p>
          <a:p>
            <a:r>
              <a:rPr lang="ru-RU" sz="1200" dirty="0"/>
              <a:t>   - формирует здоровый образ жизни;</a:t>
            </a:r>
          </a:p>
          <a:p>
            <a:r>
              <a:rPr lang="ru-RU" sz="1200" dirty="0"/>
              <a:t>  - воспитывает любовь к природе;</a:t>
            </a:r>
          </a:p>
          <a:p>
            <a:r>
              <a:rPr lang="ru-RU" sz="1200" dirty="0"/>
              <a:t>-способствует умственному развитию;</a:t>
            </a:r>
          </a:p>
          <a:p>
            <a:r>
              <a:rPr lang="ru-RU" sz="1200" dirty="0"/>
              <a:t>   - развивает наблюдательность</a:t>
            </a:r>
          </a:p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628446" y="2153539"/>
            <a:ext cx="2714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Гуляйте больше со своими детьми и получайте от прогулок как можно больше удовольствия!</a:t>
            </a:r>
          </a:p>
        </p:txBody>
      </p:sp>
      <p:pic>
        <p:nvPicPr>
          <p:cNvPr id="15372" name="Picture 12" descr="https://w7.pngwing.com/pngs/921/848/png-transparent-cartoon-green-tree-cartoon-green-the-tree.png"/>
          <p:cNvPicPr>
            <a:picLocks noChangeAspect="1" noChangeArrowheads="1"/>
          </p:cNvPicPr>
          <p:nvPr/>
        </p:nvPicPr>
        <p:blipFill rotWithShape="1">
          <a:blip r:embed="rId3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70" b="99149" l="1844" r="98865">
                        <a14:foregroundMark x1="6383" y1="19149" x2="6383" y2="19149"/>
                        <a14:foregroundMark x1="7943" y1="20709" x2="7943" y2="28511"/>
                        <a14:foregroundMark x1="34752" y1="11489" x2="57305" y2="12057"/>
                        <a14:foregroundMark x1="57305" y1="12057" x2="64397" y2="7801"/>
                        <a14:foregroundMark x1="55887" y1="3688" x2="55461" y2="2553"/>
                        <a14:foregroundMark x1="2695" y1="43546" x2="4397" y2="47234"/>
                        <a14:foregroundMark x1="51064" y1="94326" x2="51064" y2="94326"/>
                        <a14:foregroundMark x1="51348" y1="99149" x2="51348" y2="99149"/>
                        <a14:foregroundMark x1="63121" y1="63404" x2="63121" y2="63404"/>
                        <a14:foregroundMark x1="81844" y1="64255" x2="81844" y2="64255"/>
                        <a14:foregroundMark x1="94043" y1="50780" x2="94043" y2="50780"/>
                        <a14:foregroundMark x1="1844" y1="43121" x2="1844" y2="43121"/>
                        <a14:foregroundMark x1="98865" y1="52908" x2="98865" y2="52908"/>
                      </a14:backgroundRemoval>
                    </a14:imgEffect>
                  </a14:imgLayer>
                </a14:imgProps>
              </a:ext>
            </a:extLst>
          </a:blip>
          <a:srcRect b="13128"/>
          <a:stretch/>
        </p:blipFill>
        <p:spPr bwMode="auto">
          <a:xfrm>
            <a:off x="5360788" y="2542705"/>
            <a:ext cx="4334866" cy="3900172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95144-4AD6-4CC4-84B2-AA6808A5C3DF}"/>
              </a:ext>
            </a:extLst>
          </p:cNvPr>
          <p:cNvSpPr txBox="1"/>
          <p:nvPr/>
        </p:nvSpPr>
        <p:spPr>
          <a:xfrm>
            <a:off x="5889104" y="2796788"/>
            <a:ext cx="3493052" cy="2685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Секреты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успешной прогулки</a:t>
            </a:r>
          </a:p>
          <a:p>
            <a:pPr marL="228600" indent="-228600" algn="ctr"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Подготовьте всё необходимое: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захватите еду, воду, влажные салфетки.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2. Продумайте маршрут: проявите фантазию,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откройте для ребёнка особенные места.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3. Будьте во всеоружии: возьмите с собой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небольшой медицинский набор.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4. Выбирайте подходящие вещи, учитывая погоду.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5. Смотрите на мир глазами ребёнка: выражайте неподдельный восторг в ответ на восторг ребёнка.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6. Обращайте внимание на детали: старайтесь при любой возможности просвещать детей.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7. Больше разговаривайте с детьми.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03064D-88DF-46F8-AF24-57B7D7B471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22878" y="2470900"/>
            <a:ext cx="4002002" cy="390017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FCDEE85-C564-4680-9E61-F72A3C8F6F80}"/>
              </a:ext>
            </a:extLst>
          </p:cNvPr>
          <p:cNvSpPr txBox="1"/>
          <p:nvPr/>
        </p:nvSpPr>
        <p:spPr>
          <a:xfrm>
            <a:off x="452406" y="2686750"/>
            <a:ext cx="34924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Чем заняться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на прогулке?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Посчитаем: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птиц, людей, машины.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Пишем и рисуем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мелками на асфальте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Игры в песочнице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развивают мелкую моторику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рук и фантазию.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Играем в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находилки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Нарисуйте дома картинки с предметами, которые нужно найти на улице.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Игры с мячом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: «Съедобное — несъедобное»,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«Я знаю пять названий…».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Запускаем мыльные пузыри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Наблюдаем и замечаем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Договоритесь с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ребёнком,что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ищете в данный момент.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Горячо — холодно, прятки, салки, прыжки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через скакалку.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14BDCB-2343-4650-B3AE-95F783A74C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3251" y="4231628"/>
            <a:ext cx="2827350" cy="22296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0.showslide.ru/s_slide/fad0/b68d5daf-c8f0-41ae-9340-1b7ded00feb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8" descr="https://deti-club.ru/wp-content/uploads/2022/06/walking-family-png-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3719" y="2132856"/>
            <a:ext cx="4898561" cy="3731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img.freepik.com/premium-vector/a-young-family-walks-in-the-park-with-children_200075-34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1467" y="2174062"/>
            <a:ext cx="4654533" cy="465453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667116" y="357166"/>
            <a:ext cx="53578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Секреты успешной прогулки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1. Подготовьте всё необходимое: захватите еду, воду, влажные и обычные салфетки.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2. Продумайте маршрут: проявите фантазию и откройте для ребёнка особенные места вашего города.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3. Будьте во всеоружии: возьмите с собой небольшой медицинский набор.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4. Позаботьтесь об одежде: выбирайте подходящие вещи, учитывая погоду.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5. Смотрите на мир глазами ребёнка: выражайте неподдельный восторг в ответ на восторг ребёнка.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6. Обращайте внимание на детали: старайтесь при любой возможности просвещать детей.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7. Больше разговаривайте с детьми: постоянно формируйте и развивайте навыки общения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ABE3BA-BF99-4CCE-888D-6DD5C07B8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2" y="4317772"/>
            <a:ext cx="2426418" cy="2225233"/>
          </a:xfrm>
          <a:prstGeom prst="rect">
            <a:avLst/>
          </a:prstGeom>
        </p:spPr>
      </p:pic>
      <p:pic>
        <p:nvPicPr>
          <p:cNvPr id="3" name="Picture 2" descr="C:\Users\Дом\Desktop\Тимур\Новая папка\масленица\Новая папка\g2kyHsuBAd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88" b="95690" l="3448" r="96552">
                        <a14:foregroundMark x1="27802" y1="9914" x2="27802" y2="9914"/>
                        <a14:foregroundMark x1="25000" y1="5388" x2="25000" y2="5388"/>
                        <a14:foregroundMark x1="44397" y1="9483" x2="44397" y2="9483"/>
                        <a14:foregroundMark x1="61422" y1="9483" x2="61422" y2="9483"/>
                        <a14:foregroundMark x1="72629" y1="16164" x2="72629" y2="16164"/>
                        <a14:foregroundMark x1="85129" y1="24784" x2="85129" y2="24784"/>
                        <a14:foregroundMark x1="89224" y1="35560" x2="89224" y2="35560"/>
                        <a14:foregroundMark x1="96552" y1="48060" x2="96552" y2="48060"/>
                        <a14:foregroundMark x1="92026" y1="59914" x2="92026" y2="59914"/>
                        <a14:foregroundMark x1="88578" y1="74569" x2="88578" y2="74569"/>
                        <a14:foregroundMark x1="75431" y1="79741" x2="75431" y2="79741"/>
                        <a14:foregroundMark x1="65302" y1="88362" x2="65302" y2="88362"/>
                        <a14:foregroundMark x1="55172" y1="86638" x2="55172" y2="86638"/>
                        <a14:foregroundMark x1="43103" y1="90517" x2="43103" y2="90517"/>
                        <a14:foregroundMark x1="42026" y1="95690" x2="42026" y2="95690"/>
                        <a14:foregroundMark x1="32328" y1="84914" x2="32328" y2="84914"/>
                        <a14:foregroundMark x1="21121" y1="76940" x2="21121" y2="76940"/>
                        <a14:foregroundMark x1="13793" y1="67888" x2="13793" y2="67888"/>
                        <a14:foregroundMark x1="9052" y1="56034" x2="9052" y2="56034"/>
                        <a14:foregroundMark x1="8621" y1="43534" x2="8621" y2="43534"/>
                        <a14:foregroundMark x1="3448" y1="54310" x2="3448" y2="54310"/>
                        <a14:foregroundMark x1="10345" y1="30388" x2="10345" y2="30388"/>
                        <a14:foregroundMark x1="19397" y1="20690" x2="19397" y2="2069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2439" y="500066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w7.pngwing.com/pngs/61/187/png-transparent-family-cartoon-family-child-photography-hand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4483" l="1957" r="97283">
                        <a14:foregroundMark x1="6087" y1="61241" x2="6087" y2="61241"/>
                        <a14:foregroundMark x1="2065" y1="64552" x2="2065" y2="64552"/>
                        <a14:foregroundMark x1="16957" y1="21517" x2="16957" y2="21517"/>
                        <a14:foregroundMark x1="26413" y1="24828" x2="26413" y2="24828"/>
                        <a14:foregroundMark x1="21304" y1="7724" x2="21304" y2="7724"/>
                        <a14:foregroundMark x1="67500" y1="23862" x2="67500" y2="23862"/>
                        <a14:foregroundMark x1="76304" y1="23862" x2="76304" y2="23862"/>
                        <a14:foregroundMark x1="76630" y1="22897" x2="76630" y2="22897"/>
                        <a14:foregroundMark x1="75870" y1="46897" x2="71413" y2="66759"/>
                        <a14:foregroundMark x1="71413" y1="66759" x2="73370" y2="68690"/>
                        <a14:foregroundMark x1="72609" y1="43724" x2="70109" y2="45103"/>
                        <a14:foregroundMark x1="22391" y1="82069" x2="15870" y2="76000"/>
                        <a14:foregroundMark x1="22065" y1="69103" x2="22065" y2="69103"/>
                        <a14:foregroundMark x1="16630" y1="69103" x2="16630" y2="69103"/>
                        <a14:foregroundMark x1="16630" y1="67724" x2="13152" y2="84138"/>
                        <a14:foregroundMark x1="13152" y1="84138" x2="14783" y2="88966"/>
                        <a14:foregroundMark x1="16630" y1="22483" x2="16630" y2="22483"/>
                        <a14:foregroundMark x1="26739" y1="23862" x2="26739" y2="23862"/>
                        <a14:foregroundMark x1="27826" y1="22483" x2="27826" y2="22483"/>
                        <a14:foregroundMark x1="27174" y1="21103" x2="27174" y2="21103"/>
                        <a14:foregroundMark x1="16957" y1="20138" x2="16957" y2="20138"/>
                        <a14:foregroundMark x1="75870" y1="41931" x2="75870" y2="41931"/>
                        <a14:foregroundMark x1="90435" y1="75586" x2="90435" y2="75586"/>
                        <a14:foregroundMark x1="92283" y1="88966" x2="92283" y2="88966"/>
                        <a14:foregroundMark x1="92609" y1="88966" x2="92609" y2="88966"/>
                        <a14:foregroundMark x1="97391" y1="88552" x2="97391" y2="88552"/>
                        <a14:foregroundMark x1="22065" y1="66759" x2="22391" y2="85379"/>
                        <a14:foregroundMark x1="22391" y1="85379" x2="23152" y2="88000"/>
                        <a14:foregroundMark x1="23478" y1="85241" x2="23152" y2="67724"/>
                        <a14:foregroundMark x1="7500" y1="57103" x2="7500" y2="57103"/>
                        <a14:foregroundMark x1="5326" y1="61655" x2="8261" y2="60276"/>
                        <a14:foregroundMark x1="22826" y1="4000" x2="23152" y2="5793"/>
                        <a14:foregroundMark x1="27174" y1="92690" x2="27174" y2="92690"/>
                        <a14:foregroundMark x1="44565" y1="94483" x2="44565" y2="94483"/>
                        <a14:foregroundMark x1="33696" y1="93517" x2="33696" y2="93517"/>
                        <a14:foregroundMark x1="55217" y1="94483" x2="55217" y2="94483"/>
                        <a14:foregroundMark x1="63587" y1="94069" x2="63587" y2="9406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6496" y="4077072"/>
            <a:ext cx="3167046" cy="2495770"/>
          </a:xfrm>
          <a:prstGeom prst="rect">
            <a:avLst/>
          </a:prstGeom>
          <a:noFill/>
        </p:spPr>
      </p:pic>
      <p:pic>
        <p:nvPicPr>
          <p:cNvPr id="17414" name="Picture 6" descr="https://img2.freepng.ru/20180228/khq/kisspng-dongfang-hainan-family-child-parent-organization-a-family-of-three-5a96b348929fa6.349580201519825736600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67667" y1="22286" x2="67667" y2="22286"/>
                        <a14:foregroundMark x1="88667" y1="33286" x2="88667" y2="33286"/>
                        <a14:foregroundMark x1="17778" y1="87143" x2="17778" y2="87143"/>
                        <a14:foregroundMark x1="29111" y1="88857" x2="29111" y2="88857"/>
                        <a14:foregroundMark x1="18111" y1="88000" x2="18111" y2="88000"/>
                        <a14:foregroundMark x1="66889" y1="30286" x2="66889" y2="30286"/>
                        <a14:foregroundMark x1="70444" y1="30286" x2="70444" y2="30286"/>
                      </a14:backgroundRemoval>
                    </a14:imgEffect>
                  </a14:imgLayer>
                </a14:imgProps>
              </a:ext>
            </a:extLst>
          </a:blip>
          <a:srcRect l="9715" t="11204" r="7293" b="8086"/>
          <a:stretch/>
        </p:blipFill>
        <p:spPr bwMode="auto">
          <a:xfrm>
            <a:off x="5457056" y="404664"/>
            <a:ext cx="3853662" cy="2914904"/>
          </a:xfrm>
          <a:prstGeom prst="rect">
            <a:avLst/>
          </a:prstGeom>
          <a:noFill/>
        </p:spPr>
      </p:pic>
      <p:pic>
        <p:nvPicPr>
          <p:cNvPr id="17416" name="Picture 8" descr="https://deti-club.ru/wp-content/uploads/2022/06/walking-family-png-transparen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005" y="0"/>
            <a:ext cx="4357718" cy="33195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53000" y="3214686"/>
            <a:ext cx="435771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Чем заняться на прогулке?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Посчитаем. Например, птиц, людей, магазины, машины.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Пишем и рисуем. Рисование мелками на асфальте развивает мелкую моторику и воображение.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Игры в песочнице. Игры с песком развивают мелкую моторику рук и фантазию.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Играем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находилки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Нарисуйте или распечатайте дома картинки с предметами, которые нужно найти на улице.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Наблюдаем за машинами. Договоритесь с малышом, что вы считаете машины синего цвета, а он — красного.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Игры с мячом. Самые известные — «Съедобное — несъедобное», «Я знаю пять названий…».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Мыльные пузыри. Дети в любом возрасте очень их любят.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Наблюдаем и замечаем. Договоритесь с ребёнком, что ищете в данный момент.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Горячо — холодно. Спрячьте любой предмет на детской площадке и пусть ребёнок попробует его найти по вашим подсказкам.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Прятки, салки, прыжки через скакалку.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B74820-8F0A-4667-B14E-8B91CD1FF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31" y="186226"/>
            <a:ext cx="3322608" cy="1999661"/>
          </a:xfrm>
          <a:prstGeom prst="rect">
            <a:avLst/>
          </a:prstGeom>
        </p:spPr>
      </p:pic>
      <p:sp>
        <p:nvSpPr>
          <p:cNvPr id="4" name="Облако 3">
            <a:extLst>
              <a:ext uri="{FF2B5EF4-FFF2-40B4-BE49-F238E27FC236}">
                <a16:creationId xmlns:a16="http://schemas.microsoft.com/office/drawing/2014/main" id="{CB6606B2-0C45-4BDA-AFFA-47AF10D5685D}"/>
              </a:ext>
            </a:extLst>
          </p:cNvPr>
          <p:cNvSpPr/>
          <p:nvPr/>
        </p:nvSpPr>
        <p:spPr>
          <a:xfrm>
            <a:off x="3436579" y="548680"/>
            <a:ext cx="3384376" cy="201622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везда: 7 точек 1">
            <a:extLst>
              <a:ext uri="{FF2B5EF4-FFF2-40B4-BE49-F238E27FC236}">
                <a16:creationId xmlns:a16="http://schemas.microsoft.com/office/drawing/2014/main" id="{42DD850F-86F1-41DB-88A4-B5D810CF31D1}"/>
              </a:ext>
            </a:extLst>
          </p:cNvPr>
          <p:cNvSpPr/>
          <p:nvPr/>
        </p:nvSpPr>
        <p:spPr>
          <a:xfrm>
            <a:off x="200472" y="2564904"/>
            <a:ext cx="2962568" cy="2736304"/>
          </a:xfrm>
          <a:prstGeom prst="star7">
            <a:avLst>
              <a:gd name="adj" fmla="val 34080"/>
              <a:gd name="hf" fmla="val 102572"/>
              <a:gd name="vf" fmla="val 105210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BAF3246D-8C79-45C4-A669-C8A5B1971C4C}"/>
              </a:ext>
            </a:extLst>
          </p:cNvPr>
          <p:cNvSpPr/>
          <p:nvPr/>
        </p:nvSpPr>
        <p:spPr>
          <a:xfrm>
            <a:off x="3235048" y="2927358"/>
            <a:ext cx="3322608" cy="2016224"/>
          </a:xfrm>
          <a:prstGeom prst="cloudCallout">
            <a:avLst>
              <a:gd name="adj1" fmla="val -40604"/>
              <a:gd name="adj2" fmla="val 92569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D233E7-89F7-4B19-92E0-6E8B4F0526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942" t="24059" r="10471" b="24018"/>
          <a:stretch/>
        </p:blipFill>
        <p:spPr>
          <a:xfrm>
            <a:off x="6844624" y="0"/>
            <a:ext cx="3061376" cy="20754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E77085-336C-45DE-9489-A18CA0F6AF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7056" y="4150980"/>
            <a:ext cx="3888432" cy="23330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215195-4693-4592-BCD2-4E1B21FD5EB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6" b="89623" l="7983" r="92437">
                        <a14:foregroundMark x1="8403" y1="59434" x2="8403" y2="59434"/>
                        <a14:foregroundMark x1="92437" y1="55660" x2="92437" y2="55660"/>
                      </a14:backgroundRemoval>
                    </a14:imgEffect>
                  </a14:imgLayer>
                </a14:imgProps>
              </a:ext>
            </a:extLst>
          </a:blip>
          <a:srcRect l="5432" t="21426" r="3990" b="20406"/>
          <a:stretch/>
        </p:blipFill>
        <p:spPr>
          <a:xfrm>
            <a:off x="6718232" y="2075490"/>
            <a:ext cx="3241584" cy="185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13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CB2041-35E8-4585-9A9D-69517F4C8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14" y="182940"/>
            <a:ext cx="3035244" cy="248734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BB444A-2320-4027-A3DC-C0870ECA0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91" b="89969" l="10000" r="90000">
                        <a14:foregroundMark x1="53333" y1="9091" x2="53333" y2="9091"/>
                        <a14:foregroundMark x1="31333" y1="9091" x2="31333" y2="9091"/>
                        <a14:foregroundMark x1="31778" y1="9404" x2="31778" y2="9404"/>
                      </a14:backgroundRemoval>
                    </a14:imgEffect>
                  </a14:imgLayer>
                </a14:imgProps>
              </a:ext>
            </a:extLst>
          </a:blip>
          <a:srcRect l="13802" t="4266" r="15122" b="6137"/>
          <a:stretch/>
        </p:blipFill>
        <p:spPr>
          <a:xfrm>
            <a:off x="3252242" y="157788"/>
            <a:ext cx="2967757" cy="26520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312EB7-7231-4888-9E35-1FF39C83C2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8235" y="93847"/>
            <a:ext cx="3048977" cy="23077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5712F4-7828-40D1-A50C-C99FC1CF52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581" y="2736598"/>
            <a:ext cx="2808310" cy="21612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8E45A1-FB37-4259-968B-777B4F1903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6500" y="4736412"/>
            <a:ext cx="2490179" cy="19638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AA0B46-29C1-4BBE-8F75-992C53DCDC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4278" y="2643331"/>
            <a:ext cx="3103133" cy="21033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7CFFF6-0BB4-40B6-84ED-3AFA790723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556" y="5030512"/>
            <a:ext cx="1085182" cy="17253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3FB5F64-C70D-4D4D-9C9A-B5E2B1810C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8141" y="2736598"/>
            <a:ext cx="2731245" cy="30726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8AC57C5-0F50-45D3-B9E1-E3AB72F54A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6120" y="5142909"/>
            <a:ext cx="2161418" cy="150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75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7233BD-1AE0-4567-A0C6-AB3EFEB74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5C1652-B845-4848-B9CA-23623A630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484" y="3861048"/>
            <a:ext cx="3475021" cy="2853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1DC7B1-AE0D-4B98-AC19-CA5DC8A026C9}"/>
              </a:ext>
            </a:extLst>
          </p:cNvPr>
          <p:cNvSpPr txBox="1"/>
          <p:nvPr/>
        </p:nvSpPr>
        <p:spPr>
          <a:xfrm>
            <a:off x="272480" y="143777"/>
            <a:ext cx="936104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Актуальность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Содержание работы с родителями реализуется через разнообразные формы. Существуют традиционные и нетрадиционные формы общения педагога с родителями дошкольников, суть которых – обогатить их педагогическими знаниями.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современном обществе назрел ряд проблем, которые препятствуют гармоничному развитию тандема «родители-ребенок».  Ускорился темп жизни, часто родители поглощены своей работой, после работы уставшие, не испытывают желания общаться с детьми, современным родителям, активно использующим компьютерные технологии, кажется неинтересными, устаревшими методы работы педагога и детей. В жизнь детей прочно вошел компьютер как средство развлечения и обучения.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Для того, чтобы повысить мотивацию родителей и сделать общение родителей с нами, педагогами, более свободным, активным, удобным, можно использовать современные средства коммуникации, которые прочно вошли в нашу жизнь и которые активно нужно использовать в нашей работе.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rgbClr val="C00000"/>
              </a:solidFill>
            </a:endParaRPr>
          </a:p>
          <a:p>
            <a:pPr algn="ctr"/>
            <a:endParaRPr lang="ru-RU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3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6C855D-ABD2-4C38-B5F6-5343D7DD0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906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FFDE09-FEE5-432E-BC34-F46640933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128" y="3933056"/>
            <a:ext cx="3468925" cy="285317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90B78FB-A918-4466-9247-0E133C1021DA}"/>
              </a:ext>
            </a:extLst>
          </p:cNvPr>
          <p:cNvSpPr/>
          <p:nvPr/>
        </p:nvSpPr>
        <p:spPr>
          <a:xfrm>
            <a:off x="200472" y="260648"/>
            <a:ext cx="924210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педагогов о современных эффективных формах работы во взаимодействие с родителями.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раскрыть преимущества постер-консультирования перед другими формами информирования родителей (теоретический аспект).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раскрыть основные требования к постерам-консультациям.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обучить педагогов навыкам разработки постеров-консультаций.</a:t>
            </a:r>
          </a:p>
        </p:txBody>
      </p:sp>
    </p:spTree>
    <p:extLst>
      <p:ext uri="{BB962C8B-B14F-4D97-AF65-F5344CB8AC3E}">
        <p14:creationId xmlns:p14="http://schemas.microsoft.com/office/powerpoint/2010/main" val="2456031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4B43CB-8F2C-4641-A672-B1CDB5E4F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F4A0CD-4C3E-4604-83A4-E9F29C16D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88" y="3789040"/>
            <a:ext cx="3475021" cy="2853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6C4BDD-6468-4AF9-A3D1-EDFEEB7F6F94}"/>
              </a:ext>
            </a:extLst>
          </p:cNvPr>
          <p:cNvSpPr txBox="1"/>
          <p:nvPr/>
        </p:nvSpPr>
        <p:spPr>
          <a:xfrm>
            <a:off x="488504" y="404664"/>
            <a:ext cx="892899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Постер 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художественно оформленный плакат, который используется для рекламных или декоративных целей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Постерное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консультирование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форма информирования родителей посредством постеров, плакатов, содержанием которых является лаконично и кратко изложенная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информация, адресованная родителям или воспитанникам. </a:t>
            </a:r>
          </a:p>
        </p:txBody>
      </p:sp>
    </p:spTree>
    <p:extLst>
      <p:ext uri="{BB962C8B-B14F-4D97-AF65-F5344CB8AC3E}">
        <p14:creationId xmlns:p14="http://schemas.microsoft.com/office/powerpoint/2010/main" val="424349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C9E824-D68A-4E7E-AD42-3A7E5D697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761A8B-08D2-40EE-9237-1289CC82CB4E}"/>
              </a:ext>
            </a:extLst>
          </p:cNvPr>
          <p:cNvSpPr txBox="1"/>
          <p:nvPr/>
        </p:nvSpPr>
        <p:spPr>
          <a:xfrm>
            <a:off x="704528" y="404664"/>
            <a:ext cx="8856984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оформлению  постера: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1.Плакат форматом А1-А3 вертикально или горизонтально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2.Заголовок, тема выделяется крупным шрифтом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Количество знаков на постере не более 1800. Фотографии 10 х15 (соблюдая закон о персональных данных).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4.Информацию лучше размещать на светлом фоне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5.Информация должна быть на языке родителей, не следует использовать профессиональные термины</a:t>
            </a:r>
          </a:p>
        </p:txBody>
      </p:sp>
    </p:spTree>
    <p:extLst>
      <p:ext uri="{BB962C8B-B14F-4D97-AF65-F5344CB8AC3E}">
        <p14:creationId xmlns:p14="http://schemas.microsoft.com/office/powerpoint/2010/main" val="484275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C9E824-D68A-4E7E-AD42-3A7E5D697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0FF29A-1023-40CC-B933-48205CA9D507}"/>
              </a:ext>
            </a:extLst>
          </p:cNvPr>
          <p:cNvSpPr txBox="1"/>
          <p:nvPr/>
        </p:nvSpPr>
        <p:spPr>
          <a:xfrm>
            <a:off x="272480" y="188640"/>
            <a:ext cx="936104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постера:</a:t>
            </a:r>
          </a:p>
          <a:p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1.Размещение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постерной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консультации в раздевалке группового помещения, в «зоне ожидания» для родителей, в холлах дошкольной образовательной организации.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Запрещено использовать рекламную и агитационную информацию.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3.Постер должен иметь некую незавершенность, дающую возможность родителю задуматься или обратиться с вопросом к педагогу.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Постер может иметь разнообразную структуру: (алгоритм, постер-рисунок,  комбинированный, включающий в себя все выше указанные структуры)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Регулярная сменяемость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постерной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консультации (но не реже одного раза в месяц).</a:t>
            </a:r>
          </a:p>
        </p:txBody>
      </p:sp>
    </p:spTree>
    <p:extLst>
      <p:ext uri="{BB962C8B-B14F-4D97-AF65-F5344CB8AC3E}">
        <p14:creationId xmlns:p14="http://schemas.microsoft.com/office/powerpoint/2010/main" val="708399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C9E824-D68A-4E7E-AD42-3A7E5D697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0F803D-4335-4255-81EE-62273672F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88" y="3861048"/>
            <a:ext cx="3475021" cy="2853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0FF29A-1023-40CC-B933-48205CA9D507}"/>
              </a:ext>
            </a:extLst>
          </p:cNvPr>
          <p:cNvSpPr txBox="1"/>
          <p:nvPr/>
        </p:nvSpPr>
        <p:spPr>
          <a:xfrm>
            <a:off x="2000672" y="1988840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постера 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«Читаем всей семьёй»</a:t>
            </a:r>
          </a:p>
        </p:txBody>
      </p:sp>
    </p:spTree>
    <p:extLst>
      <p:ext uri="{BB962C8B-B14F-4D97-AF65-F5344CB8AC3E}">
        <p14:creationId xmlns:p14="http://schemas.microsoft.com/office/powerpoint/2010/main" val="3488095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705203-A714-4723-BC19-25F0E05E9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906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B974EB-AC08-4F8D-9C25-4781ED20E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743" y="3861048"/>
            <a:ext cx="3475021" cy="2853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AE57FA-3414-46A0-B26C-AF7B96CE9604}"/>
              </a:ext>
            </a:extLst>
          </p:cNvPr>
          <p:cNvSpPr txBox="1"/>
          <p:nvPr/>
        </p:nvSpPr>
        <p:spPr>
          <a:xfrm>
            <a:off x="444724" y="168077"/>
            <a:ext cx="936104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создания постера в программе POWER PAINT</a:t>
            </a:r>
          </a:p>
          <a:p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Выбор темы</a:t>
            </a:r>
          </a:p>
          <a:p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Подбор фона, картинок, текста по теме</a:t>
            </a:r>
          </a:p>
          <a:p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Расположение информации на слайде, редактирование форматов, размеров, удаление лишнего фона</a:t>
            </a:r>
          </a:p>
          <a:p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Сохранение готового слайда (постера) в формате JPEG</a:t>
            </a:r>
          </a:p>
          <a:p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Распечатывание постера в выбранном размере с помощью онлайн программы RASTERBATOR</a:t>
            </a:r>
          </a:p>
          <a:p>
            <a:pPr algn="ctr"/>
            <a:endParaRPr lang="ru-RU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 ПОСТЕР ГОТОВ!!!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42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9861B1-FC11-42BC-A84A-711ABECBB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24"/>
            <a:ext cx="9933193" cy="689078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5D060F-D71B-4CF7-B1F6-63AD30A11E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89" b="89844" l="3223" r="91602">
                        <a14:foregroundMark x1="7910" y1="53613" x2="8203" y2="62988"/>
                        <a14:foregroundMark x1="8203" y1="62988" x2="8594" y2="63477"/>
                        <a14:foregroundMark x1="91699" y1="54883" x2="91699" y2="54883"/>
                        <a14:foregroundMark x1="3320" y1="57813" x2="3320" y2="57813"/>
                        <a14:foregroundMark x1="54688" y1="8789" x2="61914" y2="11523"/>
                        <a14:foregroundMark x1="61914" y1="11523" x2="61914" y2="116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631" y="4264900"/>
            <a:ext cx="2869206" cy="286920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47ADCEF-18D3-42B7-966F-C9E829B4FF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07" b="91829" l="3600" r="97200">
                        <a14:foregroundMark x1="16100" y1="15175" x2="20000" y2="50324"/>
                        <a14:foregroundMark x1="20000" y1="50324" x2="19700" y2="61219"/>
                        <a14:foregroundMark x1="19700" y1="61219" x2="19700" y2="61219"/>
                        <a14:foregroundMark x1="6200" y1="32555" x2="6200" y2="32555"/>
                        <a14:foregroundMark x1="40700" y1="18158" x2="46200" y2="9987"/>
                        <a14:foregroundMark x1="46200" y1="9987" x2="47700" y2="12062"/>
                        <a14:foregroundMark x1="48200" y1="5707" x2="48200" y2="5707"/>
                        <a14:foregroundMark x1="20700" y1="61868" x2="7300" y2="76654"/>
                        <a14:foregroundMark x1="7000" y1="87030" x2="7000" y2="87030"/>
                        <a14:foregroundMark x1="3600" y1="80026" x2="3600" y2="80026"/>
                        <a14:foregroundMark x1="4700" y1="80026" x2="4700" y2="80026"/>
                        <a14:foregroundMark x1="37100" y1="72633" x2="39200" y2="83398"/>
                        <a14:foregroundMark x1="39200" y1="83398" x2="43500" y2="81323"/>
                        <a14:foregroundMark x1="92800" y1="65240" x2="89900" y2="68223"/>
                        <a14:foregroundMark x1="64000" y1="36706" x2="64000" y2="36706"/>
                        <a14:foregroundMark x1="64800" y1="33593" x2="64800" y2="33593"/>
                        <a14:foregroundMark x1="64800" y1="33593" x2="64500" y2="38003"/>
                        <a14:foregroundMark x1="54400" y1="85992" x2="64600" y2="90791"/>
                        <a14:foregroundMark x1="64600" y1="90791" x2="64800" y2="91829"/>
                        <a14:foregroundMark x1="97200" y1="62516" x2="97200" y2="62516"/>
                        <a14:foregroundMark x1="88600" y1="64851" x2="88600" y2="64851"/>
                        <a14:foregroundMark x1="82100" y1="64591" x2="82100" y2="64591"/>
                        <a14:foregroundMark x1="80800" y1="65240" x2="80800" y2="65240"/>
                        <a14:foregroundMark x1="80300" y1="63165" x2="80300" y2="63165"/>
                        <a14:foregroundMark x1="81100" y1="61479" x2="81100" y2="61479"/>
                        <a14:foregroundMark x1="79800" y1="62905" x2="79800" y2="62905"/>
                        <a14:foregroundMark x1="35000" y1="28534" x2="35000" y2="28534"/>
                        <a14:foregroundMark x1="35800" y1="27886" x2="34700" y2="27886"/>
                        <a14:foregroundMark x1="40900" y1="85344" x2="46100" y2="844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86" y="69140"/>
            <a:ext cx="2481936" cy="191357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B61EC97-5A35-4209-BFA9-142B026D79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35" b="97026" l="4045" r="97908">
                        <a14:foregroundMark x1="16179" y1="5204" x2="33612" y2="34572"/>
                        <a14:foregroundMark x1="19665" y1="18959" x2="19665" y2="18959"/>
                        <a14:foregroundMark x1="30683" y1="16605" x2="35146" y2="20942"/>
                        <a14:foregroundMark x1="19107" y1="19207" x2="19665" y2="21437"/>
                        <a14:foregroundMark x1="32497" y1="4833" x2="35146" y2="7683"/>
                        <a14:foregroundMark x1="26220" y1="1735" x2="26220" y2="1735"/>
                        <a14:foregroundMark x1="66667" y1="16233" x2="66667" y2="16233"/>
                        <a14:foregroundMark x1="78243" y1="18959" x2="78243" y2="18959"/>
                        <a14:foregroundMark x1="10042" y1="69517" x2="6695" y2="84634"/>
                        <a14:foregroundMark x1="6695" y1="84634" x2="17294" y2="90830"/>
                        <a14:foregroundMark x1="17294" y1="90830" x2="46583" y2="93556"/>
                        <a14:foregroundMark x1="46583" y1="93556" x2="60391" y2="93185"/>
                        <a14:foregroundMark x1="60391" y1="93185" x2="82845" y2="94052"/>
                        <a14:foregroundMark x1="82845" y1="94052" x2="91911" y2="91326"/>
                        <a14:foregroundMark x1="91911" y1="91326" x2="91911" y2="90706"/>
                        <a14:foregroundMark x1="97908" y1="91326" x2="95955" y2="93556"/>
                        <a14:foregroundMark x1="89540" y1="56134" x2="89540" y2="56134"/>
                        <a14:foregroundMark x1="10600" y1="56382" x2="10600" y2="56382"/>
                        <a14:foregroundMark x1="4324" y1="82156" x2="5439" y2="89839"/>
                        <a14:foregroundMark x1="5439" y1="89839" x2="4184" y2="91574"/>
                        <a14:foregroundMark x1="30683" y1="97026" x2="30683" y2="970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4093" y="1652157"/>
            <a:ext cx="2729394" cy="307199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4307AED-52D9-4025-851B-FF0E379992C8}"/>
              </a:ext>
            </a:extLst>
          </p:cNvPr>
          <p:cNvSpPr txBox="1"/>
          <p:nvPr/>
        </p:nvSpPr>
        <p:spPr>
          <a:xfrm>
            <a:off x="3524995" y="3182497"/>
            <a:ext cx="2693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Читаем всей семьёй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327566E-20CF-4C41-9327-EC92D00148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1522" y="2414358"/>
            <a:ext cx="3376466" cy="191849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AAF1A43-E2FB-4600-AABF-F393D2BE2D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6821" y="2150288"/>
            <a:ext cx="3410010" cy="204787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25A5235-F544-48E8-87F4-56F2F396C26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76737" y="4635119"/>
            <a:ext cx="4420428" cy="222994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61F91F1-9C22-40F0-B9CA-1A0B2E06243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83058" y="36506"/>
            <a:ext cx="3103737" cy="157180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BF23C84-A2BD-4EB9-89FA-1C5F63CCAC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1002" y="140019"/>
            <a:ext cx="3870659" cy="196018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2D91B8F-5987-454A-BCA3-3C7EA114CF6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01697" y="24298"/>
            <a:ext cx="1085182" cy="172531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3A0A45F-A08B-4323-AADD-4439AB56F2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686" b="96310" l="1750" r="97938">
                        <a14:foregroundMark x1="1750" y1="31827" x2="1750" y2="31827"/>
                        <a14:foregroundMark x1="11500" y1="35609" x2="8563" y2="43819"/>
                        <a14:foregroundMark x1="16375" y1="70295" x2="20313" y2="89576"/>
                        <a14:foregroundMark x1="20313" y1="89576" x2="20313" y2="89576"/>
                        <a14:foregroundMark x1="91063" y1="38100" x2="95000" y2="40959"/>
                        <a14:foregroundMark x1="96938" y1="31365" x2="96938" y2="31365"/>
                        <a14:foregroundMark x1="97938" y1="31365" x2="97938" y2="31365"/>
                        <a14:foregroundMark x1="81000" y1="63561" x2="73000" y2="85055"/>
                        <a14:foregroundMark x1="73000" y1="85055" x2="25563" y2="94834"/>
                        <a14:foregroundMark x1="25188" y1="69834" x2="12812" y2="76937"/>
                        <a14:foregroundMark x1="12812" y1="76937" x2="12500" y2="89114"/>
                        <a14:foregroundMark x1="86500" y1="70295" x2="69875" y2="95295"/>
                        <a14:foregroundMark x1="69875" y1="95295" x2="61063" y2="96310"/>
                        <a14:foregroundMark x1="48063" y1="61162" x2="50625" y2="64576"/>
                        <a14:foregroundMark x1="87500" y1="74170" x2="81313" y2="90867"/>
                        <a14:foregroundMark x1="81313" y1="90867" x2="92063" y2="86162"/>
                        <a14:foregroundMark x1="92063" y1="86162" x2="92063" y2="86162"/>
                        <a14:foregroundMark x1="90438" y1="70756" x2="90438" y2="70756"/>
                        <a14:foregroundMark x1="27813" y1="65959" x2="27813" y2="65959"/>
                        <a14:foregroundMark x1="76063" y1="9686" x2="76063" y2="9686"/>
                        <a14:foregroundMark x1="25875" y1="71771" x2="21125" y2="91974"/>
                        <a14:foregroundMark x1="21125" y1="91974" x2="16375" y2="94834"/>
                        <a14:foregroundMark x1="25875" y1="63561" x2="25875" y2="63561"/>
                        <a14:foregroundMark x1="24563" y1="63561" x2="26500" y2="64022"/>
                        <a14:foregroundMark x1="90125" y1="74631" x2="85500" y2="95018"/>
                        <a14:foregroundMark x1="85500" y1="95018" x2="76063" y2="93450"/>
                        <a14:backgroundMark x1="14750" y1="50092" x2="14750" y2="50092"/>
                        <a14:backgroundMark x1="14750" y1="44834" x2="15750" y2="56827"/>
                        <a14:backgroundMark x1="62375" y1="41882" x2="58813" y2="46218"/>
                        <a14:backgroundMark x1="89438" y1="45295" x2="86188" y2="53967"/>
                        <a14:backgroundMark x1="44438" y1="48616" x2="44438" y2="48616"/>
                        <a14:backgroundMark x1="45125" y1="48155" x2="46063" y2="491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2735" y="4757794"/>
            <a:ext cx="3099935" cy="210020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70CC1A2-9BD9-483A-BA02-483B200FB053}"/>
              </a:ext>
            </a:extLst>
          </p:cNvPr>
          <p:cNvSpPr txBox="1"/>
          <p:nvPr/>
        </p:nvSpPr>
        <p:spPr>
          <a:xfrm>
            <a:off x="5825301" y="404664"/>
            <a:ext cx="33497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помогает ребенку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познавать самого себя, развивает воображение, память, умственные способности, стимулирует любознательность и речевую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EE5D4C-A91B-4853-ABCF-58F2F4E0A242}"/>
              </a:ext>
            </a:extLst>
          </p:cNvPr>
          <p:cNvSpPr txBox="1"/>
          <p:nvPr/>
        </p:nvSpPr>
        <p:spPr>
          <a:xfrm>
            <a:off x="2703529" y="259556"/>
            <a:ext cx="27293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учится сопереживать героям книги, что помогает ему лучше понимать эмоции других людей и развивать социальные навыки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3402ED6-C5E5-4676-BD88-451E08585611}"/>
              </a:ext>
            </a:extLst>
          </p:cNvPr>
          <p:cNvSpPr txBox="1"/>
          <p:nvPr/>
        </p:nvSpPr>
        <p:spPr>
          <a:xfrm>
            <a:off x="3152800" y="4772891"/>
            <a:ext cx="38443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родителям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Читайте ребенку каждый день, начиная с раннего детства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Книга должна быть яркой, интересной по содержанию, соответствовать возрасту ребенка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Читайте сами. Читают взрослые – читают и дети, а не наоборот»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Учите детей беречь книги!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3900E8A-66B4-49EF-9C14-13F4F23C0C91}"/>
              </a:ext>
            </a:extLst>
          </p:cNvPr>
          <p:cNvSpPr txBox="1"/>
          <p:nvPr/>
        </p:nvSpPr>
        <p:spPr>
          <a:xfrm>
            <a:off x="482086" y="2464444"/>
            <a:ext cx="28044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Семейное чтение может стать традицией, которая будет передаваться из поколения в поколение, укрепляя семейные связи и создавая общие воспоминания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1BE3CE7-6D1A-44B7-9992-A8C65F2EC96B}"/>
              </a:ext>
            </a:extLst>
          </p:cNvPr>
          <p:cNvSpPr txBox="1"/>
          <p:nvPr/>
        </p:nvSpPr>
        <p:spPr>
          <a:xfrm>
            <a:off x="6792363" y="2780928"/>
            <a:ext cx="28131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чтение книг сближает членов семьи, так как это время, проведенное вместе, и возможность обсудить прочитанное</a:t>
            </a:r>
          </a:p>
        </p:txBody>
      </p:sp>
    </p:spTree>
    <p:extLst>
      <p:ext uri="{BB962C8B-B14F-4D97-AF65-F5344CB8AC3E}">
        <p14:creationId xmlns:p14="http://schemas.microsoft.com/office/powerpoint/2010/main" val="1582935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1186</Words>
  <Application>Microsoft Office PowerPoint</Application>
  <PresentationFormat>Лист A4 (210x297 мм)</PresentationFormat>
  <Paragraphs>114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Professional</cp:lastModifiedBy>
  <cp:revision>40</cp:revision>
  <dcterms:created xsi:type="dcterms:W3CDTF">2024-03-15T16:17:13Z</dcterms:created>
  <dcterms:modified xsi:type="dcterms:W3CDTF">2025-01-13T16:01:59Z</dcterms:modified>
</cp:coreProperties>
</file>