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284" r:id="rId3"/>
    <p:sldId id="285" r:id="rId4"/>
    <p:sldId id="286" r:id="rId5"/>
    <p:sldId id="287" r:id="rId6"/>
    <p:sldId id="288" r:id="rId7"/>
    <p:sldId id="289" r:id="rId8"/>
    <p:sldId id="282" r:id="rId9"/>
    <p:sldId id="279" r:id="rId10"/>
    <p:sldId id="280" r:id="rId11"/>
    <p:sldId id="290" r:id="rId12"/>
    <p:sldId id="291" r:id="rId13"/>
    <p:sldId id="292" r:id="rId14"/>
    <p:sldId id="293" r:id="rId15"/>
    <p:sldId id="294" r:id="rId16"/>
    <p:sldId id="296" r:id="rId17"/>
    <p:sldId id="295" r:id="rId18"/>
    <p:sldId id="297" r:id="rId19"/>
    <p:sldId id="298" r:id="rId20"/>
    <p:sldId id="305" r:id="rId21"/>
    <p:sldId id="301" r:id="rId22"/>
    <p:sldId id="299" r:id="rId23"/>
    <p:sldId id="300" r:id="rId24"/>
    <p:sldId id="302" r:id="rId25"/>
    <p:sldId id="303" r:id="rId26"/>
    <p:sldId id="304" r:id="rId27"/>
    <p:sldId id="306" r:id="rId28"/>
    <p:sldId id="277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FFFF"/>
    <a:srgbClr val="FFFF8B"/>
    <a:srgbClr val="FFD5FF"/>
    <a:srgbClr val="93E3FF"/>
    <a:srgbClr val="8F45C7"/>
    <a:srgbClr val="FFFFAF"/>
    <a:srgbClr val="5DFFA6"/>
    <a:srgbClr val="B7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E953B-EBEC-4A33-9F79-356E67655BE1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3A4C4-9718-4809-B520-2ACFB2FFC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94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922FF-9E75-4179-A77E-A71DFA0A7D7E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1314D-D58D-494B-AD55-8A306F798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037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079EB-8A13-4A41-91B7-4DA5578C0473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63B42-B55F-470B-B89E-A20A4377C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7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33463-1C9E-42BF-9506-C02359F006CE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5BBE2-C9EE-460E-BAE5-0FEEE9D81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99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D0273-1A3E-4AB0-A749-D6D62AAE34EF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42650-761E-495E-B5DC-54772A128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87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192A2-6E71-45D1-AC93-DF9C0BFBB2AD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D067A-2134-4302-9623-656BF05E0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149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F48A4-98D6-4C38-A08C-0296711CBD65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25324-127D-4FDE-B9F8-065CF0EDE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78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3A78E-8976-4B50-8C99-E78BF9CE66A3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1D777-9613-4D2D-9A79-A994B72E7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029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ABEF2-C443-4A88-8BFD-055F91E21BE1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A0505-39E6-4870-A666-11C4A4154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78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AF3E-C2F1-4351-9A31-34D52C93D5C7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4EFE5-92C7-4B3A-8DBE-3E9931DD9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28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34746-0333-4DD0-9ADD-17102FFF8188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78960-CD70-404A-9B91-BCC10DE634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9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748886-4C79-47C9-9B7D-A27E147AC090}" type="datetimeFigureOut">
              <a:rPr lang="ru-RU"/>
              <a:pPr>
                <a:defRPr/>
              </a:pPr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84BA96-668E-4FDE-A397-3792691FA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jpg"/><Relationship Id="rId4" Type="http://schemas.openxmlformats.org/officeDocument/2006/relationships/image" Target="../media/image8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98113" y="7938"/>
            <a:ext cx="544982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250825" y="2168525"/>
            <a:ext cx="3586163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5400" b="1" dirty="0">
                <a:solidFill>
                  <a:srgbClr val="FF0000"/>
                </a:solidFill>
                <a:latin typeface="Gabriola" pitchFamily="82" charset="0"/>
              </a:rPr>
              <a:t>Как христианство пришло на Русь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3348038" y="115888"/>
            <a:ext cx="3384550" cy="1512887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rgbClr val="93E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сновы </a:t>
            </a:r>
            <a:r>
              <a:rPr lang="ru-RU" sz="2400" b="1" dirty="0">
                <a:solidFill>
                  <a:srgbClr val="FF0000"/>
                </a:solidFill>
              </a:rPr>
              <a:t>П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равославной </a:t>
            </a:r>
            <a:r>
              <a:rPr lang="ru-RU" sz="2400" b="1" dirty="0">
                <a:solidFill>
                  <a:srgbClr val="FF0000"/>
                </a:solidFill>
              </a:rPr>
              <a:t>К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ультуры</a:t>
            </a:r>
          </a:p>
        </p:txBody>
      </p:sp>
      <p:sp>
        <p:nvSpPr>
          <p:cNvPr id="2053" name="TextBox 9"/>
          <p:cNvSpPr txBox="1">
            <a:spLocks noChangeArrowheads="1"/>
          </p:cNvSpPr>
          <p:nvPr/>
        </p:nvSpPr>
        <p:spPr bwMode="auto">
          <a:xfrm>
            <a:off x="827088" y="800100"/>
            <a:ext cx="46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107504" y="116632"/>
            <a:ext cx="2232248" cy="2027038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Урок № 18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56802" y="120650"/>
            <a:ext cx="2797809" cy="2090738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950" y="117302"/>
            <a:ext cx="5829300" cy="6550372"/>
          </a:xfrm>
          <a:prstGeom prst="rect">
            <a:avLst/>
          </a:prstGeom>
          <a:noFill/>
          <a:ln w="57150">
            <a:solidFill>
              <a:srgbClr val="FFFA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37265" y="5749925"/>
            <a:ext cx="1489044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56325" y="2420938"/>
            <a:ext cx="2798763" cy="3170237"/>
          </a:xfrm>
          <a:prstGeom prst="rect">
            <a:avLst/>
          </a:prstGeom>
          <a:solidFill>
            <a:srgbClr val="FFFFAF"/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Вернувшись, они рассказали,  что более всего поразила их вера греческая.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  <a:cs typeface="+mn-cs"/>
              </a:rPr>
              <a:t>«Когда стояли мы на их богослужении, то не знали, где были: на небе или на земле… Воистину там был сам Бог!»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423" y="260350"/>
            <a:ext cx="3894528" cy="242570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5788" y="2762250"/>
            <a:ext cx="3386137" cy="522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70C0"/>
                </a:solidFill>
                <a:latin typeface="+mn-lt"/>
                <a:cs typeface="+mn-cs"/>
              </a:rPr>
              <a:t>Современный вид </a:t>
            </a:r>
            <a:r>
              <a:rPr lang="ru-RU" sz="1400" b="1" dirty="0">
                <a:solidFill>
                  <a:srgbClr val="FF0000"/>
                </a:solidFill>
                <a:latin typeface="+mn-lt"/>
                <a:cs typeface="+mn-cs"/>
              </a:rPr>
              <a:t>храма Святой Софии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70C0"/>
                </a:solidFill>
                <a:latin typeface="+mn-lt"/>
                <a:cs typeface="+mn-cs"/>
              </a:rPr>
              <a:t>Стамбул.  (Царьград, Константинополь).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0825" y="3532370"/>
            <a:ext cx="4054475" cy="3033347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TextBox 2"/>
          <p:cNvSpPr txBox="1">
            <a:spLocks noChangeArrowheads="1"/>
          </p:cNvSpPr>
          <p:nvPr/>
        </p:nvSpPr>
        <p:spPr bwMode="auto">
          <a:xfrm>
            <a:off x="4492625" y="4572000"/>
            <a:ext cx="1558925" cy="1446213"/>
          </a:xfrm>
          <a:prstGeom prst="rect">
            <a:avLst/>
          </a:prstGeom>
          <a:solidFill>
            <a:srgbClr val="FFFFA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FF0000"/>
                </a:solidFill>
              </a:rPr>
              <a:t>Храм Святой Софии. </a:t>
            </a:r>
          </a:p>
          <a:p>
            <a:pPr algn="ctr"/>
            <a:r>
              <a:rPr lang="ru-RU" sz="1400" b="1">
                <a:solidFill>
                  <a:srgbClr val="0070C0"/>
                </a:solidFill>
              </a:rPr>
              <a:t>Внутренний вид. Стамбул. Турция</a:t>
            </a:r>
          </a:p>
        </p:txBody>
      </p:sp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18696" y="4284663"/>
            <a:ext cx="2748657" cy="2462212"/>
          </a:xfrm>
          <a:prstGeom prst="rect">
            <a:avLst/>
          </a:prstGeom>
          <a:noFill/>
          <a:ln w="38100">
            <a:solidFill>
              <a:srgbClr val="66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99375" y="260747"/>
            <a:ext cx="1243013" cy="1864519"/>
          </a:xfrm>
          <a:prstGeom prst="rect">
            <a:avLst/>
          </a:prstGeom>
          <a:noFill/>
          <a:ln w="38100">
            <a:solidFill>
              <a:srgbClr val="66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03395" y="284163"/>
            <a:ext cx="2766135" cy="1841500"/>
          </a:xfrm>
          <a:prstGeom prst="rect">
            <a:avLst/>
          </a:prstGeom>
          <a:noFill/>
          <a:ln w="38100">
            <a:solidFill>
              <a:srgbClr val="66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00788" y="2294466"/>
            <a:ext cx="2713037" cy="1888069"/>
          </a:xfrm>
          <a:prstGeom prst="rect">
            <a:avLst/>
          </a:prstGeom>
          <a:noFill/>
          <a:ln w="38100">
            <a:solidFill>
              <a:srgbClr val="66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27538" y="2525357"/>
            <a:ext cx="1689100" cy="1518360"/>
          </a:xfrm>
          <a:prstGeom prst="rect">
            <a:avLst/>
          </a:prstGeom>
          <a:noFill/>
          <a:ln w="38100">
            <a:solidFill>
              <a:srgbClr val="66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819" y="2284413"/>
            <a:ext cx="58007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5823" y="3054350"/>
            <a:ext cx="3267691" cy="378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950" y="188913"/>
            <a:ext cx="1638528" cy="26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2"/>
          <p:cNvSpPr txBox="1">
            <a:spLocks noChangeArrowheads="1"/>
          </p:cNvSpPr>
          <p:nvPr/>
        </p:nvSpPr>
        <p:spPr bwMode="auto">
          <a:xfrm>
            <a:off x="2411413" y="1423988"/>
            <a:ext cx="43211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0070C0"/>
                </a:solidFill>
              </a:rPr>
              <a:t>Тут и бояре вспомнили о княгине Ольге, сказав Владимиру: </a:t>
            </a:r>
            <a:r>
              <a:rPr lang="ru-RU" sz="2000" b="1">
                <a:solidFill>
                  <a:srgbClr val="FF0000"/>
                </a:solidFill>
              </a:rPr>
              <a:t>«Если бы плох был закон греческий, то Ольга  - бабка твоя мудрейшая из всех людей,  не приняла бы его».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7236296" y="30309"/>
            <a:ext cx="1765294" cy="1482305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2195513" y="188913"/>
            <a:ext cx="1223962" cy="582612"/>
          </a:xfrm>
          <a:prstGeom prst="cloud">
            <a:avLst/>
          </a:prstGeom>
          <a:solidFill>
            <a:schemeClr val="bg2"/>
          </a:solidFill>
          <a:ln>
            <a:solidFill>
              <a:srgbClr val="B7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4859338" y="138113"/>
            <a:ext cx="2016125" cy="6334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rgbClr val="B7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2975" y="225572"/>
            <a:ext cx="2592388" cy="3552531"/>
          </a:xfrm>
          <a:prstGeom prst="rect">
            <a:avLst/>
          </a:prstGeom>
          <a:noFill/>
          <a:ln w="38100">
            <a:solidFill>
              <a:schemeClr val="tx2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544513" y="3789363"/>
            <a:ext cx="33877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0070C0"/>
                </a:solidFill>
              </a:rPr>
              <a:t>Владимир принимает решение креститься. 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Вместе с ним крестятся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 его сыновья, а затем многие бояре и княжеская дружина.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5878513"/>
            <a:ext cx="3963988" cy="8318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+mn-lt"/>
                <a:cs typeface="+mn-cs"/>
              </a:rPr>
              <a:t>Крещение князя Владимира,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+mn-lt"/>
                <a:cs typeface="+mn-cs"/>
              </a:rPr>
              <a:t>фреска В.М. Васнецова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+mn-lt"/>
                <a:cs typeface="+mn-cs"/>
              </a:rPr>
              <a:t> во Владимирском соборе Киева. </a:t>
            </a:r>
            <a:r>
              <a:rPr lang="en-US" sz="1600" b="1" dirty="0">
                <a:solidFill>
                  <a:srgbClr val="C00000"/>
                </a:solidFill>
                <a:latin typeface="+mn-lt"/>
                <a:cs typeface="+mn-cs"/>
              </a:rPr>
              <a:t>XIX</a:t>
            </a:r>
            <a:r>
              <a:rPr lang="ru-RU" sz="1600" b="1" dirty="0">
                <a:solidFill>
                  <a:srgbClr val="C00000"/>
                </a:solidFill>
                <a:latin typeface="+mn-lt"/>
                <a:cs typeface="+mn-cs"/>
              </a:rPr>
              <a:t> в.</a:t>
            </a: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91038" y="225996"/>
            <a:ext cx="4494212" cy="6375846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" y="2390775"/>
            <a:ext cx="3755979" cy="443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56025" y="4513918"/>
            <a:ext cx="3525838" cy="236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250825" y="333375"/>
            <a:ext cx="4826000" cy="1754188"/>
          </a:xfrm>
          <a:prstGeom prst="rect">
            <a:avLst/>
          </a:prstGeom>
          <a:solidFill>
            <a:srgbClr val="FFD5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0070C0"/>
                </a:solidFill>
              </a:rPr>
              <a:t>После крещения Владимир истребил всех идолов и уничтожил языческие  капища. Главного  идола  славян Перуна по приказу Владимира привязали к конскому хвосту и, волоча через весь город,  били палками, а затем бросили в Днепр. 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93071" y="120650"/>
            <a:ext cx="3718820" cy="454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94760" y="4532313"/>
            <a:ext cx="4194542" cy="232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767338"/>
            <a:ext cx="3989388" cy="509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олнце 1"/>
          <p:cNvSpPr/>
          <p:nvPr/>
        </p:nvSpPr>
        <p:spPr>
          <a:xfrm>
            <a:off x="7308304" y="80172"/>
            <a:ext cx="1706488" cy="1548628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1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6480175" cy="1476375"/>
          </a:xfrm>
          <a:prstGeom prst="rect">
            <a:avLst/>
          </a:prstGeom>
          <a:solidFill>
            <a:srgbClr val="9FE6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002060"/>
                </a:solidFill>
              </a:rPr>
              <a:t>В один из  летних дней 988 года Владимир   объявил в Киеве, чтобы все жители явились на реку для принятия крещения. </a:t>
            </a:r>
          </a:p>
          <a:p>
            <a:pPr algn="ctr"/>
            <a:r>
              <a:rPr lang="ru-RU" b="1">
                <a:solidFill>
                  <a:srgbClr val="002060"/>
                </a:solidFill>
              </a:rPr>
              <a:t>«Те же,   кто не придет - будут не любы мне» - сказал князь. </a:t>
            </a:r>
          </a:p>
          <a:p>
            <a:pPr algn="ctr"/>
            <a:r>
              <a:rPr lang="ru-RU" b="1">
                <a:solidFill>
                  <a:srgbClr val="002060"/>
                </a:solidFill>
              </a:rPr>
              <a:t>В назначенный день епископы и священники совершили крещение над народом в присутствии Владимира. </a:t>
            </a:r>
          </a:p>
        </p:txBody>
      </p:sp>
      <p:sp>
        <p:nvSpPr>
          <p:cNvPr id="16392" name="TextBox 3"/>
          <p:cNvSpPr txBox="1">
            <a:spLocks noChangeArrowheads="1"/>
          </p:cNvSpPr>
          <p:nvPr/>
        </p:nvSpPr>
        <p:spPr bwMode="auto">
          <a:xfrm>
            <a:off x="4211638" y="2492375"/>
            <a:ext cx="4537075" cy="708025"/>
          </a:xfrm>
          <a:prstGeom prst="rect">
            <a:avLst/>
          </a:prstGeom>
          <a:solidFill>
            <a:srgbClr val="AB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FF0000"/>
                </a:solidFill>
              </a:rPr>
              <a:t>«В этот день небо и земля ликовали» -  </a:t>
            </a:r>
            <a:r>
              <a:rPr lang="ru-RU" sz="2000" b="1">
                <a:solidFill>
                  <a:srgbClr val="0070C0"/>
                </a:solidFill>
              </a:rPr>
              <a:t>говорит летописец.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800" y="82550"/>
            <a:ext cx="4706112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TextBox 1"/>
          <p:cNvSpPr txBox="1">
            <a:spLocks noChangeArrowheads="1"/>
          </p:cNvSpPr>
          <p:nvPr/>
        </p:nvSpPr>
        <p:spPr bwMode="auto">
          <a:xfrm>
            <a:off x="5100638" y="5872163"/>
            <a:ext cx="3743325" cy="800100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FF0000"/>
                </a:solidFill>
              </a:rPr>
              <a:t>Крещение Руси, </a:t>
            </a:r>
          </a:p>
          <a:p>
            <a:pPr algn="ctr"/>
            <a:r>
              <a:rPr lang="ru-RU" sz="1400" b="1">
                <a:solidFill>
                  <a:srgbClr val="0070C0"/>
                </a:solidFill>
              </a:rPr>
              <a:t>фреска В.М. Васнецова</a:t>
            </a:r>
          </a:p>
          <a:p>
            <a:pPr algn="ctr"/>
            <a:r>
              <a:rPr lang="ru-RU" sz="1400" b="1">
                <a:solidFill>
                  <a:srgbClr val="0070C0"/>
                </a:solidFill>
              </a:rPr>
              <a:t> во Владимирском соборе Киева. XIX в.</a:t>
            </a:r>
          </a:p>
        </p:txBody>
      </p:sp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5110163" y="1412875"/>
            <a:ext cx="3744912" cy="3138488"/>
          </a:xfrm>
          <a:prstGeom prst="rect">
            <a:avLst/>
          </a:prstGeom>
          <a:solidFill>
            <a:srgbClr val="FFFFAF"/>
          </a:solidFill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>
                <a:solidFill>
                  <a:srgbClr val="FF0000"/>
                </a:solidFill>
              </a:rPr>
              <a:t>«И сошлось людей без числа: вошли в воду и стояли одни по шею, другие по грудь,… малых держа на руках… Священники же стояли творя молитвы. Владимир же… воззрев на небо изрек: «Боже сотворивый небо и землю! Прими этих новых людей».</a:t>
            </a:r>
            <a:r>
              <a:rPr lang="ru-RU"/>
              <a:t> </a:t>
            </a:r>
            <a:r>
              <a:rPr lang="ru-RU" b="1">
                <a:solidFill>
                  <a:srgbClr val="0070C0"/>
                </a:solidFill>
              </a:rPr>
              <a:t>(Преподобный Нестор. «Повесть временных лет»)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118" y="68263"/>
            <a:ext cx="3599363" cy="2636837"/>
          </a:xfrm>
          <a:prstGeom prst="rect">
            <a:avLst/>
          </a:prstGeom>
          <a:solidFill>
            <a:srgbClr val="FFFA00"/>
          </a:solidFill>
          <a:ln w="571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575" y="3743554"/>
            <a:ext cx="3028950" cy="3077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3851275" y="139700"/>
            <a:ext cx="5113338" cy="501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>
                <a:solidFill>
                  <a:srgbClr val="0070C0"/>
                </a:solidFill>
              </a:rPr>
              <a:t>	Жестокий и мстительный в язычестве,  Владимир после крещения  сделался образцом кротости и любви. </a:t>
            </a:r>
          </a:p>
          <a:p>
            <a:r>
              <a:rPr lang="ru-RU" sz="2000" b="1">
                <a:solidFill>
                  <a:srgbClr val="0070C0"/>
                </a:solidFill>
              </a:rPr>
              <a:t>Он не хотел наказывать даже преступников. А его сказочная щедрость поражала сердца простых людей. Сама летопись не без удивления сообщает, что Владимир повелел всякому нищему  и убогому приходить  на княжеский двор брать все, что ему требуется: деньги, еду, питье. А для тех, кто сам не может прийти,  развозить все необходимое по улицам, расспрашивая горожан о больных, старых и немощных. Такую милостыню Владимир творил не только на княжеском дворе или в Киеве, но  по всей земле русской, во всем государстве. </a:t>
            </a:r>
          </a:p>
        </p:txBody>
      </p:sp>
      <p:pic>
        <p:nvPicPr>
          <p:cNvPr id="1843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81633" y="5154613"/>
            <a:ext cx="4232134" cy="167005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5223" y="3328988"/>
            <a:ext cx="3382954" cy="3168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8138" y="502378"/>
            <a:ext cx="3871912" cy="565163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TextBox 1"/>
          <p:cNvSpPr txBox="1">
            <a:spLocks noChangeArrowheads="1"/>
          </p:cNvSpPr>
          <p:nvPr/>
        </p:nvSpPr>
        <p:spPr bwMode="auto">
          <a:xfrm>
            <a:off x="4356100" y="1844675"/>
            <a:ext cx="45212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0070C0"/>
                </a:solidFill>
              </a:rPr>
              <a:t>Народное предание и былины прозвали Владимира  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«ласковым князем», </a:t>
            </a:r>
          </a:p>
          <a:p>
            <a:pPr algn="ctr"/>
            <a:r>
              <a:rPr lang="ru-RU" b="1">
                <a:solidFill>
                  <a:srgbClr val="FF0000"/>
                </a:solidFill>
              </a:rPr>
              <a:t>«красным  солнышком земли русской». </a:t>
            </a:r>
          </a:p>
        </p:txBody>
      </p:sp>
      <p:sp>
        <p:nvSpPr>
          <p:cNvPr id="3" name="Солнце 2"/>
          <p:cNvSpPr/>
          <p:nvPr/>
        </p:nvSpPr>
        <p:spPr>
          <a:xfrm>
            <a:off x="6948264" y="116632"/>
            <a:ext cx="2066528" cy="1728192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21736" y="260350"/>
            <a:ext cx="5199378" cy="633095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3" name="TextBox 1"/>
          <p:cNvSpPr txBox="1">
            <a:spLocks noChangeArrowheads="1"/>
          </p:cNvSpPr>
          <p:nvPr/>
        </p:nvSpPr>
        <p:spPr bwMode="auto">
          <a:xfrm>
            <a:off x="395288" y="404813"/>
            <a:ext cx="3240087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FF0000"/>
                </a:solidFill>
              </a:rPr>
              <a:t>По княжескому указу ставились храмы, назначались священники, открывались епархии и приводились ко крещению люди во всех русских  городах и селах. </a:t>
            </a:r>
          </a:p>
          <a:p>
            <a:pPr algn="ctr"/>
            <a:r>
              <a:rPr lang="ru-RU" b="1">
                <a:solidFill>
                  <a:srgbClr val="FF0000"/>
                </a:solidFill>
              </a:rPr>
              <a:t>Но не одно только духовенство участвовало в проповедовании новой веры. </a:t>
            </a:r>
          </a:p>
          <a:p>
            <a:pPr algn="ctr"/>
            <a:r>
              <a:rPr lang="ru-RU" b="1">
                <a:solidFill>
                  <a:srgbClr val="FF0000"/>
                </a:solidFill>
              </a:rPr>
              <a:t>Если Владимир лично не мог присутствовать при крещении людей в какой-либо из областей государства, то присылал им в помощь своих посадских и тысяцких, как представителей высшей государственной власти, потому что для Владимира крещение Русской Земли и было делом первостепенной государственной важности.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5139" y="333375"/>
            <a:ext cx="6177560" cy="4449763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04084" y="3394075"/>
            <a:ext cx="2504883" cy="333375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6702425" y="333375"/>
            <a:ext cx="2306638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0070C0"/>
                </a:solidFill>
              </a:rPr>
              <a:t>Владимиру не было</a:t>
            </a:r>
          </a:p>
          <a:p>
            <a:pPr algn="ctr"/>
            <a:r>
              <a:rPr lang="ru-RU" b="1">
                <a:solidFill>
                  <a:srgbClr val="0070C0"/>
                </a:solidFill>
              </a:rPr>
              <a:t> и 12лет как он стал</a:t>
            </a:r>
          </a:p>
          <a:p>
            <a:pPr algn="ctr"/>
            <a:r>
              <a:rPr lang="ru-RU" b="1">
                <a:solidFill>
                  <a:srgbClr val="0070C0"/>
                </a:solidFill>
              </a:rPr>
              <a:t> княжить в Новгороде, </a:t>
            </a:r>
          </a:p>
          <a:p>
            <a:pPr algn="ctr"/>
            <a:r>
              <a:rPr lang="ru-RU" b="1">
                <a:solidFill>
                  <a:srgbClr val="0070C0"/>
                </a:solidFill>
              </a:rPr>
              <a:t>под опекой своего </a:t>
            </a:r>
          </a:p>
          <a:p>
            <a:pPr algn="ctr"/>
            <a:r>
              <a:rPr lang="ru-RU" b="1">
                <a:solidFill>
                  <a:srgbClr val="0070C0"/>
                </a:solidFill>
              </a:rPr>
              <a:t>дяди воеводы</a:t>
            </a:r>
          </a:p>
          <a:p>
            <a:pPr algn="ctr"/>
            <a:r>
              <a:rPr lang="ru-RU" b="1">
                <a:solidFill>
                  <a:srgbClr val="0070C0"/>
                </a:solidFill>
              </a:rPr>
              <a:t> Добрыни. </a:t>
            </a:r>
          </a:p>
        </p:txBody>
      </p:sp>
      <p:sp>
        <p:nvSpPr>
          <p:cNvPr id="3077" name="TextBox 2"/>
          <p:cNvSpPr txBox="1">
            <a:spLocks noChangeArrowheads="1"/>
          </p:cNvSpPr>
          <p:nvPr/>
        </p:nvSpPr>
        <p:spPr bwMode="auto">
          <a:xfrm>
            <a:off x="179388" y="5062538"/>
            <a:ext cx="6213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>
                <a:solidFill>
                  <a:srgbClr val="0070C0"/>
                </a:solidFill>
              </a:rPr>
              <a:t>«На князя все смотрят,- говорил Добрыня. – Как он на коне </a:t>
            </a:r>
          </a:p>
          <a:p>
            <a:r>
              <a:rPr lang="ru-RU" b="1">
                <a:solidFill>
                  <a:srgbClr val="0070C0"/>
                </a:solidFill>
              </a:rPr>
              <a:t>сидит, как меч держит, как стрелы из лука пускает». </a:t>
            </a:r>
          </a:p>
          <a:p>
            <a:r>
              <a:rPr lang="ru-RU" b="1">
                <a:solidFill>
                  <a:srgbClr val="0070C0"/>
                </a:solidFill>
              </a:rPr>
              <a:t>И поэтому Владимир все свое свободное время обучался </a:t>
            </a:r>
          </a:p>
          <a:p>
            <a:r>
              <a:rPr lang="ru-RU" b="1">
                <a:solidFill>
                  <a:srgbClr val="0070C0"/>
                </a:solidFill>
              </a:rPr>
              <a:t>боевым приемам.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0446" y="2565400"/>
            <a:ext cx="5293784" cy="397033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5913438" y="198438"/>
            <a:ext cx="2951162" cy="6554787"/>
          </a:xfrm>
          <a:prstGeom prst="rect">
            <a:avLst/>
          </a:prstGeom>
          <a:solidFill>
            <a:srgbClr val="AB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0070C0"/>
                </a:solidFill>
              </a:rPr>
              <a:t>Действия княжеского посольства вызвали бунт среди новгородцев. Тогда тысяцкий князя Владимира Путята во главе со своей дружиной выступил против восставшего народа, а дядя Владимира Добрыня поджег городские дома. Жители, бросив мечи и копья, кинулись тушить пожар. Перевес остался на стороне князя.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Новгородцы крестились, но появилась пословица о крещении Новгорода: «Путята крестил их мечем, а Добрыня огнем». </a:t>
            </a:r>
          </a:p>
        </p:txBody>
      </p:sp>
      <p:sp>
        <p:nvSpPr>
          <p:cNvPr id="21508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5295900" cy="1938337"/>
          </a:xfrm>
          <a:prstGeom prst="rect">
            <a:avLst/>
          </a:prstGeom>
          <a:solidFill>
            <a:srgbClr val="FFD5FF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0070C0"/>
                </a:solidFill>
              </a:rPr>
              <a:t>На русском севере сильны были 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языческие верования. 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В Новгороде Великом перемена веры не обошлась без сопротивления. 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Большинство жителей воинственно отнеслось к ниспровержению старых богов. 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9000" y="3333750"/>
            <a:ext cx="4038088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2411413" y="85725"/>
            <a:ext cx="1771650" cy="3046413"/>
          </a:xfrm>
          <a:prstGeom prst="rect">
            <a:avLst/>
          </a:prstGeom>
          <a:solidFill>
            <a:srgbClr val="FFD5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600" b="1">
                <a:solidFill>
                  <a:srgbClr val="FF0000"/>
                </a:solidFill>
              </a:rPr>
              <a:t>В Ростове третий епископ Леонтий, хотя язычники и его выгнали из города, поселившись за городом  стал привлекать к себе детей,  и учить  их грамоте по христианским книгам. </a:t>
            </a:r>
          </a:p>
        </p:txBody>
      </p:sp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4230688" y="4972050"/>
            <a:ext cx="4608512" cy="1477963"/>
          </a:xfrm>
          <a:prstGeom prst="rect">
            <a:avLst/>
          </a:prstGeom>
          <a:solidFill>
            <a:srgbClr val="FFD5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00B050"/>
                </a:solidFill>
              </a:rPr>
              <a:t>Его решимость принять смерть испугала жителей, а убедительная речь, обращенная к ним, так подействовала на толпу, что многие тут же изъявили готовность креститься. </a:t>
            </a:r>
          </a:p>
        </p:txBody>
      </p:sp>
      <p:pic>
        <p:nvPicPr>
          <p:cNvPr id="22533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05637" y="0"/>
            <a:ext cx="4938014" cy="370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0688" y="1989138"/>
            <a:ext cx="2554287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39000" y="3702135"/>
            <a:ext cx="1195388" cy="123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0" y="11113"/>
            <a:ext cx="2314135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323850" y="260350"/>
            <a:ext cx="4176713" cy="2032000"/>
          </a:xfrm>
          <a:prstGeom prst="rect">
            <a:avLst/>
          </a:prstGeom>
          <a:solidFill>
            <a:srgbClr val="AB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0070C0"/>
                </a:solidFill>
              </a:rPr>
              <a:t>Только в Киеве Владимир сам построил два храма, отдав на содержание одного из них десятую часть всех княжеских доходов. Уже в конце правления Владимира в древнерусской столице насчитывалось более ста церквей. </a:t>
            </a: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779838" y="4365625"/>
            <a:ext cx="5040312" cy="2308225"/>
          </a:xfrm>
          <a:prstGeom prst="rect">
            <a:avLst/>
          </a:prstGeom>
          <a:solidFill>
            <a:srgbClr val="AB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0070C0"/>
                </a:solidFill>
              </a:rPr>
              <a:t>Сыновья князя Владимира, которым он раздал княжеские уделы, также ревностно заботились о распространении  и утверждении христианства в областях им подвластных. </a:t>
            </a:r>
          </a:p>
          <a:p>
            <a:pPr algn="ctr"/>
            <a:r>
              <a:rPr lang="ru-RU" b="1">
                <a:solidFill>
                  <a:srgbClr val="0070C0"/>
                </a:solidFill>
              </a:rPr>
              <a:t>Так в </a:t>
            </a:r>
            <a:r>
              <a:rPr lang="en-US" b="1">
                <a:solidFill>
                  <a:srgbClr val="0070C0"/>
                </a:solidFill>
              </a:rPr>
              <a:t>X</a:t>
            </a:r>
            <a:r>
              <a:rPr lang="ru-RU" b="1">
                <a:solidFill>
                  <a:srgbClr val="0070C0"/>
                </a:solidFill>
              </a:rPr>
              <a:t> веке кроме Киева, Новгорода и Ростова христианская вера была проповедована в Полоцке, Луцке, Смоленске, Пскове и других городах Древней Руси. 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7236" y="2420938"/>
            <a:ext cx="2779604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7640" y="34925"/>
            <a:ext cx="4101332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388" y="116085"/>
            <a:ext cx="4035425" cy="652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79" name="TextBox 1"/>
          <p:cNvSpPr txBox="1">
            <a:spLocks noChangeArrowheads="1"/>
          </p:cNvSpPr>
          <p:nvPr/>
        </p:nvSpPr>
        <p:spPr bwMode="auto">
          <a:xfrm>
            <a:off x="4427538" y="188913"/>
            <a:ext cx="4530725" cy="2584450"/>
          </a:xfrm>
          <a:prstGeom prst="rect">
            <a:avLst/>
          </a:prstGeom>
          <a:solidFill>
            <a:srgbClr val="5DFFA6"/>
          </a:solidFill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>
                <a:solidFill>
                  <a:srgbClr val="7030A0"/>
                </a:solidFill>
              </a:rPr>
              <a:t>Священники из Болгарии – ученики святых Кирилла и Мефодия – принесли на Русь азбуку  и книги. Служба велась на понятном славянском языке. Высокие призывы Евангелия (благой вести) быстро находили отклик в сердцах русских людей,  народная память могла храниться не только в песнях и былинах, но и в летописях</a:t>
            </a:r>
          </a:p>
        </p:txBody>
      </p:sp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6763" y="3579548"/>
            <a:ext cx="4232275" cy="282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9063" y="171249"/>
            <a:ext cx="3017665" cy="231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95938" y="170404"/>
            <a:ext cx="3321095" cy="193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28379" y="4332288"/>
            <a:ext cx="3677692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78225" y="2246313"/>
            <a:ext cx="3447682" cy="2322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2700" y="4695825"/>
            <a:ext cx="2566638" cy="198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7" name="Picture 1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296" y="2687638"/>
            <a:ext cx="3846761" cy="201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1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25800" y="153988"/>
            <a:ext cx="2255715" cy="309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9" name="Picture 1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3188" y="4395788"/>
            <a:ext cx="2469094" cy="2408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10" name="Picture 1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1057" y="3225800"/>
            <a:ext cx="1530458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88125" y="1628879"/>
            <a:ext cx="2406650" cy="3439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86063" y="4097338"/>
            <a:ext cx="3712157" cy="261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0105" y="204788"/>
            <a:ext cx="2446490" cy="444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TextBox 1"/>
          <p:cNvSpPr txBox="1">
            <a:spLocks noChangeArrowheads="1"/>
          </p:cNvSpPr>
          <p:nvPr/>
        </p:nvSpPr>
        <p:spPr bwMode="auto">
          <a:xfrm>
            <a:off x="2930525" y="222250"/>
            <a:ext cx="3424238" cy="3324225"/>
          </a:xfrm>
          <a:prstGeom prst="rect">
            <a:avLst/>
          </a:prstGeom>
          <a:solidFill>
            <a:srgbClr val="FFFFAF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/>
              <a:t>     </a:t>
            </a:r>
            <a:r>
              <a:rPr lang="ru-RU" sz="1600" b="1">
                <a:solidFill>
                  <a:srgbClr val="0070C0"/>
                </a:solidFill>
              </a:rPr>
              <a:t>Для более прочного усвоения христианской веры Владимир открыл сначала в Киеве, а затем и в других городах школы. Князь приказал набирать в них детей бояр для обучения грамоте. Летописец говорит, что матери, отпуская своих детей в неизвестные до той поры школы,  плакали о них, как о мертвых. </a:t>
            </a:r>
          </a:p>
          <a:p>
            <a:r>
              <a:rPr lang="ru-RU" sz="1600" b="1">
                <a:solidFill>
                  <a:srgbClr val="0070C0"/>
                </a:solidFill>
              </a:rPr>
              <a:t>     Сын Владимира Ярослав Мудрый приказал при храмах открывать школы для простого народа.</a:t>
            </a:r>
          </a:p>
        </p:txBody>
      </p:sp>
      <p:sp>
        <p:nvSpPr>
          <p:cNvPr id="26630" name="TextBox 2"/>
          <p:cNvSpPr txBox="1">
            <a:spLocks noChangeArrowheads="1"/>
          </p:cNvSpPr>
          <p:nvPr/>
        </p:nvSpPr>
        <p:spPr bwMode="auto">
          <a:xfrm>
            <a:off x="201613" y="4824413"/>
            <a:ext cx="2449512" cy="1570037"/>
          </a:xfrm>
          <a:prstGeom prst="rect">
            <a:avLst/>
          </a:prstGeom>
          <a:solidFill>
            <a:srgbClr val="FFD5FF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600" b="1">
                <a:solidFill>
                  <a:srgbClr val="0070C0"/>
                </a:solidFill>
              </a:rPr>
              <a:t>В быстро возникавших монастырях сосредотачивались основные силы ученых, писателей, художников того времени.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750" y="189234"/>
            <a:ext cx="4030663" cy="5184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05692" y="1628775"/>
            <a:ext cx="4296653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5355479" y="198567"/>
            <a:ext cx="3528392" cy="1008112"/>
          </a:xfrm>
          <a:prstGeom prst="ellipse">
            <a:avLst/>
          </a:prstGeom>
          <a:gradFill flip="none" rotWithShape="1">
            <a:gsLst>
              <a:gs pos="0">
                <a:srgbClr val="FFFF8B">
                  <a:tint val="66000"/>
                  <a:satMod val="160000"/>
                </a:srgbClr>
              </a:gs>
              <a:gs pos="50000">
                <a:srgbClr val="FFFF8B">
                  <a:tint val="44500"/>
                  <a:satMod val="160000"/>
                </a:srgbClr>
              </a:gs>
              <a:gs pos="100000">
                <a:srgbClr val="FFFF8B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Иконы святого равноапостольного князя Владимира</a:t>
            </a:r>
          </a:p>
        </p:txBody>
      </p:sp>
      <p:pic>
        <p:nvPicPr>
          <p:cNvPr id="28679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95363" y="5376531"/>
            <a:ext cx="2357437" cy="1443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7561" y="2492375"/>
            <a:ext cx="2769416" cy="41989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00788" y="2668619"/>
            <a:ext cx="2498725" cy="38480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5" y="0"/>
            <a:ext cx="3026833" cy="2270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1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87763" y="1498600"/>
            <a:ext cx="2190750" cy="4933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5148263" y="115888"/>
            <a:ext cx="3816350" cy="1225550"/>
          </a:xfrm>
          <a:prstGeom prst="ellipse">
            <a:avLst/>
          </a:prstGeom>
          <a:gradFill flip="none" rotWithShape="1">
            <a:gsLst>
              <a:gs pos="0">
                <a:srgbClr val="ABFFFF">
                  <a:shade val="30000"/>
                  <a:satMod val="115000"/>
                </a:srgbClr>
              </a:gs>
              <a:gs pos="50000">
                <a:srgbClr val="ABFFFF">
                  <a:shade val="67500"/>
                  <a:satMod val="115000"/>
                </a:srgbClr>
              </a:gs>
              <a:gs pos="100000">
                <a:srgbClr val="ABFF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Памятники  святому равноапостольному князю Владимиру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988" y="4505498"/>
            <a:ext cx="2566987" cy="921992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28569" y="320675"/>
            <a:ext cx="2536799" cy="257333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" y="0"/>
            <a:ext cx="4521153" cy="1268413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8" y="5970588"/>
            <a:ext cx="2547282" cy="841375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50" y="1437565"/>
            <a:ext cx="2392363" cy="2970046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27313" y="4519892"/>
            <a:ext cx="6565900" cy="2355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4" name="Прямоугольник 1"/>
          <p:cNvSpPr>
            <a:spLocks noChangeArrowheads="1"/>
          </p:cNvSpPr>
          <p:nvPr/>
        </p:nvSpPr>
        <p:spPr bwMode="auto">
          <a:xfrm>
            <a:off x="2681288" y="1608138"/>
            <a:ext cx="3228975" cy="10144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70C0"/>
                </a:solidFill>
              </a:rPr>
              <a:t>В результате княжеских междоусобиц Владимир 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в 980 году занял Киев. </a:t>
            </a:r>
          </a:p>
        </p:txBody>
      </p:sp>
      <p:sp>
        <p:nvSpPr>
          <p:cNvPr id="4105" name="TextBox 2"/>
          <p:cNvSpPr txBox="1">
            <a:spLocks noChangeArrowheads="1"/>
          </p:cNvSpPr>
          <p:nvPr/>
        </p:nvSpPr>
        <p:spPr bwMode="auto">
          <a:xfrm>
            <a:off x="6732588" y="22050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/>
          </a:p>
        </p:txBody>
      </p:sp>
      <p:sp>
        <p:nvSpPr>
          <p:cNvPr id="4106" name="TextBox 3"/>
          <p:cNvSpPr txBox="1">
            <a:spLocks noChangeArrowheads="1"/>
          </p:cNvSpPr>
          <p:nvPr/>
        </p:nvSpPr>
        <p:spPr bwMode="auto">
          <a:xfrm>
            <a:off x="2627313" y="3213100"/>
            <a:ext cx="6211887" cy="1016000"/>
          </a:xfrm>
          <a:prstGeom prst="rect">
            <a:avLst/>
          </a:prstGeom>
          <a:solidFill>
            <a:srgbClr val="FFFFA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0070C0"/>
                </a:solidFill>
              </a:rPr>
              <a:t>Первые 5 лет своего киевского княжения  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он провел в походах, лично руководя дружиной 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и объединяя Русь.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002" y="333375"/>
            <a:ext cx="4885970" cy="6308725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123" name="TextBox 1"/>
          <p:cNvSpPr txBox="1">
            <a:spLocks noChangeArrowheads="1"/>
          </p:cNvSpPr>
          <p:nvPr/>
        </p:nvSpPr>
        <p:spPr bwMode="auto">
          <a:xfrm>
            <a:off x="5435600" y="333375"/>
            <a:ext cx="3392488" cy="706438"/>
          </a:xfrm>
          <a:prstGeom prst="rect">
            <a:avLst/>
          </a:prstGeom>
          <a:solidFill>
            <a:srgbClr val="9FE6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FF0000"/>
                </a:solidFill>
              </a:rPr>
              <a:t>Русь при святом Владимире 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972-1015гг.</a:t>
            </a:r>
          </a:p>
        </p:txBody>
      </p:sp>
      <p:sp>
        <p:nvSpPr>
          <p:cNvPr id="5124" name="TextBox 2"/>
          <p:cNvSpPr txBox="1">
            <a:spLocks noChangeArrowheads="1"/>
          </p:cNvSpPr>
          <p:nvPr/>
        </p:nvSpPr>
        <p:spPr bwMode="auto">
          <a:xfrm>
            <a:off x="5764213" y="1628775"/>
            <a:ext cx="2735262" cy="3786188"/>
          </a:xfrm>
          <a:prstGeom prst="rect">
            <a:avLst/>
          </a:prstGeom>
          <a:solidFill>
            <a:srgbClr val="5DFFA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0070C0"/>
                </a:solidFill>
              </a:rPr>
              <a:t>При нем все славянские племена от Карпат до Волги стали составлять одно целое – русскую землю и называться русскими.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 Владимир стал полновластным правителем  этого Древнерусского государства.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41133" y="0"/>
            <a:ext cx="6000221" cy="2665413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02338" y="2746901"/>
            <a:ext cx="3125787" cy="4008973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88" y="-15875"/>
            <a:ext cx="2986298" cy="2697163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700" y="2849664"/>
            <a:ext cx="3006725" cy="3860598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34940" y="4545013"/>
            <a:ext cx="2728070" cy="2165350"/>
          </a:xfrm>
          <a:prstGeom prst="rect">
            <a:avLst/>
          </a:prstGeom>
          <a:noFill/>
          <a:ln w="57150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133725" y="2874963"/>
            <a:ext cx="2647950" cy="1323975"/>
          </a:xfrm>
          <a:prstGeom prst="rect">
            <a:avLst/>
          </a:prstGeom>
          <a:solidFill>
            <a:srgbClr val="9FE6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0070C0"/>
                </a:solidFill>
              </a:rPr>
              <a:t>Владимир строго 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соблюдал  языческие 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законы и приносил</a:t>
            </a:r>
          </a:p>
          <a:p>
            <a:pPr algn="ctr"/>
            <a:r>
              <a:rPr lang="ru-RU" sz="2000" b="1">
                <a:solidFill>
                  <a:srgbClr val="0070C0"/>
                </a:solidFill>
              </a:rPr>
              <a:t> богам щедрые дары.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388" y="309688"/>
            <a:ext cx="4897437" cy="6344986"/>
          </a:xfrm>
          <a:prstGeom prst="rect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5580063" y="309563"/>
            <a:ext cx="3240087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0070C0"/>
                </a:solidFill>
              </a:rPr>
              <a:t>После одного из удачных военных походов Владимир дал  добро и на  принесение человеческих жертв.</a:t>
            </a:r>
          </a:p>
          <a:p>
            <a:pPr algn="ctr"/>
            <a:r>
              <a:rPr lang="ru-RU" b="1">
                <a:solidFill>
                  <a:srgbClr val="0070C0"/>
                </a:solidFill>
              </a:rPr>
              <a:t>Киевляне - язычники шумной толпой окружили дом Феодора, чтобы забрать его сына Иоанна в  намеченную жертву идолам.</a:t>
            </a: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5219700" y="2906713"/>
            <a:ext cx="3744913" cy="3692525"/>
          </a:xfrm>
          <a:prstGeom prst="rect">
            <a:avLst/>
          </a:prstGeom>
          <a:solidFill>
            <a:srgbClr val="FFFFC5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b="1">
                <a:solidFill>
                  <a:srgbClr val="0070C0"/>
                </a:solidFill>
              </a:rPr>
              <a:t>Воин - христианин твердо заявил: </a:t>
            </a:r>
            <a:r>
              <a:rPr lang="ru-RU" b="1">
                <a:solidFill>
                  <a:srgbClr val="FF0000"/>
                </a:solidFill>
              </a:rPr>
              <a:t>«Один Бог сотворивший  небо и землю…  Не дам сына моего бесам. Если идолы ваши действительно боги, пусть сами придут и возьмут его». </a:t>
            </a:r>
            <a:r>
              <a:rPr lang="ru-RU" b="1">
                <a:solidFill>
                  <a:srgbClr val="0070C0"/>
                </a:solidFill>
              </a:rPr>
              <a:t>Язычники так и не смогли захватить их живыми. Феодор доблестно отражал натиск толпы, пока кто-то из осаждавших не подрубил сваи его жилища. Христиане – мученики были погребены под развалинами.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5329238" y="2649538"/>
            <a:ext cx="3611562" cy="3970337"/>
          </a:xfrm>
          <a:prstGeom prst="rect">
            <a:avLst/>
          </a:prstGeom>
          <a:solidFill>
            <a:srgbClr val="FFD5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b="1">
                <a:solidFill>
                  <a:srgbClr val="0070C0"/>
                </a:solidFill>
              </a:rPr>
              <a:t>Князь Владимир был потрясен случившимся. Но не  убийство ошеломило  бесстрашного и жестокого князя - воина, а то мужество, с которым  варяг Феодор в одиночку противостоял тысячи разъяренных киевлян. </a:t>
            </a:r>
          </a:p>
          <a:p>
            <a:pPr algn="just"/>
            <a:r>
              <a:rPr lang="ru-RU" b="1">
                <a:solidFill>
                  <a:srgbClr val="0070C0"/>
                </a:solidFill>
              </a:rPr>
              <a:t>Ведь такое мужество могло быть явлено только при защите  правого дела. К тому же Феодор был известен как благородный, честный и  умный  воин. </a:t>
            </a:r>
          </a:p>
          <a:p>
            <a:pPr algn="just"/>
            <a:r>
              <a:rPr lang="ru-RU" b="1">
                <a:solidFill>
                  <a:srgbClr val="0070C0"/>
                </a:solidFill>
              </a:rPr>
              <a:t>Он был одним из лучших   княжеских дружинников.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4313" y="1413095"/>
            <a:ext cx="4979987" cy="1728348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27284" y="3276600"/>
            <a:ext cx="2674620" cy="3343275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222250" y="180975"/>
            <a:ext cx="4972050" cy="1016000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>
                <a:solidFill>
                  <a:srgbClr val="0070C0"/>
                </a:solidFill>
              </a:rPr>
              <a:t>Владимир глубоко задумался над словами воина-христианина о едином Боге, сотворившем небо и землю. 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7308304" y="181764"/>
            <a:ext cx="1659631" cy="1694554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5508625" y="180975"/>
            <a:ext cx="2447925" cy="1066800"/>
          </a:xfrm>
          <a:prstGeom prst="cloud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0921" y="195263"/>
            <a:ext cx="3666933" cy="269081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4800" y="3159571"/>
            <a:ext cx="2743200" cy="3434457"/>
          </a:xfrm>
          <a:prstGeom prst="rect">
            <a:avLst/>
          </a:prstGeom>
          <a:noFill/>
          <a:ln w="38100">
            <a:solidFill>
              <a:srgbClr val="5DFFA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62450" y="4508500"/>
            <a:ext cx="5552825" cy="212407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11638" y="203397"/>
            <a:ext cx="4683125" cy="170775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4663" y="2344738"/>
            <a:ext cx="4537075" cy="163036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Сомнения князя в языческой вере стали скоро известны. К нему начали приходить с проповедями миссионеры различных вероисповеданий.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6084888" y="290513"/>
            <a:ext cx="2735262" cy="2862262"/>
          </a:xfrm>
          <a:prstGeom prst="rect">
            <a:avLst/>
          </a:prstGeom>
          <a:solidFill>
            <a:srgbClr val="FFFFAF"/>
          </a:solidFill>
          <a:ln w="38100">
            <a:solidFill>
              <a:srgbClr val="00FF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>
                <a:solidFill>
                  <a:srgbClr val="0070C0"/>
                </a:solidFill>
              </a:rPr>
              <a:t>Дружина и бояре предостерегали Владимира: </a:t>
            </a:r>
            <a:r>
              <a:rPr lang="ru-RU" b="1">
                <a:solidFill>
                  <a:srgbClr val="FF0000"/>
                </a:solidFill>
              </a:rPr>
              <a:t>«Ты сам знаешь князь, что никто своего не хулит, а всегда  хвалят. Если хочешь испытать доподлинно веру их, пошли людей разумных испытать на месте, чья вера лучше».</a:t>
            </a:r>
          </a:p>
        </p:txBody>
      </p:sp>
      <p:pic>
        <p:nvPicPr>
          <p:cNvPr id="1024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0825" y="188913"/>
            <a:ext cx="5543550" cy="3067050"/>
          </a:xfrm>
          <a:prstGeom prst="rect">
            <a:avLst/>
          </a:prstGeom>
          <a:noFill/>
          <a:ln w="5715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60975" y="3391733"/>
            <a:ext cx="3559175" cy="219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0847" y="3375025"/>
            <a:ext cx="2746331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48013" y="4292600"/>
            <a:ext cx="2087562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По их совету Владимир отправил послов в разные страны.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1193</Words>
  <Application>Microsoft Office PowerPoint</Application>
  <PresentationFormat>Экран (4:3)</PresentationFormat>
  <Paragraphs>83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Gabriola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Админ</cp:lastModifiedBy>
  <cp:revision>74</cp:revision>
  <dcterms:created xsi:type="dcterms:W3CDTF">2012-05-23T11:24:35Z</dcterms:created>
  <dcterms:modified xsi:type="dcterms:W3CDTF">2016-11-03T08:51:27Z</dcterms:modified>
</cp:coreProperties>
</file>